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_rels/notesSlide2.xml.rels" ContentType="application/vnd.openxmlformats-package.relationships+xml"/>
  <Override PartName="/ppt/notesSlides/_rels/notesSlide11.xml.rels" ContentType="application/vnd.openxmlformats-package.relationships+xml"/>
  <Override PartName="/ppt/notesSlides/_rels/notesSlide26.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25.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5.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4.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_rels/notesSlide3.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6.xml.rels" ContentType="application/vnd.openxmlformats-package.relationships+xml"/>
  <Override PartName="/ppt/notesSlides/_rels/notesSlide15.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_rels/presentation.xml.rels" ContentType="application/vnd.openxmlformats-package.relationships+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media/image29.png" ContentType="image/png"/>
  <Override PartName="/ppt/media/image6.gif" ContentType="image/gif"/>
  <Override PartName="/ppt/media/image22.png" ContentType="image/png"/>
  <Override PartName="/ppt/media/image8.jpeg" ContentType="image/jpeg"/>
  <Override PartName="/ppt/media/image5.png" ContentType="image/png"/>
  <Override PartName="/ppt/media/image30.png" ContentType="image/png"/>
  <Override PartName="/ppt/media/image27.png" ContentType="image/png"/>
  <Override PartName="/ppt/media/image13.jpeg" ContentType="image/jpeg"/>
  <Override PartName="/ppt/media/image23.png" ContentType="image/png"/>
  <Override PartName="/ppt/media/image20.png" ContentType="image/png"/>
  <Override PartName="/ppt/media/image28.png" ContentType="image/png"/>
  <Override PartName="/ppt/media/image7.jpeg" ContentType="image/jpeg"/>
  <Override PartName="/ppt/media/image4.png" ContentType="image/png"/>
  <Override PartName="/ppt/media/image12.jpeg" ContentType="image/jpeg"/>
  <Override PartName="/ppt/media/image10.gif" ContentType="image/gif"/>
  <Override PartName="/ppt/media/image11.png" ContentType="image/png"/>
  <Override PartName="/ppt/media/image9.png" ContentType="image/png"/>
  <Override PartName="/ppt/media/image3.png" ContentType="image/png"/>
  <Override PartName="/ppt/media/image17.jpeg" ContentType="image/jpeg"/>
  <Override PartName="/ppt/media/image26.png" ContentType="image/png"/>
  <Override PartName="/ppt/media/image32.png" ContentType="image/png"/>
  <Override PartName="/ppt/media/image2.png" ContentType="image/png"/>
  <Override PartName="/ppt/media/image25.png" ContentType="image/png"/>
  <Override PartName="/ppt/media/image31.png" ContentType="image/png"/>
  <Override PartName="/ppt/media/image1.png" ContentType="image/png"/>
  <Override PartName="/ppt/media/image24.png" ContentType="image/png"/>
  <Override PartName="/ppt/media/image14.jpeg" ContentType="image/jpeg"/>
  <Override PartName="/ppt/media/image21.tif" ContentType="image/tiff"/>
  <Override PartName="/ppt/media/image16.jpeg" ContentType="image/jpeg"/>
  <Override PartName="/ppt/media/image15.png" ContentType="image/png"/>
  <Override PartName="/ppt/media/image18.jpeg" ContentType="image/jpeg"/>
  <Override PartName="/ppt/media/image19.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7.xml.rels" ContentType="application/vnd.openxmlformats-package.relationships+xml"/>
  <Override PartName="/ppt/slides/_rels/slide18.xml.rels" ContentType="application/vnd.openxmlformats-package.relationships+xml"/>
  <Override PartName="/ppt/slides/_rels/slide20.xml.rels" ContentType="application/vnd.openxmlformats-package.relationships+xml"/>
  <Override PartName="/ppt/slides/_rels/slide2.xml.rels" ContentType="application/vnd.openxmlformats-package.relationships+xml"/>
  <Override PartName="/ppt/slides/_rels/slide19.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7.xml.rels" ContentType="application/vnd.openxmlformats-package.relationships+xml"/>
  <Override PartName="/ppt/slides/_rels/slide9.xml.rels" ContentType="application/vnd.openxmlformats-package.relationships+xml"/>
  <Override PartName="/ppt/slides/slide1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x="9144000" cy="5148262"/>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pt-BR" sz="4400" spc="-1" strike="noStrike">
                <a:latin typeface="Arial"/>
              </a:rPr>
              <a:t>C</a:t>
            </a:r>
            <a:r>
              <a:rPr b="0" lang="pt-BR" sz="4400" spc="-1" strike="noStrike">
                <a:latin typeface="Arial"/>
              </a:rPr>
              <a:t>li</a:t>
            </a:r>
            <a:r>
              <a:rPr b="0" lang="pt-BR" sz="4400" spc="-1" strike="noStrike">
                <a:latin typeface="Arial"/>
              </a:rPr>
              <a:t>q</a:t>
            </a:r>
            <a:r>
              <a:rPr b="0" lang="pt-BR" sz="4400" spc="-1" strike="noStrike">
                <a:latin typeface="Arial"/>
              </a:rPr>
              <a:t>u</a:t>
            </a:r>
            <a:r>
              <a:rPr b="0" lang="pt-BR" sz="4400" spc="-1" strike="noStrike">
                <a:latin typeface="Arial"/>
              </a:rPr>
              <a:t>e</a:t>
            </a:r>
            <a:r>
              <a:rPr b="0" lang="pt-BR" sz="4400" spc="-1" strike="noStrike">
                <a:latin typeface="Arial"/>
              </a:rPr>
              <a:t> </a:t>
            </a:r>
            <a:r>
              <a:rPr b="0" lang="pt-BR" sz="4400" spc="-1" strike="noStrike">
                <a:latin typeface="Arial"/>
              </a:rPr>
              <a:t>p</a:t>
            </a:r>
            <a:r>
              <a:rPr b="0" lang="pt-BR" sz="4400" spc="-1" strike="noStrike">
                <a:latin typeface="Arial"/>
              </a:rPr>
              <a:t>a</a:t>
            </a:r>
            <a:r>
              <a:rPr b="0" lang="pt-BR" sz="4400" spc="-1" strike="noStrike">
                <a:latin typeface="Arial"/>
              </a:rPr>
              <a:t>r</a:t>
            </a:r>
            <a:r>
              <a:rPr b="0" lang="pt-BR" sz="4400" spc="-1" strike="noStrike">
                <a:latin typeface="Arial"/>
              </a:rPr>
              <a:t>a</a:t>
            </a:r>
            <a:r>
              <a:rPr b="0" lang="pt-BR" sz="4400" spc="-1" strike="noStrike">
                <a:latin typeface="Arial"/>
              </a:rPr>
              <a:t> </a:t>
            </a:r>
            <a:r>
              <a:rPr b="0" lang="pt-BR" sz="4400" spc="-1" strike="noStrike">
                <a:latin typeface="Arial"/>
              </a:rPr>
              <a:t>m</a:t>
            </a:r>
            <a:r>
              <a:rPr b="0" lang="pt-BR" sz="4400" spc="-1" strike="noStrike">
                <a:latin typeface="Arial"/>
              </a:rPr>
              <a:t>o</a:t>
            </a:r>
            <a:r>
              <a:rPr b="0" lang="pt-BR" sz="4400" spc="-1" strike="noStrike">
                <a:latin typeface="Arial"/>
              </a:rPr>
              <a:t>v</a:t>
            </a:r>
            <a:r>
              <a:rPr b="0" lang="pt-BR" sz="4400" spc="-1" strike="noStrike">
                <a:latin typeface="Arial"/>
              </a:rPr>
              <a:t>e</a:t>
            </a:r>
            <a:r>
              <a:rPr b="0" lang="pt-BR" sz="4400" spc="-1" strike="noStrike">
                <a:latin typeface="Arial"/>
              </a:rPr>
              <a:t>r </a:t>
            </a:r>
            <a:r>
              <a:rPr b="0" lang="pt-BR" sz="4400" spc="-1" strike="noStrike">
                <a:latin typeface="Arial"/>
              </a:rPr>
              <a:t>o</a:t>
            </a:r>
            <a:r>
              <a:rPr b="0" lang="pt-BR" sz="4400" spc="-1" strike="noStrike">
                <a:latin typeface="Arial"/>
              </a:rPr>
              <a:t> </a:t>
            </a:r>
            <a:r>
              <a:rPr b="0" lang="pt-BR" sz="4400" spc="-1" strike="noStrike">
                <a:latin typeface="Arial"/>
              </a:rPr>
              <a:t>s</a:t>
            </a:r>
            <a:r>
              <a:rPr b="0" lang="pt-BR" sz="4400" spc="-1" strike="noStrike">
                <a:latin typeface="Arial"/>
              </a:rPr>
              <a:t>li</a:t>
            </a:r>
            <a:r>
              <a:rPr b="0" lang="pt-BR" sz="4400" spc="-1" strike="noStrike">
                <a:latin typeface="Arial"/>
              </a:rPr>
              <a:t>d</a:t>
            </a:r>
            <a:r>
              <a:rPr b="0" lang="pt-BR" sz="4400" spc="-1" strike="noStrike">
                <a:latin typeface="Arial"/>
              </a:rPr>
              <a:t>e</a:t>
            </a:r>
            <a:endParaRPr b="0" lang="pt-BR" sz="4400" spc="-1" strike="noStrike">
              <a:latin typeface="Arial"/>
            </a:endParaRPr>
          </a:p>
        </p:txBody>
      </p:sp>
      <p:sp>
        <p:nvSpPr>
          <p:cNvPr id="83" name="PlaceHolder 2"/>
          <p:cNvSpPr>
            <a:spLocks noGrp="1"/>
          </p:cNvSpPr>
          <p:nvPr>
            <p:ph type="body"/>
          </p:nvPr>
        </p:nvSpPr>
        <p:spPr>
          <a:xfrm>
            <a:off x="756000" y="5078520"/>
            <a:ext cx="6047640" cy="4811040"/>
          </a:xfrm>
          <a:prstGeom prst="rect">
            <a:avLst/>
          </a:prstGeom>
        </p:spPr>
        <p:txBody>
          <a:bodyPr lIns="0" rIns="0" tIns="0" bIns="0">
            <a:noAutofit/>
          </a:bodyPr>
          <a:p>
            <a:r>
              <a:rPr b="0" lang="pt-BR" sz="2000" spc="-1" strike="noStrike">
                <a:latin typeface="Arial"/>
              </a:rPr>
              <a:t>Clique para editar o formato de notas</a:t>
            </a:r>
            <a:endParaRPr b="0" lang="pt-BR" sz="2000" spc="-1" strike="noStrike">
              <a:latin typeface="Arial"/>
            </a:endParaRPr>
          </a:p>
        </p:txBody>
      </p:sp>
      <p:sp>
        <p:nvSpPr>
          <p:cNvPr id="84" name="PlaceHolder 3"/>
          <p:cNvSpPr>
            <a:spLocks noGrp="1"/>
          </p:cNvSpPr>
          <p:nvPr>
            <p:ph type="hdr"/>
          </p:nvPr>
        </p:nvSpPr>
        <p:spPr>
          <a:xfrm>
            <a:off x="0" y="0"/>
            <a:ext cx="3280680" cy="534240"/>
          </a:xfrm>
          <a:prstGeom prst="rect">
            <a:avLst/>
          </a:prstGeom>
        </p:spPr>
        <p:txBody>
          <a:bodyPr lIns="0" rIns="0" tIns="0" bIns="0">
            <a:noAutofit/>
          </a:bodyPr>
          <a:p>
            <a:r>
              <a:rPr b="0" lang="pt-BR" sz="1400" spc="-1" strike="noStrike">
                <a:latin typeface="Times New Roman"/>
              </a:rPr>
              <a:t>&lt;cabeçalho&gt;</a:t>
            </a:r>
            <a:endParaRPr b="0" lang="pt-BR" sz="1400" spc="-1" strike="noStrike">
              <a:latin typeface="Times New Roman"/>
            </a:endParaRPr>
          </a:p>
        </p:txBody>
      </p:sp>
      <p:sp>
        <p:nvSpPr>
          <p:cNvPr id="85" name="PlaceHolder 4"/>
          <p:cNvSpPr>
            <a:spLocks noGrp="1"/>
          </p:cNvSpPr>
          <p:nvPr>
            <p:ph type="dt"/>
          </p:nvPr>
        </p:nvSpPr>
        <p:spPr>
          <a:xfrm>
            <a:off x="4278960" y="0"/>
            <a:ext cx="3280680" cy="534240"/>
          </a:xfrm>
          <a:prstGeom prst="rect">
            <a:avLst/>
          </a:prstGeom>
        </p:spPr>
        <p:txBody>
          <a:bodyPr lIns="0" rIns="0" tIns="0" bIns="0">
            <a:noAutofit/>
          </a:bodyPr>
          <a:p>
            <a:pPr algn="r"/>
            <a:r>
              <a:rPr b="0" lang="pt-BR" sz="1400" spc="-1" strike="noStrike">
                <a:latin typeface="Times New Roman"/>
              </a:rPr>
              <a:t>&lt;data/hora&gt;</a:t>
            </a:r>
            <a:endParaRPr b="0" lang="pt-BR" sz="1400" spc="-1" strike="noStrike">
              <a:latin typeface="Times New Roman"/>
            </a:endParaRPr>
          </a:p>
        </p:txBody>
      </p:sp>
      <p:sp>
        <p:nvSpPr>
          <p:cNvPr id="86" name="PlaceHolder 5"/>
          <p:cNvSpPr>
            <a:spLocks noGrp="1"/>
          </p:cNvSpPr>
          <p:nvPr>
            <p:ph type="ftr"/>
          </p:nvPr>
        </p:nvSpPr>
        <p:spPr>
          <a:xfrm>
            <a:off x="0" y="10157400"/>
            <a:ext cx="3280680" cy="534240"/>
          </a:xfrm>
          <a:prstGeom prst="rect">
            <a:avLst/>
          </a:prstGeom>
        </p:spPr>
        <p:txBody>
          <a:bodyPr lIns="0" rIns="0" tIns="0" bIns="0" anchor="b">
            <a:noAutofit/>
          </a:bodyPr>
          <a:p>
            <a:r>
              <a:rPr b="0" lang="pt-BR" sz="1400" spc="-1" strike="noStrike">
                <a:latin typeface="Times New Roman"/>
              </a:rPr>
              <a:t>&lt;rodapé&gt;</a:t>
            </a:r>
            <a:endParaRPr b="0" lang="pt-BR" sz="1400" spc="-1" strike="noStrike">
              <a:latin typeface="Times New Roman"/>
            </a:endParaRPr>
          </a:p>
        </p:txBody>
      </p:sp>
      <p:sp>
        <p:nvSpPr>
          <p:cNvPr id="8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F7444D2-FCB8-43FC-87DF-7620D55B50D3}" type="slidenum">
              <a:rPr b="0" lang="pt-BR" sz="1400" spc="-1" strike="noStrike">
                <a:latin typeface="Times New Roman"/>
              </a:rPr>
              <a:t>&lt;número&gt;</a:t>
            </a:fld>
            <a:endParaRPr b="0" lang="pt-B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sldImg"/>
          </p:nvPr>
        </p:nvSpPr>
        <p:spPr>
          <a:xfrm>
            <a:off x="384120" y="685800"/>
            <a:ext cx="6089040" cy="3428280"/>
          </a:xfrm>
          <a:prstGeom prst="rect">
            <a:avLst/>
          </a:prstGeom>
        </p:spPr>
      </p:sp>
      <p:sp>
        <p:nvSpPr>
          <p:cNvPr id="349"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50"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C122F329-CAC6-4D09-B039-01B6AF6465AC}" type="slidenum">
              <a:rPr b="0" lang="en-US" sz="1200" spc="-1" strike="noStrike">
                <a:solidFill>
                  <a:srgbClr val="000000"/>
                </a:solidFill>
                <a:latin typeface="Calibri"/>
                <a:ea typeface="ＭＳ Ｐゴシック"/>
              </a:rPr>
              <a:t>&lt;número&gt;</a:t>
            </a:fld>
            <a:endParaRPr b="0" lang="pt-BR"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sldImg"/>
          </p:nvPr>
        </p:nvSpPr>
        <p:spPr>
          <a:xfrm>
            <a:off x="384120" y="685800"/>
            <a:ext cx="6089040" cy="3428280"/>
          </a:xfrm>
          <a:prstGeom prst="rect">
            <a:avLst/>
          </a:prstGeom>
        </p:spPr>
      </p:sp>
      <p:sp>
        <p:nvSpPr>
          <p:cNvPr id="376"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77"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94C04DCE-9F68-449B-ACEA-5E41E3F054FC}" type="slidenum">
              <a:rPr b="0" lang="en-US" sz="1200" spc="-1" strike="noStrike">
                <a:solidFill>
                  <a:srgbClr val="000000"/>
                </a:solidFill>
                <a:latin typeface="Calibri"/>
                <a:ea typeface="ＭＳ Ｐゴシック"/>
              </a:rPr>
              <a:t>&lt;número&gt;</a:t>
            </a:fld>
            <a:endParaRPr b="0" lang="pt-BR"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8" name="PlaceHolder 1"/>
          <p:cNvSpPr>
            <a:spLocks noGrp="1"/>
          </p:cNvSpPr>
          <p:nvPr>
            <p:ph type="sldImg"/>
          </p:nvPr>
        </p:nvSpPr>
        <p:spPr>
          <a:xfrm>
            <a:off x="384120" y="685800"/>
            <a:ext cx="6089040" cy="3428280"/>
          </a:xfrm>
          <a:prstGeom prst="rect">
            <a:avLst/>
          </a:prstGeom>
        </p:spPr>
      </p:sp>
      <p:sp>
        <p:nvSpPr>
          <p:cNvPr id="379" name="PlaceHolder 2"/>
          <p:cNvSpPr>
            <a:spLocks noGrp="1"/>
          </p:cNvSpPr>
          <p:nvPr>
            <p:ph type="body"/>
          </p:nvPr>
        </p:nvSpPr>
        <p:spPr>
          <a:xfrm>
            <a:off x="685800" y="4343400"/>
            <a:ext cx="5485680" cy="4114080"/>
          </a:xfrm>
          <a:prstGeom prst="rect">
            <a:avLst/>
          </a:prstGeom>
        </p:spPr>
        <p:txBody>
          <a:bodyPr>
            <a:noAutofit/>
          </a:bodyPr>
          <a:p>
            <a:pPr marL="216000">
              <a:lnSpc>
                <a:spcPct val="100000"/>
              </a:lnSpc>
              <a:tabLst>
                <a:tab algn="l" pos="0"/>
              </a:tabLst>
            </a:pPr>
            <a:r>
              <a:rPr b="1" lang="en-US" sz="2000" spc="-1" strike="noStrike" u="sng">
                <a:solidFill>
                  <a:srgbClr val="000000"/>
                </a:solidFill>
                <a:uFillTx/>
                <a:latin typeface="Calibri"/>
              </a:rPr>
              <a:t>Constituição Federal</a:t>
            </a:r>
            <a:r>
              <a:rPr b="0" lang="en-US" sz="2000" spc="-1" strike="noStrike">
                <a:solidFill>
                  <a:srgbClr val="000000"/>
                </a:solidFill>
                <a:latin typeface="Calibri"/>
              </a:rPr>
              <a:t>: art. 207. </a:t>
            </a:r>
            <a:r>
              <a:rPr b="1" lang="en-US" sz="2000" spc="-1" strike="noStrike">
                <a:solidFill>
                  <a:srgbClr val="000000"/>
                </a:solidFill>
                <a:latin typeface="Calibri"/>
              </a:rPr>
              <a:t>As universidades </a:t>
            </a:r>
            <a:r>
              <a:rPr b="0" lang="en-US" sz="2000" spc="-1" strike="noStrike">
                <a:solidFill>
                  <a:srgbClr val="000000"/>
                </a:solidFill>
                <a:latin typeface="Calibri"/>
              </a:rPr>
              <a:t>gozam, na forma da lei, de autonomia didático-científica, administrativa e de gestão financeira e patrimonial e </a:t>
            </a:r>
            <a:r>
              <a:rPr b="1" lang="en-US" sz="2000" spc="-1" strike="noStrike">
                <a:solidFill>
                  <a:srgbClr val="000000"/>
                </a:solidFill>
                <a:latin typeface="Calibri"/>
              </a:rPr>
              <a:t>obedecerão ao princípio da indissociabilidade entre ensino, pesquisa e extensão</a:t>
            </a:r>
            <a:r>
              <a:rPr b="0" lang="en-US" sz="2000" spc="-1" strike="noStrike">
                <a:solidFill>
                  <a:srgbClr val="000000"/>
                </a:solidFill>
                <a:latin typeface="Calibri"/>
              </a:rPr>
              <a:t>.</a:t>
            </a:r>
            <a:endParaRPr b="0" lang="pt-BR" sz="2000" spc="-1" strike="noStrike">
              <a:latin typeface="Arial"/>
            </a:endParaRPr>
          </a:p>
          <a:p>
            <a:pPr marL="216000">
              <a:lnSpc>
                <a:spcPct val="100000"/>
              </a:lnSpc>
              <a:tabLst>
                <a:tab algn="l" pos="0"/>
              </a:tabLst>
            </a:pPr>
            <a:endParaRPr b="0" lang="pt-BR" sz="2000" spc="-1" strike="noStrike">
              <a:latin typeface="Arial"/>
            </a:endParaRPr>
          </a:p>
          <a:p>
            <a:pPr marL="216000">
              <a:lnSpc>
                <a:spcPct val="100000"/>
              </a:lnSpc>
              <a:tabLst>
                <a:tab algn="l" pos="0"/>
              </a:tabLst>
            </a:pPr>
            <a:r>
              <a:rPr b="1" lang="en-US" sz="2000" spc="-1" strike="noStrike" u="sng">
                <a:solidFill>
                  <a:srgbClr val="000000"/>
                </a:solidFill>
                <a:uFillTx/>
                <a:latin typeface="Calibri"/>
              </a:rPr>
              <a:t>LDB (Lei n° 9364, de 20/12/1996)</a:t>
            </a:r>
            <a:r>
              <a:rPr b="0" lang="en-US" sz="2000" spc="-1" strike="noStrike">
                <a:solidFill>
                  <a:srgbClr val="000000"/>
                </a:solidFill>
                <a:latin typeface="Calibri"/>
              </a:rPr>
              <a:t>: art. 52. </a:t>
            </a:r>
            <a:r>
              <a:rPr b="1" lang="en-US" sz="2000" spc="-1" strike="noStrike">
                <a:solidFill>
                  <a:srgbClr val="000000"/>
                </a:solidFill>
                <a:latin typeface="Calibri"/>
              </a:rPr>
              <a:t>As universidades são instituições pluridisciplinares de formação dos quadros profissionais de nível superior, de pesquisa, de extensão </a:t>
            </a:r>
            <a:r>
              <a:rPr b="0" lang="en-US" sz="2000" spc="-1" strike="noStrike">
                <a:solidFill>
                  <a:srgbClr val="000000"/>
                </a:solidFill>
                <a:latin typeface="Calibri"/>
              </a:rPr>
              <a:t>e de domínio e cultivo do saber humano, que se caracterizam por: </a:t>
            </a:r>
            <a:endParaRPr b="0" lang="pt-BR" sz="2000" spc="-1" strike="noStrike">
              <a:latin typeface="Arial"/>
            </a:endParaRPr>
          </a:p>
          <a:p>
            <a:pPr marL="216000">
              <a:lnSpc>
                <a:spcPct val="100000"/>
              </a:lnSpc>
              <a:tabLst>
                <a:tab algn="l" pos="0"/>
              </a:tabLst>
            </a:pPr>
            <a:r>
              <a:rPr b="0" lang="en-US" sz="2000" spc="-1" strike="noStrike">
                <a:solidFill>
                  <a:srgbClr val="000000"/>
                </a:solidFill>
                <a:latin typeface="Calibri"/>
              </a:rPr>
              <a:t>I - produção intelectual institucionalizada mediante o estudo sistemático dos temas e problemas mais relevantes, tanto do ponto de vista científico e cultural, quanto regional e nacional;</a:t>
            </a:r>
            <a:endParaRPr b="0" lang="pt-BR" sz="2000" spc="-1" strike="noStrike">
              <a:latin typeface="Arial"/>
            </a:endParaRPr>
          </a:p>
          <a:p>
            <a:pPr marL="216000">
              <a:lnSpc>
                <a:spcPct val="100000"/>
              </a:lnSpc>
              <a:tabLst>
                <a:tab algn="l" pos="0"/>
              </a:tabLst>
            </a:pPr>
            <a:r>
              <a:rPr b="0" lang="en-US" sz="2000" spc="-1" strike="noStrike">
                <a:solidFill>
                  <a:srgbClr val="000000"/>
                </a:solidFill>
                <a:latin typeface="Calibri"/>
              </a:rPr>
              <a:t>II - um terço do corpo docente, pelo menos, com titulação acadêmica de mestrado ou doutorado;</a:t>
            </a:r>
            <a:endParaRPr b="0" lang="pt-BR" sz="2000" spc="-1" strike="noStrike">
              <a:latin typeface="Arial"/>
            </a:endParaRPr>
          </a:p>
          <a:p>
            <a:pPr marL="216000">
              <a:lnSpc>
                <a:spcPct val="100000"/>
              </a:lnSpc>
              <a:tabLst>
                <a:tab algn="l" pos="0"/>
              </a:tabLst>
            </a:pPr>
            <a:r>
              <a:rPr b="0" lang="en-US" sz="2000" spc="-1" strike="noStrike">
                <a:solidFill>
                  <a:srgbClr val="000000"/>
                </a:solidFill>
                <a:latin typeface="Calibri"/>
              </a:rPr>
              <a:t>III - um terço do corpo docente em regime de tempo integral.</a:t>
            </a:r>
            <a:endParaRPr b="0" lang="pt-BR" sz="2000" spc="-1" strike="noStrike">
              <a:latin typeface="Arial"/>
            </a:endParaRPr>
          </a:p>
          <a:p>
            <a:pPr marL="216000">
              <a:lnSpc>
                <a:spcPct val="100000"/>
              </a:lnSpc>
              <a:tabLst>
                <a:tab algn="l" pos="0"/>
              </a:tabLst>
            </a:pPr>
            <a:r>
              <a:rPr b="0" lang="en-US" sz="2000" spc="-1" strike="noStrike">
                <a:solidFill>
                  <a:srgbClr val="000000"/>
                </a:solidFill>
                <a:latin typeface="Calibri"/>
              </a:rPr>
              <a:t>Parágrafo único. É facultada a criação de universidades especializadas por campo do saber.</a:t>
            </a:r>
            <a:endParaRPr b="0" lang="pt-BR" sz="2000" spc="-1" strike="noStrike">
              <a:latin typeface="Arial"/>
            </a:endParaRPr>
          </a:p>
          <a:p>
            <a:pPr marL="216000">
              <a:lnSpc>
                <a:spcPct val="100000"/>
              </a:lnSpc>
              <a:tabLst>
                <a:tab algn="l" pos="0"/>
              </a:tabLst>
            </a:pPr>
            <a:endParaRPr b="0" lang="pt-BR" sz="2000" spc="-1" strike="noStrike">
              <a:latin typeface="Arial"/>
            </a:endParaRPr>
          </a:p>
          <a:p>
            <a:pPr marL="216000">
              <a:lnSpc>
                <a:spcPct val="100000"/>
              </a:lnSpc>
              <a:tabLst>
                <a:tab algn="l" pos="0"/>
              </a:tabLst>
            </a:pPr>
            <a:r>
              <a:rPr b="1" lang="en-US" sz="2000" spc="-1" strike="noStrike" u="sng">
                <a:solidFill>
                  <a:srgbClr val="000000"/>
                </a:solidFill>
                <a:uFillTx/>
                <a:latin typeface="Calibri"/>
              </a:rPr>
              <a:t>PNE (Lei n° 13.005, de 25/07/2014)</a:t>
            </a:r>
            <a:r>
              <a:rPr b="0" lang="en-US" sz="2000" spc="-1" strike="noStrike">
                <a:solidFill>
                  <a:srgbClr val="000000"/>
                </a:solidFill>
                <a:latin typeface="Calibri"/>
              </a:rPr>
              <a:t>: meta 12.7. Assegurar, no mínimo, 10% (dez por cento) do total de créditos curriculares exigidos para a graduação em programas e projetos de extensão universitária, orientando sua ação, prioritariamente, para áreas de grande pertinência social.</a:t>
            </a:r>
            <a:endParaRPr b="0" lang="pt-BR" sz="2000" spc="-1" strike="noStrike">
              <a:latin typeface="Arial"/>
            </a:endParaRPr>
          </a:p>
          <a:p>
            <a:pPr marL="216000">
              <a:lnSpc>
                <a:spcPct val="100000"/>
              </a:lnSpc>
              <a:tabLst>
                <a:tab algn="l" pos="0"/>
              </a:tabLst>
            </a:pPr>
            <a:endParaRPr b="0" lang="pt-BR" sz="2000" spc="-1" strike="noStrike">
              <a:latin typeface="Arial"/>
            </a:endParaRPr>
          </a:p>
          <a:p>
            <a:pPr marL="216000">
              <a:lnSpc>
                <a:spcPct val="100000"/>
              </a:lnSpc>
              <a:tabLst>
                <a:tab algn="l" pos="0"/>
              </a:tabLst>
            </a:pPr>
            <a:r>
              <a:rPr b="1" lang="en-US" sz="2000" spc="-1" strike="noStrike" u="sng">
                <a:solidFill>
                  <a:srgbClr val="000000"/>
                </a:solidFill>
                <a:uFillTx/>
                <a:latin typeface="Calibri"/>
              </a:rPr>
              <a:t>Resolução CNE n° 7 de 18/12/2018</a:t>
            </a:r>
            <a:r>
              <a:rPr b="0" lang="en-US" sz="2000" spc="-1" strike="noStrike">
                <a:solidFill>
                  <a:srgbClr val="000000"/>
                </a:solidFill>
                <a:latin typeface="Calibri"/>
              </a:rPr>
              <a:t>: estabelece as diretrizes para a extensão na educação superior brasileira.</a:t>
            </a:r>
            <a:endParaRPr b="0" lang="pt-BR" sz="2000" spc="-1" strike="noStrike">
              <a:latin typeface="Arial"/>
            </a:endParaRPr>
          </a:p>
        </p:txBody>
      </p:sp>
      <p:sp>
        <p:nvSpPr>
          <p:cNvPr id="380"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6A1FA143-60FB-4D74-A332-6A04E2DDD5B2}"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PlaceHolder 1"/>
          <p:cNvSpPr>
            <a:spLocks noGrp="1"/>
          </p:cNvSpPr>
          <p:nvPr>
            <p:ph type="sldImg"/>
          </p:nvPr>
        </p:nvSpPr>
        <p:spPr>
          <a:xfrm>
            <a:off x="384120" y="685800"/>
            <a:ext cx="6089040" cy="3428280"/>
          </a:xfrm>
          <a:prstGeom prst="rect">
            <a:avLst/>
          </a:prstGeom>
        </p:spPr>
      </p:sp>
      <p:sp>
        <p:nvSpPr>
          <p:cNvPr id="382" name="PlaceHolder 2"/>
          <p:cNvSpPr>
            <a:spLocks noGrp="1"/>
          </p:cNvSpPr>
          <p:nvPr>
            <p:ph type="body"/>
          </p:nvPr>
        </p:nvSpPr>
        <p:spPr>
          <a:xfrm>
            <a:off x="685800" y="4343400"/>
            <a:ext cx="5485680" cy="4114080"/>
          </a:xfrm>
          <a:prstGeom prst="rect">
            <a:avLst/>
          </a:prstGeom>
        </p:spPr>
        <p:txBody>
          <a:bodyPr>
            <a:noAutofit/>
          </a:bodyPr>
          <a:p>
            <a:pPr marL="171360" indent="-171000">
              <a:lnSpc>
                <a:spcPct val="100000"/>
              </a:lnSpc>
              <a:buClr>
                <a:srgbClr val="000000"/>
              </a:buClr>
              <a:buFont typeface="OpenSymbol"/>
              <a:buChar char="-"/>
            </a:pPr>
            <a:r>
              <a:rPr b="0" lang="en-US" sz="2000" spc="-1" strike="noStrike">
                <a:solidFill>
                  <a:srgbClr val="000000"/>
                </a:solidFill>
                <a:latin typeface="Calibri"/>
              </a:rPr>
              <a:t>23062.029498/2019-81: proposta de regulamento da participação discente na organização e execução de ações de extensão (RCEX-428/21). Recebido no dia 22/09/21.</a:t>
            </a:r>
            <a:endParaRPr b="0" lang="pt-BR" sz="2000" spc="-1" strike="noStrike">
              <a:latin typeface="Arial"/>
            </a:endParaRPr>
          </a:p>
          <a:p>
            <a:pPr marL="171360" indent="-171000">
              <a:lnSpc>
                <a:spcPct val="100000"/>
              </a:lnSpc>
              <a:buClr>
                <a:srgbClr val="000000"/>
              </a:buClr>
              <a:buFont typeface="OpenSymbol"/>
              <a:buChar char="-"/>
            </a:pPr>
            <a:r>
              <a:rPr b="0" lang="en-US" sz="2000" spc="-1" strike="noStrike">
                <a:solidFill>
                  <a:srgbClr val="000000"/>
                </a:solidFill>
                <a:latin typeface="Calibri"/>
              </a:rPr>
              <a:t>23062.026821/2021-80: proposta de diretrizes para integração curricular da Extensão (RCGRAD-29/21). Recebido no dia 15/06/21.</a:t>
            </a:r>
            <a:endParaRPr b="0" lang="pt-BR" sz="2000" spc="-1" strike="noStrike">
              <a:latin typeface="Arial"/>
            </a:endParaRPr>
          </a:p>
          <a:p>
            <a:pPr marL="171360" indent="-171000">
              <a:lnSpc>
                <a:spcPct val="100000"/>
              </a:lnSpc>
              <a:spcBef>
                <a:spcPts val="360"/>
              </a:spcBef>
              <a:buClr>
                <a:srgbClr val="000000"/>
              </a:buClr>
              <a:buFont typeface="OpenSymbol"/>
              <a:buChar char="-"/>
            </a:pPr>
            <a:r>
              <a:rPr b="0" lang="en-US" sz="2000" spc="-1" strike="noStrike">
                <a:solidFill>
                  <a:srgbClr val="000000"/>
                </a:solidFill>
                <a:latin typeface="Calibri"/>
              </a:rPr>
              <a:t>23062.049587/2021-69: proposta de alterações dos encargos acadêmicos da Extensão (RCEX-429/21). Recebido no dia 10/11/21.</a:t>
            </a:r>
            <a:endParaRPr b="0" lang="pt-BR" sz="2000" spc="-1" strike="noStrike">
              <a:latin typeface="Arial"/>
            </a:endParaRPr>
          </a:p>
        </p:txBody>
      </p:sp>
      <p:sp>
        <p:nvSpPr>
          <p:cNvPr id="383"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9558C870-60EF-4B58-A958-B7D9B05360B0}"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4" name="PlaceHolder 1"/>
          <p:cNvSpPr>
            <a:spLocks noGrp="1"/>
          </p:cNvSpPr>
          <p:nvPr>
            <p:ph type="sldImg"/>
          </p:nvPr>
        </p:nvSpPr>
        <p:spPr>
          <a:xfrm>
            <a:off x="384120" y="685800"/>
            <a:ext cx="6089040" cy="3428280"/>
          </a:xfrm>
          <a:prstGeom prst="rect">
            <a:avLst/>
          </a:prstGeom>
        </p:spPr>
      </p:sp>
      <p:sp>
        <p:nvSpPr>
          <p:cNvPr id="385" name="PlaceHolder 2"/>
          <p:cNvSpPr>
            <a:spLocks noGrp="1"/>
          </p:cNvSpPr>
          <p:nvPr>
            <p:ph type="body"/>
          </p:nvPr>
        </p:nvSpPr>
        <p:spPr>
          <a:xfrm>
            <a:off x="685800" y="4343400"/>
            <a:ext cx="5485680" cy="4114080"/>
          </a:xfrm>
          <a:prstGeom prst="rect">
            <a:avLst/>
          </a:prstGeom>
        </p:spPr>
        <p:txBody>
          <a:bodyPr>
            <a:noAutofit/>
          </a:bodyPr>
          <a:p>
            <a:pPr marL="171360" indent="-171000">
              <a:lnSpc>
                <a:spcPct val="100000"/>
              </a:lnSpc>
              <a:buClr>
                <a:srgbClr val="000000"/>
              </a:buClr>
              <a:buFont typeface="OpenSymbol"/>
              <a:buChar char="-"/>
            </a:pPr>
            <a:r>
              <a:rPr b="0" lang="en-US" sz="2000" spc="-1" strike="noStrike">
                <a:solidFill>
                  <a:srgbClr val="000000"/>
                </a:solidFill>
                <a:latin typeface="Calibri"/>
              </a:rPr>
              <a:t>23062.029498/2019-81: proposta de regulamento da participação discente na organização e execução de ações de extensão (RCEX-428/21). Recebido no dia 22/09/21.</a:t>
            </a:r>
            <a:endParaRPr b="0" lang="pt-BR" sz="2000" spc="-1" strike="noStrike">
              <a:latin typeface="Arial"/>
            </a:endParaRPr>
          </a:p>
          <a:p>
            <a:pPr marL="171360" indent="-171000">
              <a:lnSpc>
                <a:spcPct val="100000"/>
              </a:lnSpc>
              <a:buClr>
                <a:srgbClr val="000000"/>
              </a:buClr>
              <a:buFont typeface="OpenSymbol"/>
              <a:buChar char="-"/>
            </a:pPr>
            <a:r>
              <a:rPr b="0" lang="en-US" sz="2000" spc="-1" strike="noStrike">
                <a:solidFill>
                  <a:srgbClr val="000000"/>
                </a:solidFill>
                <a:latin typeface="Calibri"/>
              </a:rPr>
              <a:t>23062.026821/2021-80: proposta de diretrizes para integração curricular da Extensão (RCGRAD-29/21). Recebido no dia 15/06/21.</a:t>
            </a:r>
            <a:endParaRPr b="0" lang="pt-BR" sz="2000" spc="-1" strike="noStrike">
              <a:latin typeface="Arial"/>
            </a:endParaRPr>
          </a:p>
          <a:p>
            <a:pPr marL="171360" indent="-171000">
              <a:lnSpc>
                <a:spcPct val="100000"/>
              </a:lnSpc>
              <a:spcBef>
                <a:spcPts val="360"/>
              </a:spcBef>
              <a:buClr>
                <a:srgbClr val="000000"/>
              </a:buClr>
              <a:buFont typeface="OpenSymbol"/>
              <a:buChar char="-"/>
            </a:pPr>
            <a:r>
              <a:rPr b="0" lang="en-US" sz="2000" spc="-1" strike="noStrike">
                <a:solidFill>
                  <a:srgbClr val="000000"/>
                </a:solidFill>
                <a:latin typeface="Calibri"/>
              </a:rPr>
              <a:t>23062.049587/2021-69: proposta de alterações dos encargos acadêmicos da Extensão (RCEX-429/21). Recebido no dia 10/11/21.</a:t>
            </a:r>
            <a:endParaRPr b="0" lang="pt-BR" sz="2000" spc="-1" strike="noStrike">
              <a:latin typeface="Arial"/>
            </a:endParaRPr>
          </a:p>
        </p:txBody>
      </p:sp>
      <p:sp>
        <p:nvSpPr>
          <p:cNvPr id="386"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167B17BB-B1FB-488A-BF1C-AE6FF884B24F}"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7" name="PlaceHolder 1"/>
          <p:cNvSpPr>
            <a:spLocks noGrp="1"/>
          </p:cNvSpPr>
          <p:nvPr>
            <p:ph type="sldImg"/>
          </p:nvPr>
        </p:nvSpPr>
        <p:spPr>
          <a:xfrm>
            <a:off x="384120" y="685800"/>
            <a:ext cx="6089040" cy="3428280"/>
          </a:xfrm>
          <a:prstGeom prst="rect">
            <a:avLst/>
          </a:prstGeom>
        </p:spPr>
      </p:sp>
      <p:sp>
        <p:nvSpPr>
          <p:cNvPr id="388"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89"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1145396D-EFEB-406D-9590-3FCD840CE57E}" type="slidenum">
              <a:rPr b="0" lang="en-US" sz="1200" spc="-1" strike="noStrike">
                <a:solidFill>
                  <a:srgbClr val="000000"/>
                </a:solidFill>
                <a:latin typeface="Calibri"/>
                <a:ea typeface="ＭＳ Ｐゴシック"/>
              </a:rPr>
              <a:t>&lt;número&gt;</a:t>
            </a:fld>
            <a:endParaRPr b="0" lang="pt-BR"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0" name="PlaceHolder 1"/>
          <p:cNvSpPr>
            <a:spLocks noGrp="1"/>
          </p:cNvSpPr>
          <p:nvPr>
            <p:ph type="sldImg"/>
          </p:nvPr>
        </p:nvSpPr>
        <p:spPr>
          <a:xfrm>
            <a:off x="384120" y="685800"/>
            <a:ext cx="6089040" cy="3428280"/>
          </a:xfrm>
          <a:prstGeom prst="rect">
            <a:avLst/>
          </a:prstGeom>
        </p:spPr>
      </p:sp>
      <p:sp>
        <p:nvSpPr>
          <p:cNvPr id="391"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92"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998A1D3C-713E-4155-9DC6-98B5AF8723CC}"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PlaceHolder 1"/>
          <p:cNvSpPr>
            <a:spLocks noGrp="1"/>
          </p:cNvSpPr>
          <p:nvPr>
            <p:ph type="sldImg"/>
          </p:nvPr>
        </p:nvSpPr>
        <p:spPr>
          <a:xfrm>
            <a:off x="384120" y="685800"/>
            <a:ext cx="6089040" cy="3428280"/>
          </a:xfrm>
          <a:prstGeom prst="rect">
            <a:avLst/>
          </a:prstGeom>
        </p:spPr>
      </p:sp>
      <p:sp>
        <p:nvSpPr>
          <p:cNvPr id="394"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95"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4E1AC9CB-54F4-4F84-AC06-2E455A6B0C3D}"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6" name="PlaceHolder 1"/>
          <p:cNvSpPr>
            <a:spLocks noGrp="1"/>
          </p:cNvSpPr>
          <p:nvPr>
            <p:ph type="sldImg"/>
          </p:nvPr>
        </p:nvSpPr>
        <p:spPr>
          <a:xfrm>
            <a:off x="384120" y="685800"/>
            <a:ext cx="6089040" cy="3428280"/>
          </a:xfrm>
          <a:prstGeom prst="rect">
            <a:avLst/>
          </a:prstGeom>
        </p:spPr>
      </p:sp>
      <p:sp>
        <p:nvSpPr>
          <p:cNvPr id="397"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98"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948D7686-2AEA-4B43-9B28-063BC0A4B76C}" type="slidenum">
              <a:rPr b="0" lang="en-US" sz="1200" spc="-1" strike="noStrike">
                <a:solidFill>
                  <a:srgbClr val="000000"/>
                </a:solidFill>
                <a:latin typeface="Calibri"/>
                <a:ea typeface="ＭＳ Ｐゴシック"/>
              </a:rPr>
              <a:t>&lt;número&gt;</a:t>
            </a:fld>
            <a:endParaRPr b="0" lang="pt-BR"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PlaceHolder 1"/>
          <p:cNvSpPr>
            <a:spLocks noGrp="1"/>
          </p:cNvSpPr>
          <p:nvPr>
            <p:ph type="sldImg"/>
          </p:nvPr>
        </p:nvSpPr>
        <p:spPr>
          <a:xfrm>
            <a:off x="384120" y="685800"/>
            <a:ext cx="6089040" cy="3428280"/>
          </a:xfrm>
          <a:prstGeom prst="rect">
            <a:avLst/>
          </a:prstGeom>
        </p:spPr>
      </p:sp>
      <p:sp>
        <p:nvSpPr>
          <p:cNvPr id="400"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01"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8B146BD7-FCFA-4E0C-AC23-4CFD1E067B79}"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PlaceHolder 1"/>
          <p:cNvSpPr>
            <a:spLocks noGrp="1"/>
          </p:cNvSpPr>
          <p:nvPr>
            <p:ph type="sldImg"/>
          </p:nvPr>
        </p:nvSpPr>
        <p:spPr>
          <a:xfrm>
            <a:off x="384120" y="685800"/>
            <a:ext cx="6089040" cy="3428280"/>
          </a:xfrm>
          <a:prstGeom prst="rect">
            <a:avLst/>
          </a:prstGeom>
        </p:spPr>
      </p:sp>
      <p:sp>
        <p:nvSpPr>
          <p:cNvPr id="403"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04"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EBBBF477-9E64-4242-BE2A-C5839C84CE8F}"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1" name="PlaceHolder 1"/>
          <p:cNvSpPr>
            <a:spLocks noGrp="1"/>
          </p:cNvSpPr>
          <p:nvPr>
            <p:ph type="sldImg"/>
          </p:nvPr>
        </p:nvSpPr>
        <p:spPr>
          <a:xfrm>
            <a:off x="384120" y="685800"/>
            <a:ext cx="6089040" cy="3428280"/>
          </a:xfrm>
          <a:prstGeom prst="rect">
            <a:avLst/>
          </a:prstGeom>
        </p:spPr>
      </p:sp>
      <p:sp>
        <p:nvSpPr>
          <p:cNvPr id="352"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53"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BE3C3C3B-F497-4A3A-B947-EF3529E46099}"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5" name="PlaceHolder 1"/>
          <p:cNvSpPr>
            <a:spLocks noGrp="1"/>
          </p:cNvSpPr>
          <p:nvPr>
            <p:ph type="sldImg"/>
          </p:nvPr>
        </p:nvSpPr>
        <p:spPr>
          <a:xfrm>
            <a:off x="384120" y="685800"/>
            <a:ext cx="6089040" cy="3428280"/>
          </a:xfrm>
          <a:prstGeom prst="rect">
            <a:avLst/>
          </a:prstGeom>
        </p:spPr>
      </p:sp>
      <p:sp>
        <p:nvSpPr>
          <p:cNvPr id="406"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07"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55DA860B-ABF2-4AC6-9166-874B22C2459E}"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PlaceHolder 1"/>
          <p:cNvSpPr>
            <a:spLocks noGrp="1"/>
          </p:cNvSpPr>
          <p:nvPr>
            <p:ph type="sldImg"/>
          </p:nvPr>
        </p:nvSpPr>
        <p:spPr>
          <a:xfrm>
            <a:off x="384120" y="685800"/>
            <a:ext cx="6089040" cy="3428280"/>
          </a:xfrm>
          <a:prstGeom prst="rect">
            <a:avLst/>
          </a:prstGeom>
        </p:spPr>
      </p:sp>
      <p:sp>
        <p:nvSpPr>
          <p:cNvPr id="409"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10"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44755C5C-2833-4F40-B1CD-C08029BEDAF4}"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PlaceHolder 1"/>
          <p:cNvSpPr>
            <a:spLocks noGrp="1"/>
          </p:cNvSpPr>
          <p:nvPr>
            <p:ph type="sldImg"/>
          </p:nvPr>
        </p:nvSpPr>
        <p:spPr>
          <a:xfrm>
            <a:off x="384120" y="685800"/>
            <a:ext cx="6089040" cy="3428280"/>
          </a:xfrm>
          <a:prstGeom prst="rect">
            <a:avLst/>
          </a:prstGeom>
        </p:spPr>
      </p:sp>
      <p:sp>
        <p:nvSpPr>
          <p:cNvPr id="412"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13"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D2181DEB-ED2A-4D84-B817-C3979518B981}"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4" name="PlaceHolder 1"/>
          <p:cNvSpPr>
            <a:spLocks noGrp="1"/>
          </p:cNvSpPr>
          <p:nvPr>
            <p:ph type="sldImg"/>
          </p:nvPr>
        </p:nvSpPr>
        <p:spPr>
          <a:xfrm>
            <a:off x="384120" y="685800"/>
            <a:ext cx="6089040" cy="3428280"/>
          </a:xfrm>
          <a:prstGeom prst="rect">
            <a:avLst/>
          </a:prstGeom>
        </p:spPr>
      </p:sp>
      <p:sp>
        <p:nvSpPr>
          <p:cNvPr id="415"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16"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C97B2E8A-BBCE-487D-A26C-C1A5B1A7BCB5}"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7" name="PlaceHolder 1"/>
          <p:cNvSpPr>
            <a:spLocks noGrp="1"/>
          </p:cNvSpPr>
          <p:nvPr>
            <p:ph type="sldImg"/>
          </p:nvPr>
        </p:nvSpPr>
        <p:spPr>
          <a:xfrm>
            <a:off x="384120" y="685800"/>
            <a:ext cx="6089040" cy="3428280"/>
          </a:xfrm>
          <a:prstGeom prst="rect">
            <a:avLst/>
          </a:prstGeom>
        </p:spPr>
      </p:sp>
      <p:sp>
        <p:nvSpPr>
          <p:cNvPr id="418"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19"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D6A606AE-25F7-4198-958D-7087754A2D2E}"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0" name="PlaceHolder 1"/>
          <p:cNvSpPr>
            <a:spLocks noGrp="1"/>
          </p:cNvSpPr>
          <p:nvPr>
            <p:ph type="sldImg"/>
          </p:nvPr>
        </p:nvSpPr>
        <p:spPr>
          <a:xfrm>
            <a:off x="384120" y="685800"/>
            <a:ext cx="6089040" cy="3428280"/>
          </a:xfrm>
          <a:prstGeom prst="rect">
            <a:avLst/>
          </a:prstGeom>
        </p:spPr>
      </p:sp>
      <p:sp>
        <p:nvSpPr>
          <p:cNvPr id="421"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422"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9AA8C592-5C3C-4935-8A9A-F3A1A1F4844E}"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3" name="PlaceHolder 1"/>
          <p:cNvSpPr>
            <a:spLocks noGrp="1"/>
          </p:cNvSpPr>
          <p:nvPr>
            <p:ph type="sldImg"/>
          </p:nvPr>
        </p:nvSpPr>
        <p:spPr>
          <a:xfrm>
            <a:off x="384120" y="685800"/>
            <a:ext cx="6089040" cy="3428280"/>
          </a:xfrm>
          <a:prstGeom prst="rect">
            <a:avLst/>
          </a:prstGeom>
        </p:spPr>
      </p:sp>
      <p:sp>
        <p:nvSpPr>
          <p:cNvPr id="424" name="PlaceHolder 2"/>
          <p:cNvSpPr>
            <a:spLocks noGrp="1"/>
          </p:cNvSpPr>
          <p:nvPr>
            <p:ph type="body"/>
          </p:nvPr>
        </p:nvSpPr>
        <p:spPr>
          <a:xfrm>
            <a:off x="685800" y="4343400"/>
            <a:ext cx="5485680" cy="4114080"/>
          </a:xfrm>
          <a:prstGeom prst="rect">
            <a:avLst/>
          </a:prstGeom>
        </p:spPr>
        <p:txBody>
          <a:bodyPr>
            <a:noAutofit/>
          </a:bodyPr>
          <a:p>
            <a:pPr marL="216000">
              <a:lnSpc>
                <a:spcPct val="100000"/>
              </a:lnSpc>
              <a:spcBef>
                <a:spcPts val="360"/>
              </a:spcBef>
              <a:tabLst>
                <a:tab algn="l" pos="0"/>
              </a:tabLst>
            </a:pPr>
            <a:r>
              <a:rPr b="0" lang="pt-BR" sz="1200" spc="-1" strike="noStrike">
                <a:solidFill>
                  <a:srgbClr val="000000"/>
                </a:solidFill>
                <a:latin typeface="+mn-lt"/>
                <a:ea typeface="ＭＳ Ｐゴシック"/>
              </a:rPr>
              <a:t>O PNE estabelece que a extensão tema que ser prioritariamente voltada para os setores sociais mais carentes. Agora, interagir com o setor empresarial na produção de novas tecnologias, em uma perspectiva dialógica, resultando em soluções inovadoras, nós também estamos falando de extensão. Lidar com a sociedade empresarial local também abre campo para a extensão.</a:t>
            </a:r>
            <a:endParaRPr b="0" lang="pt-BR" sz="1200" spc="-1" strike="noStrike">
              <a:latin typeface="Arial"/>
            </a:endParaRPr>
          </a:p>
          <a:p>
            <a:pPr marL="216000">
              <a:lnSpc>
                <a:spcPct val="100000"/>
              </a:lnSpc>
              <a:tabLst>
                <a:tab algn="l" pos="0"/>
              </a:tabLst>
            </a:pPr>
            <a:endParaRPr b="0" lang="pt-BR" sz="1200" spc="-1" strike="noStrike">
              <a:latin typeface="Arial"/>
            </a:endParaRPr>
          </a:p>
        </p:txBody>
      </p:sp>
      <p:sp>
        <p:nvSpPr>
          <p:cNvPr id="425"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2EE7FC17-910B-4146-937F-BC80DAB7F2E1}"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4" name="PlaceHolder 1"/>
          <p:cNvSpPr>
            <a:spLocks noGrp="1"/>
          </p:cNvSpPr>
          <p:nvPr>
            <p:ph type="sldImg"/>
          </p:nvPr>
        </p:nvSpPr>
        <p:spPr>
          <a:xfrm>
            <a:off x="384120" y="685800"/>
            <a:ext cx="6089040" cy="3428280"/>
          </a:xfrm>
          <a:prstGeom prst="rect">
            <a:avLst/>
          </a:prstGeom>
        </p:spPr>
      </p:sp>
      <p:sp>
        <p:nvSpPr>
          <p:cNvPr id="355"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56"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75E36B52-C7E6-4A2A-947F-24E69B767D42}" type="slidenum">
              <a:rPr b="0" lang="en-US" sz="1200" spc="-1" strike="noStrike">
                <a:solidFill>
                  <a:srgbClr val="000000"/>
                </a:solidFill>
                <a:latin typeface="Calibri"/>
                <a:ea typeface="ＭＳ Ｐゴシック"/>
              </a:rPr>
              <a:t>&lt;número&gt;</a:t>
            </a:fld>
            <a:endParaRPr b="0" lang="pt-BR"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PlaceHolder 1"/>
          <p:cNvSpPr>
            <a:spLocks noGrp="1"/>
          </p:cNvSpPr>
          <p:nvPr>
            <p:ph type="sldImg"/>
          </p:nvPr>
        </p:nvSpPr>
        <p:spPr>
          <a:xfrm>
            <a:off x="384120" y="685800"/>
            <a:ext cx="6089040" cy="3428280"/>
          </a:xfrm>
          <a:prstGeom prst="rect">
            <a:avLst/>
          </a:prstGeom>
        </p:spPr>
      </p:sp>
      <p:sp>
        <p:nvSpPr>
          <p:cNvPr id="358" name="PlaceHolder 2"/>
          <p:cNvSpPr>
            <a:spLocks noGrp="1"/>
          </p:cNvSpPr>
          <p:nvPr>
            <p:ph type="body"/>
          </p:nvPr>
        </p:nvSpPr>
        <p:spPr>
          <a:xfrm>
            <a:off x="685800" y="4343400"/>
            <a:ext cx="5485680" cy="4114080"/>
          </a:xfrm>
          <a:prstGeom prst="rect">
            <a:avLst/>
          </a:prstGeom>
        </p:spPr>
        <p:txBody>
          <a:bodyPr>
            <a:noAutofit/>
          </a:bodyPr>
          <a:p>
            <a:pPr marL="216000">
              <a:lnSpc>
                <a:spcPct val="100000"/>
              </a:lnSpc>
              <a:tabLst>
                <a:tab algn="l" pos="0"/>
              </a:tabLst>
            </a:pPr>
            <a:r>
              <a:rPr b="0" lang="en-US" sz="2000" spc="-1" strike="noStrike">
                <a:solidFill>
                  <a:srgbClr val="000000"/>
                </a:solidFill>
                <a:latin typeface="Arial"/>
              </a:rPr>
              <a:t>Frequentemente, é por meio da extensão que a instituição compartilha com as comunidades onde atua a produção do conhecimento acadêmico.</a:t>
            </a:r>
            <a:endParaRPr b="0" lang="pt-BR" sz="2000" spc="-1" strike="noStrike">
              <a:latin typeface="Arial"/>
            </a:endParaRPr>
          </a:p>
        </p:txBody>
      </p:sp>
      <p:sp>
        <p:nvSpPr>
          <p:cNvPr id="359"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48A45D5E-8646-4318-A3AC-4AE522CE553E}"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0" name="PlaceHolder 1"/>
          <p:cNvSpPr>
            <a:spLocks noGrp="1"/>
          </p:cNvSpPr>
          <p:nvPr>
            <p:ph type="sldImg"/>
          </p:nvPr>
        </p:nvSpPr>
        <p:spPr>
          <a:xfrm>
            <a:off x="384120" y="685800"/>
            <a:ext cx="6089040" cy="3428280"/>
          </a:xfrm>
          <a:prstGeom prst="rect">
            <a:avLst/>
          </a:prstGeom>
        </p:spPr>
      </p:sp>
      <p:sp>
        <p:nvSpPr>
          <p:cNvPr id="361" name="PlaceHolder 2"/>
          <p:cNvSpPr>
            <a:spLocks noGrp="1"/>
          </p:cNvSpPr>
          <p:nvPr>
            <p:ph type="body"/>
          </p:nvPr>
        </p:nvSpPr>
        <p:spPr>
          <a:xfrm>
            <a:off x="685800" y="4343400"/>
            <a:ext cx="5485680" cy="4114080"/>
          </a:xfrm>
          <a:prstGeom prst="rect">
            <a:avLst/>
          </a:prstGeom>
        </p:spPr>
        <p:txBody>
          <a:bodyPr>
            <a:noAutofit/>
          </a:bodyPr>
          <a:p>
            <a:pPr marL="216000">
              <a:lnSpc>
                <a:spcPct val="100000"/>
              </a:lnSpc>
              <a:spcBef>
                <a:spcPts val="360"/>
              </a:spcBef>
              <a:tabLst>
                <a:tab algn="l" pos="0"/>
              </a:tabLst>
            </a:pPr>
            <a:r>
              <a:rPr b="0" lang="en-US" sz="1200" spc="-1" strike="noStrike">
                <a:solidFill>
                  <a:srgbClr val="000000"/>
                </a:solidFill>
                <a:latin typeface="Arial"/>
              </a:rPr>
              <a:t>A extensão é, de acordo com o princípio constitucional da indissociabilidade com o ensino e a pesquisa, um processo interdisciplinar que congrega educação, cultura, ciência, tecnologia e política.</a:t>
            </a:r>
            <a:endParaRPr b="0" lang="pt-BR" sz="1200" spc="-1" strike="noStrike">
              <a:latin typeface="Arial"/>
            </a:endParaRPr>
          </a:p>
          <a:p>
            <a:pPr marL="216000">
              <a:lnSpc>
                <a:spcPct val="100000"/>
              </a:lnSpc>
              <a:spcBef>
                <a:spcPts val="360"/>
              </a:spcBef>
              <a:tabLst>
                <a:tab algn="l" pos="0"/>
              </a:tabLst>
            </a:pPr>
            <a:endParaRPr b="0" lang="pt-BR" sz="1200" spc="-1" strike="noStrike">
              <a:latin typeface="Arial"/>
            </a:endParaRPr>
          </a:p>
          <a:p>
            <a:pPr marL="216000">
              <a:lnSpc>
                <a:spcPct val="100000"/>
              </a:lnSpc>
              <a:spcBef>
                <a:spcPts val="360"/>
              </a:spcBef>
              <a:tabLst>
                <a:tab algn="l" pos="0"/>
              </a:tabLst>
            </a:pPr>
            <a:r>
              <a:rPr b="0" lang="en-US" sz="1200" spc="-1" strike="noStrike">
                <a:solidFill>
                  <a:srgbClr val="000000"/>
                </a:solidFill>
                <a:latin typeface="Arial"/>
              </a:rPr>
              <a:t>**Constituição Federal:</a:t>
            </a:r>
            <a:endParaRPr b="0" lang="pt-BR" sz="1200" spc="-1" strike="noStrike">
              <a:latin typeface="Arial"/>
            </a:endParaRPr>
          </a:p>
          <a:p>
            <a:pPr marL="216000">
              <a:lnSpc>
                <a:spcPct val="100000"/>
              </a:lnSpc>
              <a:spcBef>
                <a:spcPts val="329"/>
              </a:spcBef>
              <a:tabLst>
                <a:tab algn="l" pos="0"/>
              </a:tabLst>
            </a:pPr>
            <a:r>
              <a:rPr b="0" lang="en-US" sz="1100" spc="-1" strike="noStrike">
                <a:solidFill>
                  <a:srgbClr val="000000"/>
                </a:solidFill>
                <a:latin typeface="Arial"/>
              </a:rPr>
              <a:t>Art. 207. As universidades gozam de autonomia didático-científica, administrativa e de gestão financeira e patrimonial, e obedecerão ao princípio de indissociabilidade entre ensino, pesquisa e extensão. </a:t>
            </a:r>
            <a:endParaRPr b="0" lang="pt-BR" sz="1100" spc="-1" strike="noStrike">
              <a:latin typeface="Arial"/>
            </a:endParaRPr>
          </a:p>
          <a:p>
            <a:pPr marL="216000">
              <a:lnSpc>
                <a:spcPct val="100000"/>
              </a:lnSpc>
              <a:spcBef>
                <a:spcPts val="329"/>
              </a:spcBef>
              <a:tabLst>
                <a:tab algn="l" pos="0"/>
              </a:tabLst>
            </a:pPr>
            <a:endParaRPr b="0" lang="pt-BR" sz="1100" spc="-1" strike="noStrike">
              <a:latin typeface="Arial"/>
            </a:endParaRPr>
          </a:p>
          <a:p>
            <a:pPr marL="216000">
              <a:lnSpc>
                <a:spcPct val="100000"/>
              </a:lnSpc>
              <a:spcBef>
                <a:spcPts val="329"/>
              </a:spcBef>
              <a:tabLst>
                <a:tab algn="l" pos="0"/>
              </a:tabLst>
            </a:pPr>
            <a:r>
              <a:rPr b="0" lang="en-US" sz="1100" spc="-1" strike="noStrike">
                <a:solidFill>
                  <a:srgbClr val="000000"/>
                </a:solidFill>
                <a:latin typeface="Arial"/>
              </a:rPr>
              <a:t>O conceito de </a:t>
            </a:r>
            <a:r>
              <a:rPr b="1" lang="en-US" sz="1100" spc="-1" strike="noStrike">
                <a:solidFill>
                  <a:srgbClr val="000000"/>
                </a:solidFill>
                <a:latin typeface="Arial"/>
              </a:rPr>
              <a:t>indissociabilidade</a:t>
            </a:r>
            <a:r>
              <a:rPr b="0" lang="en-US" sz="1100" spc="-1" strike="noStrike">
                <a:solidFill>
                  <a:srgbClr val="000000"/>
                </a:solidFill>
                <a:latin typeface="Arial"/>
              </a:rPr>
              <a:t> remete a algo que não existe sem a presença do outro, ou seja, o todo deixa de ser todo quando se dissocia</a:t>
            </a:r>
            <a:endParaRPr b="0" lang="pt-BR" sz="1100" spc="-1" strike="noStrike">
              <a:latin typeface="Arial"/>
            </a:endParaRPr>
          </a:p>
          <a:p>
            <a:pPr marL="216000">
              <a:lnSpc>
                <a:spcPct val="100000"/>
              </a:lnSpc>
              <a:tabLst>
                <a:tab algn="l" pos="0"/>
              </a:tabLst>
            </a:pPr>
            <a:endParaRPr b="0" lang="pt-BR" sz="1100" spc="-1" strike="noStrike">
              <a:latin typeface="Arial"/>
            </a:endParaRPr>
          </a:p>
        </p:txBody>
      </p:sp>
      <p:sp>
        <p:nvSpPr>
          <p:cNvPr id="362"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064E7BE9-1765-4170-AE6A-795DA7EEDEEE}"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3" name="PlaceHolder 1"/>
          <p:cNvSpPr>
            <a:spLocks noGrp="1"/>
          </p:cNvSpPr>
          <p:nvPr>
            <p:ph type="sldImg"/>
          </p:nvPr>
        </p:nvSpPr>
        <p:spPr>
          <a:xfrm>
            <a:off x="384120" y="685800"/>
            <a:ext cx="6089040" cy="3428280"/>
          </a:xfrm>
          <a:prstGeom prst="rect">
            <a:avLst/>
          </a:prstGeom>
        </p:spPr>
      </p:sp>
      <p:sp>
        <p:nvSpPr>
          <p:cNvPr id="364"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65"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80B6A225-A800-4D3C-8B51-F19C1B91BEC9}"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6" name="PlaceHolder 1"/>
          <p:cNvSpPr>
            <a:spLocks noGrp="1"/>
          </p:cNvSpPr>
          <p:nvPr>
            <p:ph type="sldImg"/>
          </p:nvPr>
        </p:nvSpPr>
        <p:spPr>
          <a:xfrm>
            <a:off x="384120" y="685800"/>
            <a:ext cx="6089040" cy="3428280"/>
          </a:xfrm>
          <a:prstGeom prst="rect">
            <a:avLst/>
          </a:prstGeom>
        </p:spPr>
      </p:sp>
      <p:sp>
        <p:nvSpPr>
          <p:cNvPr id="367" name="PlaceHolder 2"/>
          <p:cNvSpPr>
            <a:spLocks noGrp="1"/>
          </p:cNvSpPr>
          <p:nvPr>
            <p:ph type="body"/>
          </p:nvPr>
        </p:nvSpPr>
        <p:spPr>
          <a:xfrm>
            <a:off x="685800" y="4343400"/>
            <a:ext cx="5485680" cy="4114080"/>
          </a:xfrm>
          <a:prstGeom prst="rect">
            <a:avLst/>
          </a:prstGeom>
        </p:spPr>
        <p:txBody>
          <a:bodyPr>
            <a:noAutofit/>
          </a:bodyPr>
          <a:p>
            <a:endParaRPr b="0" lang="pt-BR" sz="2000" spc="-1" strike="noStrike">
              <a:latin typeface="Arial"/>
            </a:endParaRPr>
          </a:p>
        </p:txBody>
      </p:sp>
      <p:sp>
        <p:nvSpPr>
          <p:cNvPr id="368"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0E104670-A329-4628-9D99-FD930E01C879}"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sldImg"/>
          </p:nvPr>
        </p:nvSpPr>
        <p:spPr>
          <a:xfrm>
            <a:off x="384120" y="685800"/>
            <a:ext cx="6089040" cy="3428280"/>
          </a:xfrm>
          <a:prstGeom prst="rect">
            <a:avLst/>
          </a:prstGeom>
        </p:spPr>
      </p:sp>
      <p:sp>
        <p:nvSpPr>
          <p:cNvPr id="370" name="PlaceHolder 2"/>
          <p:cNvSpPr>
            <a:spLocks noGrp="1"/>
          </p:cNvSpPr>
          <p:nvPr>
            <p:ph type="body"/>
          </p:nvPr>
        </p:nvSpPr>
        <p:spPr>
          <a:xfrm>
            <a:off x="685800" y="4343400"/>
            <a:ext cx="5485680" cy="4114080"/>
          </a:xfrm>
          <a:prstGeom prst="rect">
            <a:avLst/>
          </a:prstGeom>
        </p:spPr>
        <p:txBody>
          <a:bodyPr>
            <a:noAutofit/>
          </a:bodyPr>
          <a:p>
            <a:pPr marL="216000">
              <a:lnSpc>
                <a:spcPct val="100000"/>
              </a:lnSpc>
              <a:spcBef>
                <a:spcPts val="360"/>
              </a:spcBef>
              <a:tabLst>
                <a:tab algn="l" pos="0"/>
              </a:tabLst>
            </a:pPr>
            <a:r>
              <a:rPr b="0" lang="pt-BR" sz="1200" spc="-1" strike="noStrike">
                <a:solidFill>
                  <a:srgbClr val="000000"/>
                </a:solidFill>
                <a:latin typeface="+mn-lt"/>
                <a:ea typeface="ＭＳ Ｐゴシック"/>
              </a:rPr>
              <a:t>Ao invés de aulas teóricas ou expositivas ou aulas de laboratório em que os estudantes reproduziriam experimentos que já são de conhecimento de todos, os estudantes participariam de ações de extensão, por meio das quais teria uma vivência mais ativa no processo de aprendizagem, dinamizando-se assim as práticas pedagógicas do curso.</a:t>
            </a:r>
            <a:endParaRPr b="0" lang="pt-BR" sz="1200" spc="-1" strike="noStrike">
              <a:latin typeface="Arial"/>
            </a:endParaRPr>
          </a:p>
          <a:p>
            <a:pPr marL="216000">
              <a:lnSpc>
                <a:spcPct val="100000"/>
              </a:lnSpc>
              <a:spcBef>
                <a:spcPts val="360"/>
              </a:spcBef>
              <a:tabLst>
                <a:tab algn="l" pos="0"/>
              </a:tabLst>
            </a:pPr>
            <a:endParaRPr b="0" lang="pt-BR" sz="1200" spc="-1" strike="noStrike">
              <a:latin typeface="Arial"/>
            </a:endParaRPr>
          </a:p>
          <a:p>
            <a:pPr marL="216000">
              <a:lnSpc>
                <a:spcPct val="100000"/>
              </a:lnSpc>
              <a:tabLst>
                <a:tab algn="l" pos="0"/>
              </a:tabLst>
            </a:pPr>
            <a:endParaRPr b="0" lang="pt-BR" sz="1200" spc="-1" strike="noStrike">
              <a:latin typeface="Arial"/>
            </a:endParaRPr>
          </a:p>
        </p:txBody>
      </p:sp>
      <p:sp>
        <p:nvSpPr>
          <p:cNvPr id="371"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45E15621-CD93-4F6B-9EEB-BEC366238B51}"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2" name="PlaceHolder 1"/>
          <p:cNvSpPr>
            <a:spLocks noGrp="1"/>
          </p:cNvSpPr>
          <p:nvPr>
            <p:ph type="sldImg"/>
          </p:nvPr>
        </p:nvSpPr>
        <p:spPr>
          <a:xfrm>
            <a:off x="384120" y="685800"/>
            <a:ext cx="6089040" cy="3428280"/>
          </a:xfrm>
          <a:prstGeom prst="rect">
            <a:avLst/>
          </a:prstGeom>
        </p:spPr>
      </p:sp>
      <p:sp>
        <p:nvSpPr>
          <p:cNvPr id="373" name="PlaceHolder 2"/>
          <p:cNvSpPr>
            <a:spLocks noGrp="1"/>
          </p:cNvSpPr>
          <p:nvPr>
            <p:ph type="body"/>
          </p:nvPr>
        </p:nvSpPr>
        <p:spPr>
          <a:xfrm>
            <a:off x="685800" y="4343400"/>
            <a:ext cx="5485680" cy="4114080"/>
          </a:xfrm>
          <a:prstGeom prst="rect">
            <a:avLst/>
          </a:prstGeom>
        </p:spPr>
        <p:txBody>
          <a:bodyPr>
            <a:noAutofit/>
          </a:bodyPr>
          <a:p>
            <a:pPr marL="216000">
              <a:lnSpc>
                <a:spcPct val="100000"/>
              </a:lnSpc>
              <a:spcBef>
                <a:spcPts val="360"/>
              </a:spcBef>
              <a:tabLst>
                <a:tab algn="l" pos="0"/>
              </a:tabLst>
            </a:pPr>
            <a:r>
              <a:rPr b="1" lang="pt-BR" sz="1200" spc="-1" strike="noStrike" u="sng">
                <a:solidFill>
                  <a:srgbClr val="000000"/>
                </a:solidFill>
                <a:uFillTx/>
                <a:latin typeface="+mn-lt"/>
                <a:ea typeface="ＭＳ Ｐゴシック"/>
              </a:rPr>
              <a:t>Ação puramente voluntariosa</a:t>
            </a:r>
            <a:r>
              <a:rPr b="0" lang="pt-BR" sz="1200" spc="-1" strike="noStrike">
                <a:solidFill>
                  <a:srgbClr val="000000"/>
                </a:solidFill>
                <a:latin typeface="+mn-lt"/>
                <a:ea typeface="ＭＳ Ｐゴシック"/>
              </a:rPr>
              <a:t>. Por exemplo: campanha do agasalho para pessoas de baixo poder aquisitivo de uma comunidade. Há o atendimento de uma necessidade da comunidade, mas que não é acompanhada de uma interação dialógica transformadora. Se esta campanha fosse composta por outras atividades formativas, por exemplo, algum treinamento específico que vise capacitar as pessoas para alguma atividade profissional na sociedade, esta campanha poderia ser considerada extensão.</a:t>
            </a:r>
            <a:endParaRPr b="0" lang="pt-BR" sz="1200" spc="-1" strike="noStrike">
              <a:latin typeface="Arial"/>
            </a:endParaRPr>
          </a:p>
          <a:p>
            <a:pPr marL="216000">
              <a:lnSpc>
                <a:spcPct val="100000"/>
              </a:lnSpc>
              <a:tabLst>
                <a:tab algn="l" pos="0"/>
              </a:tabLst>
            </a:pPr>
            <a:endParaRPr b="0" lang="pt-BR" sz="1200" spc="-1" strike="noStrike">
              <a:latin typeface="Arial"/>
            </a:endParaRPr>
          </a:p>
          <a:p>
            <a:pPr marL="216000">
              <a:lnSpc>
                <a:spcPct val="100000"/>
              </a:lnSpc>
              <a:spcBef>
                <a:spcPts val="360"/>
              </a:spcBef>
              <a:tabLst>
                <a:tab algn="l" pos="0"/>
              </a:tabLst>
            </a:pPr>
            <a:r>
              <a:rPr b="1" lang="pt-BR" sz="1200" spc="-1" strike="noStrike" u="sng">
                <a:solidFill>
                  <a:srgbClr val="000000"/>
                </a:solidFill>
                <a:uFillTx/>
                <a:latin typeface="+mn-lt"/>
                <a:ea typeface="ＭＳ Ｐゴシック"/>
              </a:rPr>
              <a:t>Atendimentos que não são extensão</a:t>
            </a:r>
            <a:r>
              <a:rPr b="0" lang="pt-BR" sz="1200" spc="-1" strike="noStrike">
                <a:solidFill>
                  <a:srgbClr val="000000"/>
                </a:solidFill>
                <a:latin typeface="+mn-lt"/>
                <a:ea typeface="ＭＳ Ｐゴシック"/>
              </a:rPr>
              <a:t>. Por exemplo: um escritório na Instituição que ajuda as pessoas a preencher o imposto de renda. Isso é extensão? Resposta: estes atendimentos se diferenciam dos atendimentos que seriam fornecidos por um escritório qualquer privado? Está sendo oferecido para os beneficiários algum tipo de formação especializada? Está ocorrendo algum tipo de interação com as pessoas? Ou simplesmente está sendo prestado um serviço comum? </a:t>
            </a:r>
            <a:endParaRPr b="0" lang="pt-BR" sz="1200" spc="-1" strike="noStrike">
              <a:latin typeface="Arial"/>
            </a:endParaRPr>
          </a:p>
        </p:txBody>
      </p:sp>
      <p:sp>
        <p:nvSpPr>
          <p:cNvPr id="374" name="TextShape 3"/>
          <p:cNvSpPr txBox="1"/>
          <p:nvPr/>
        </p:nvSpPr>
        <p:spPr>
          <a:xfrm>
            <a:off x="3884760" y="8685360"/>
            <a:ext cx="2971080" cy="456480"/>
          </a:xfrm>
          <a:prstGeom prst="rect">
            <a:avLst/>
          </a:prstGeom>
          <a:noFill/>
          <a:ln>
            <a:noFill/>
          </a:ln>
        </p:spPr>
        <p:txBody>
          <a:bodyPr anchor="b">
            <a:noAutofit/>
          </a:bodyPr>
          <a:p>
            <a:pPr algn="r">
              <a:lnSpc>
                <a:spcPct val="100000"/>
              </a:lnSpc>
              <a:tabLst>
                <a:tab algn="l" pos="0"/>
              </a:tabLst>
            </a:pPr>
            <a:fld id="{B116E294-2606-4AED-9FFB-490592F0FC30}" type="slidenum">
              <a:rPr b="0" lang="en-US" sz="1200" spc="-1" strike="noStrike">
                <a:solidFill>
                  <a:srgbClr val="000000"/>
                </a:solidFill>
                <a:latin typeface="+mn-lt"/>
                <a:ea typeface="+mn-ea"/>
              </a:rPr>
              <a:t>&lt;número&gt;</a:t>
            </a:fld>
            <a:endParaRPr b="0" lang="pt-BR"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27" name="PlaceHolder 2"/>
          <p:cNvSpPr>
            <a:spLocks noGrp="1"/>
          </p:cNvSpPr>
          <p:nvPr>
            <p:ph type="body"/>
          </p:nvPr>
        </p:nvSpPr>
        <p:spPr>
          <a:xfrm>
            <a:off x="457200" y="1204560"/>
            <a:ext cx="8229240" cy="1423800"/>
          </a:xfrm>
          <a:prstGeom prst="rect">
            <a:avLst/>
          </a:prstGeom>
        </p:spPr>
        <p:txBody>
          <a:bodyPr lIns="0" rIns="0" tIns="0" bIns="0">
            <a:normAutofit/>
          </a:bodyPr>
          <a:p>
            <a:endParaRPr b="0" lang="pt-BR" sz="3200" spc="-1" strike="noStrike">
              <a:latin typeface="Arial"/>
            </a:endParaRPr>
          </a:p>
        </p:txBody>
      </p:sp>
      <p:sp>
        <p:nvSpPr>
          <p:cNvPr id="28" name="PlaceHolder 3"/>
          <p:cNvSpPr>
            <a:spLocks noGrp="1"/>
          </p:cNvSpPr>
          <p:nvPr>
            <p:ph type="body"/>
          </p:nvPr>
        </p:nvSpPr>
        <p:spPr>
          <a:xfrm>
            <a:off x="457200" y="2764080"/>
            <a:ext cx="822924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30"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31"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32" name="PlaceHolder 4"/>
          <p:cNvSpPr>
            <a:spLocks noGrp="1"/>
          </p:cNvSpPr>
          <p:nvPr>
            <p:ph type="body"/>
          </p:nvPr>
        </p:nvSpPr>
        <p:spPr>
          <a:xfrm>
            <a:off x="457200" y="2764080"/>
            <a:ext cx="4015800" cy="1423800"/>
          </a:xfrm>
          <a:prstGeom prst="rect">
            <a:avLst/>
          </a:prstGeom>
        </p:spPr>
        <p:txBody>
          <a:bodyPr lIns="0" rIns="0" tIns="0" bIns="0">
            <a:normAutofit/>
          </a:bodyPr>
          <a:p>
            <a:endParaRPr b="0" lang="pt-BR" sz="3200" spc="-1" strike="noStrike">
              <a:latin typeface="Arial"/>
            </a:endParaRPr>
          </a:p>
        </p:txBody>
      </p:sp>
      <p:sp>
        <p:nvSpPr>
          <p:cNvPr id="33" name="PlaceHolder 5"/>
          <p:cNvSpPr>
            <a:spLocks noGrp="1"/>
          </p:cNvSpPr>
          <p:nvPr>
            <p:ph type="body"/>
          </p:nvPr>
        </p:nvSpPr>
        <p:spPr>
          <a:xfrm>
            <a:off x="467424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35" name="PlaceHolder 2"/>
          <p:cNvSpPr>
            <a:spLocks noGrp="1"/>
          </p:cNvSpPr>
          <p:nvPr>
            <p:ph type="body"/>
          </p:nvPr>
        </p:nvSpPr>
        <p:spPr>
          <a:xfrm>
            <a:off x="457200" y="1204560"/>
            <a:ext cx="2649600" cy="1423800"/>
          </a:xfrm>
          <a:prstGeom prst="rect">
            <a:avLst/>
          </a:prstGeom>
        </p:spPr>
        <p:txBody>
          <a:bodyPr lIns="0" rIns="0" tIns="0" bIns="0">
            <a:normAutofit/>
          </a:bodyPr>
          <a:p>
            <a:endParaRPr b="0" lang="pt-BR" sz="3200" spc="-1" strike="noStrike">
              <a:latin typeface="Arial"/>
            </a:endParaRPr>
          </a:p>
        </p:txBody>
      </p:sp>
      <p:sp>
        <p:nvSpPr>
          <p:cNvPr id="36" name="PlaceHolder 3"/>
          <p:cNvSpPr>
            <a:spLocks noGrp="1"/>
          </p:cNvSpPr>
          <p:nvPr>
            <p:ph type="body"/>
          </p:nvPr>
        </p:nvSpPr>
        <p:spPr>
          <a:xfrm>
            <a:off x="3239640" y="1204560"/>
            <a:ext cx="2649600" cy="1423800"/>
          </a:xfrm>
          <a:prstGeom prst="rect">
            <a:avLst/>
          </a:prstGeom>
        </p:spPr>
        <p:txBody>
          <a:bodyPr lIns="0" rIns="0" tIns="0" bIns="0">
            <a:normAutofit/>
          </a:bodyPr>
          <a:p>
            <a:endParaRPr b="0" lang="pt-BR" sz="3200" spc="-1" strike="noStrike">
              <a:latin typeface="Arial"/>
            </a:endParaRPr>
          </a:p>
        </p:txBody>
      </p:sp>
      <p:sp>
        <p:nvSpPr>
          <p:cNvPr id="37" name="PlaceHolder 4"/>
          <p:cNvSpPr>
            <a:spLocks noGrp="1"/>
          </p:cNvSpPr>
          <p:nvPr>
            <p:ph type="body"/>
          </p:nvPr>
        </p:nvSpPr>
        <p:spPr>
          <a:xfrm>
            <a:off x="6022080" y="1204560"/>
            <a:ext cx="2649600" cy="1423800"/>
          </a:xfrm>
          <a:prstGeom prst="rect">
            <a:avLst/>
          </a:prstGeom>
        </p:spPr>
        <p:txBody>
          <a:bodyPr lIns="0" rIns="0" tIns="0" bIns="0">
            <a:normAutofit/>
          </a:bodyPr>
          <a:p>
            <a:endParaRPr b="0" lang="pt-BR" sz="3200" spc="-1" strike="noStrike">
              <a:latin typeface="Arial"/>
            </a:endParaRPr>
          </a:p>
        </p:txBody>
      </p:sp>
      <p:sp>
        <p:nvSpPr>
          <p:cNvPr id="38" name="PlaceHolder 5"/>
          <p:cNvSpPr>
            <a:spLocks noGrp="1"/>
          </p:cNvSpPr>
          <p:nvPr>
            <p:ph type="body"/>
          </p:nvPr>
        </p:nvSpPr>
        <p:spPr>
          <a:xfrm>
            <a:off x="457200" y="2764080"/>
            <a:ext cx="2649600" cy="1423800"/>
          </a:xfrm>
          <a:prstGeom prst="rect">
            <a:avLst/>
          </a:prstGeom>
        </p:spPr>
        <p:txBody>
          <a:bodyPr lIns="0" rIns="0" tIns="0" bIns="0">
            <a:normAutofit/>
          </a:bodyPr>
          <a:p>
            <a:endParaRPr b="0" lang="pt-BR" sz="3200" spc="-1" strike="noStrike">
              <a:latin typeface="Arial"/>
            </a:endParaRPr>
          </a:p>
        </p:txBody>
      </p:sp>
      <p:sp>
        <p:nvSpPr>
          <p:cNvPr id="39" name="PlaceHolder 6"/>
          <p:cNvSpPr>
            <a:spLocks noGrp="1"/>
          </p:cNvSpPr>
          <p:nvPr>
            <p:ph type="body"/>
          </p:nvPr>
        </p:nvSpPr>
        <p:spPr>
          <a:xfrm>
            <a:off x="3239640" y="2764080"/>
            <a:ext cx="2649600" cy="1423800"/>
          </a:xfrm>
          <a:prstGeom prst="rect">
            <a:avLst/>
          </a:prstGeom>
        </p:spPr>
        <p:txBody>
          <a:bodyPr lIns="0" rIns="0" tIns="0" bIns="0">
            <a:normAutofit/>
          </a:bodyPr>
          <a:p>
            <a:endParaRPr b="0" lang="pt-BR" sz="3200" spc="-1" strike="noStrike">
              <a:latin typeface="Arial"/>
            </a:endParaRPr>
          </a:p>
        </p:txBody>
      </p:sp>
      <p:sp>
        <p:nvSpPr>
          <p:cNvPr id="40" name="PlaceHolder 7"/>
          <p:cNvSpPr>
            <a:spLocks noGrp="1"/>
          </p:cNvSpPr>
          <p:nvPr>
            <p:ph type="body"/>
          </p:nvPr>
        </p:nvSpPr>
        <p:spPr>
          <a:xfrm>
            <a:off x="6022080" y="2764080"/>
            <a:ext cx="26496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47" name="PlaceHolder 2"/>
          <p:cNvSpPr>
            <a:spLocks noGrp="1"/>
          </p:cNvSpPr>
          <p:nvPr>
            <p:ph type="subTitle"/>
          </p:nvPr>
        </p:nvSpPr>
        <p:spPr>
          <a:xfrm>
            <a:off x="457200" y="1204560"/>
            <a:ext cx="8229240" cy="298548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49" name="PlaceHolder 2"/>
          <p:cNvSpPr>
            <a:spLocks noGrp="1"/>
          </p:cNvSpPr>
          <p:nvPr>
            <p:ph type="body"/>
          </p:nvPr>
        </p:nvSpPr>
        <p:spPr>
          <a:xfrm>
            <a:off x="457200" y="1204560"/>
            <a:ext cx="8229240" cy="2985480"/>
          </a:xfrm>
          <a:prstGeom prst="rect">
            <a:avLst/>
          </a:prstGeom>
        </p:spPr>
        <p:txBody>
          <a:bodyPr lIns="0" rIns="0" tIns="0" bIns="0">
            <a:normAutofit/>
          </a:bodyPr>
          <a:p>
            <a:endParaRPr b="0" lang="pt-B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51" name="PlaceHolder 2"/>
          <p:cNvSpPr>
            <a:spLocks noGrp="1"/>
          </p:cNvSpPr>
          <p:nvPr>
            <p:ph type="body"/>
          </p:nvPr>
        </p:nvSpPr>
        <p:spPr>
          <a:xfrm>
            <a:off x="457200" y="1204560"/>
            <a:ext cx="4015800" cy="2985480"/>
          </a:xfrm>
          <a:prstGeom prst="rect">
            <a:avLst/>
          </a:prstGeom>
        </p:spPr>
        <p:txBody>
          <a:bodyPr lIns="0" rIns="0" tIns="0" bIns="0">
            <a:normAutofit/>
          </a:bodyPr>
          <a:p>
            <a:endParaRPr b="0" lang="pt-BR" sz="3200" spc="-1" strike="noStrike">
              <a:latin typeface="Arial"/>
            </a:endParaRPr>
          </a:p>
        </p:txBody>
      </p:sp>
      <p:sp>
        <p:nvSpPr>
          <p:cNvPr id="52" name="PlaceHolder 3"/>
          <p:cNvSpPr>
            <a:spLocks noGrp="1"/>
          </p:cNvSpPr>
          <p:nvPr>
            <p:ph type="body"/>
          </p:nvPr>
        </p:nvSpPr>
        <p:spPr>
          <a:xfrm>
            <a:off x="4674240" y="1204560"/>
            <a:ext cx="4015800" cy="2985480"/>
          </a:xfrm>
          <a:prstGeom prst="rect">
            <a:avLst/>
          </a:prstGeom>
        </p:spPr>
        <p:txBody>
          <a:bodyPr lIns="0" rIns="0" tIns="0" bIns="0">
            <a:normAutofit/>
          </a:bodyPr>
          <a:p>
            <a:endParaRPr b="0" lang="pt-B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05200"/>
            <a:ext cx="8229240" cy="398448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56"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57" name="PlaceHolder 3"/>
          <p:cNvSpPr>
            <a:spLocks noGrp="1"/>
          </p:cNvSpPr>
          <p:nvPr>
            <p:ph type="body"/>
          </p:nvPr>
        </p:nvSpPr>
        <p:spPr>
          <a:xfrm>
            <a:off x="4674240" y="1204560"/>
            <a:ext cx="4015800" cy="2985480"/>
          </a:xfrm>
          <a:prstGeom prst="rect">
            <a:avLst/>
          </a:prstGeom>
        </p:spPr>
        <p:txBody>
          <a:bodyPr lIns="0" rIns="0" tIns="0" bIns="0">
            <a:normAutofit/>
          </a:bodyPr>
          <a:p>
            <a:endParaRPr b="0" lang="pt-BR" sz="3200" spc="-1" strike="noStrike">
              <a:latin typeface="Arial"/>
            </a:endParaRPr>
          </a:p>
        </p:txBody>
      </p:sp>
      <p:sp>
        <p:nvSpPr>
          <p:cNvPr id="58" name="PlaceHolder 4"/>
          <p:cNvSpPr>
            <a:spLocks noGrp="1"/>
          </p:cNvSpPr>
          <p:nvPr>
            <p:ph type="body"/>
          </p:nvPr>
        </p:nvSpPr>
        <p:spPr>
          <a:xfrm>
            <a:off x="45720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6" name="PlaceHolder 2"/>
          <p:cNvSpPr>
            <a:spLocks noGrp="1"/>
          </p:cNvSpPr>
          <p:nvPr>
            <p:ph type="subTitle"/>
          </p:nvPr>
        </p:nvSpPr>
        <p:spPr>
          <a:xfrm>
            <a:off x="457200" y="1204560"/>
            <a:ext cx="8229240" cy="298548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60" name="PlaceHolder 2"/>
          <p:cNvSpPr>
            <a:spLocks noGrp="1"/>
          </p:cNvSpPr>
          <p:nvPr>
            <p:ph type="body"/>
          </p:nvPr>
        </p:nvSpPr>
        <p:spPr>
          <a:xfrm>
            <a:off x="457200" y="1204560"/>
            <a:ext cx="4015800" cy="2985480"/>
          </a:xfrm>
          <a:prstGeom prst="rect">
            <a:avLst/>
          </a:prstGeom>
        </p:spPr>
        <p:txBody>
          <a:bodyPr lIns="0" rIns="0" tIns="0" bIns="0">
            <a:normAutofit/>
          </a:bodyPr>
          <a:p>
            <a:endParaRPr b="0" lang="pt-BR" sz="3200" spc="-1" strike="noStrike">
              <a:latin typeface="Arial"/>
            </a:endParaRPr>
          </a:p>
        </p:txBody>
      </p:sp>
      <p:sp>
        <p:nvSpPr>
          <p:cNvPr id="61"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62" name="PlaceHolder 4"/>
          <p:cNvSpPr>
            <a:spLocks noGrp="1"/>
          </p:cNvSpPr>
          <p:nvPr>
            <p:ph type="body"/>
          </p:nvPr>
        </p:nvSpPr>
        <p:spPr>
          <a:xfrm>
            <a:off x="467424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64"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65"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66" name="PlaceHolder 4"/>
          <p:cNvSpPr>
            <a:spLocks noGrp="1"/>
          </p:cNvSpPr>
          <p:nvPr>
            <p:ph type="body"/>
          </p:nvPr>
        </p:nvSpPr>
        <p:spPr>
          <a:xfrm>
            <a:off x="457200" y="2764080"/>
            <a:ext cx="822924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68" name="PlaceHolder 2"/>
          <p:cNvSpPr>
            <a:spLocks noGrp="1"/>
          </p:cNvSpPr>
          <p:nvPr>
            <p:ph type="body"/>
          </p:nvPr>
        </p:nvSpPr>
        <p:spPr>
          <a:xfrm>
            <a:off x="457200" y="1204560"/>
            <a:ext cx="8229240" cy="1423800"/>
          </a:xfrm>
          <a:prstGeom prst="rect">
            <a:avLst/>
          </a:prstGeom>
        </p:spPr>
        <p:txBody>
          <a:bodyPr lIns="0" rIns="0" tIns="0" bIns="0">
            <a:normAutofit/>
          </a:bodyPr>
          <a:p>
            <a:endParaRPr b="0" lang="pt-BR" sz="3200" spc="-1" strike="noStrike">
              <a:latin typeface="Arial"/>
            </a:endParaRPr>
          </a:p>
        </p:txBody>
      </p:sp>
      <p:sp>
        <p:nvSpPr>
          <p:cNvPr id="69" name="PlaceHolder 3"/>
          <p:cNvSpPr>
            <a:spLocks noGrp="1"/>
          </p:cNvSpPr>
          <p:nvPr>
            <p:ph type="body"/>
          </p:nvPr>
        </p:nvSpPr>
        <p:spPr>
          <a:xfrm>
            <a:off x="457200" y="2764080"/>
            <a:ext cx="822924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71"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72"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73" name="PlaceHolder 4"/>
          <p:cNvSpPr>
            <a:spLocks noGrp="1"/>
          </p:cNvSpPr>
          <p:nvPr>
            <p:ph type="body"/>
          </p:nvPr>
        </p:nvSpPr>
        <p:spPr>
          <a:xfrm>
            <a:off x="457200" y="2764080"/>
            <a:ext cx="4015800" cy="1423800"/>
          </a:xfrm>
          <a:prstGeom prst="rect">
            <a:avLst/>
          </a:prstGeom>
        </p:spPr>
        <p:txBody>
          <a:bodyPr lIns="0" rIns="0" tIns="0" bIns="0">
            <a:normAutofit/>
          </a:bodyPr>
          <a:p>
            <a:endParaRPr b="0" lang="pt-BR" sz="3200" spc="-1" strike="noStrike">
              <a:latin typeface="Arial"/>
            </a:endParaRPr>
          </a:p>
        </p:txBody>
      </p:sp>
      <p:sp>
        <p:nvSpPr>
          <p:cNvPr id="74" name="PlaceHolder 5"/>
          <p:cNvSpPr>
            <a:spLocks noGrp="1"/>
          </p:cNvSpPr>
          <p:nvPr>
            <p:ph type="body"/>
          </p:nvPr>
        </p:nvSpPr>
        <p:spPr>
          <a:xfrm>
            <a:off x="467424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76" name="PlaceHolder 2"/>
          <p:cNvSpPr>
            <a:spLocks noGrp="1"/>
          </p:cNvSpPr>
          <p:nvPr>
            <p:ph type="body"/>
          </p:nvPr>
        </p:nvSpPr>
        <p:spPr>
          <a:xfrm>
            <a:off x="457200" y="1204560"/>
            <a:ext cx="2649600" cy="1423800"/>
          </a:xfrm>
          <a:prstGeom prst="rect">
            <a:avLst/>
          </a:prstGeom>
        </p:spPr>
        <p:txBody>
          <a:bodyPr lIns="0" rIns="0" tIns="0" bIns="0">
            <a:normAutofit/>
          </a:bodyPr>
          <a:p>
            <a:endParaRPr b="0" lang="pt-BR" sz="3200" spc="-1" strike="noStrike">
              <a:latin typeface="Arial"/>
            </a:endParaRPr>
          </a:p>
        </p:txBody>
      </p:sp>
      <p:sp>
        <p:nvSpPr>
          <p:cNvPr id="77" name="PlaceHolder 3"/>
          <p:cNvSpPr>
            <a:spLocks noGrp="1"/>
          </p:cNvSpPr>
          <p:nvPr>
            <p:ph type="body"/>
          </p:nvPr>
        </p:nvSpPr>
        <p:spPr>
          <a:xfrm>
            <a:off x="3239640" y="1204560"/>
            <a:ext cx="2649600" cy="1423800"/>
          </a:xfrm>
          <a:prstGeom prst="rect">
            <a:avLst/>
          </a:prstGeom>
        </p:spPr>
        <p:txBody>
          <a:bodyPr lIns="0" rIns="0" tIns="0" bIns="0">
            <a:normAutofit/>
          </a:bodyPr>
          <a:p>
            <a:endParaRPr b="0" lang="pt-BR" sz="3200" spc="-1" strike="noStrike">
              <a:latin typeface="Arial"/>
            </a:endParaRPr>
          </a:p>
        </p:txBody>
      </p:sp>
      <p:sp>
        <p:nvSpPr>
          <p:cNvPr id="78" name="PlaceHolder 4"/>
          <p:cNvSpPr>
            <a:spLocks noGrp="1"/>
          </p:cNvSpPr>
          <p:nvPr>
            <p:ph type="body"/>
          </p:nvPr>
        </p:nvSpPr>
        <p:spPr>
          <a:xfrm>
            <a:off x="6022080" y="1204560"/>
            <a:ext cx="2649600" cy="1423800"/>
          </a:xfrm>
          <a:prstGeom prst="rect">
            <a:avLst/>
          </a:prstGeom>
        </p:spPr>
        <p:txBody>
          <a:bodyPr lIns="0" rIns="0" tIns="0" bIns="0">
            <a:normAutofit/>
          </a:bodyPr>
          <a:p>
            <a:endParaRPr b="0" lang="pt-BR" sz="3200" spc="-1" strike="noStrike">
              <a:latin typeface="Arial"/>
            </a:endParaRPr>
          </a:p>
        </p:txBody>
      </p:sp>
      <p:sp>
        <p:nvSpPr>
          <p:cNvPr id="79" name="PlaceHolder 5"/>
          <p:cNvSpPr>
            <a:spLocks noGrp="1"/>
          </p:cNvSpPr>
          <p:nvPr>
            <p:ph type="body"/>
          </p:nvPr>
        </p:nvSpPr>
        <p:spPr>
          <a:xfrm>
            <a:off x="457200" y="2764080"/>
            <a:ext cx="2649600" cy="1423800"/>
          </a:xfrm>
          <a:prstGeom prst="rect">
            <a:avLst/>
          </a:prstGeom>
        </p:spPr>
        <p:txBody>
          <a:bodyPr lIns="0" rIns="0" tIns="0" bIns="0">
            <a:normAutofit/>
          </a:bodyPr>
          <a:p>
            <a:endParaRPr b="0" lang="pt-BR" sz="3200" spc="-1" strike="noStrike">
              <a:latin typeface="Arial"/>
            </a:endParaRPr>
          </a:p>
        </p:txBody>
      </p:sp>
      <p:sp>
        <p:nvSpPr>
          <p:cNvPr id="80" name="PlaceHolder 6"/>
          <p:cNvSpPr>
            <a:spLocks noGrp="1"/>
          </p:cNvSpPr>
          <p:nvPr>
            <p:ph type="body"/>
          </p:nvPr>
        </p:nvSpPr>
        <p:spPr>
          <a:xfrm>
            <a:off x="3239640" y="2764080"/>
            <a:ext cx="2649600" cy="1423800"/>
          </a:xfrm>
          <a:prstGeom prst="rect">
            <a:avLst/>
          </a:prstGeom>
        </p:spPr>
        <p:txBody>
          <a:bodyPr lIns="0" rIns="0" tIns="0" bIns="0">
            <a:normAutofit/>
          </a:bodyPr>
          <a:p>
            <a:endParaRPr b="0" lang="pt-BR" sz="3200" spc="-1" strike="noStrike">
              <a:latin typeface="Arial"/>
            </a:endParaRPr>
          </a:p>
        </p:txBody>
      </p:sp>
      <p:sp>
        <p:nvSpPr>
          <p:cNvPr id="81" name="PlaceHolder 7"/>
          <p:cNvSpPr>
            <a:spLocks noGrp="1"/>
          </p:cNvSpPr>
          <p:nvPr>
            <p:ph type="body"/>
          </p:nvPr>
        </p:nvSpPr>
        <p:spPr>
          <a:xfrm>
            <a:off x="6022080" y="2764080"/>
            <a:ext cx="26496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8" name="PlaceHolder 2"/>
          <p:cNvSpPr>
            <a:spLocks noGrp="1"/>
          </p:cNvSpPr>
          <p:nvPr>
            <p:ph type="body"/>
          </p:nvPr>
        </p:nvSpPr>
        <p:spPr>
          <a:xfrm>
            <a:off x="457200" y="1204560"/>
            <a:ext cx="8229240" cy="298548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10" name="PlaceHolder 2"/>
          <p:cNvSpPr>
            <a:spLocks noGrp="1"/>
          </p:cNvSpPr>
          <p:nvPr>
            <p:ph type="body"/>
          </p:nvPr>
        </p:nvSpPr>
        <p:spPr>
          <a:xfrm>
            <a:off x="457200" y="1204560"/>
            <a:ext cx="4015800" cy="2985480"/>
          </a:xfrm>
          <a:prstGeom prst="rect">
            <a:avLst/>
          </a:prstGeom>
        </p:spPr>
        <p:txBody>
          <a:bodyPr lIns="0" rIns="0" tIns="0" bIns="0">
            <a:normAutofit/>
          </a:bodyPr>
          <a:p>
            <a:endParaRPr b="0" lang="pt-BR" sz="3200" spc="-1" strike="noStrike">
              <a:latin typeface="Arial"/>
            </a:endParaRPr>
          </a:p>
        </p:txBody>
      </p:sp>
      <p:sp>
        <p:nvSpPr>
          <p:cNvPr id="11" name="PlaceHolder 3"/>
          <p:cNvSpPr>
            <a:spLocks noGrp="1"/>
          </p:cNvSpPr>
          <p:nvPr>
            <p:ph type="body"/>
          </p:nvPr>
        </p:nvSpPr>
        <p:spPr>
          <a:xfrm>
            <a:off x="4674240" y="1204560"/>
            <a:ext cx="4015800" cy="298548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05200"/>
            <a:ext cx="8229240" cy="3984480"/>
          </a:xfrm>
          <a:prstGeom prst="rect">
            <a:avLst/>
          </a:prstGeom>
        </p:spPr>
        <p:txBody>
          <a:bodyPr lIns="0" rIns="0" tIns="0" bIns="0" anchor="ctr">
            <a:noAutofit/>
          </a:bodyP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15"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16" name="PlaceHolder 3"/>
          <p:cNvSpPr>
            <a:spLocks noGrp="1"/>
          </p:cNvSpPr>
          <p:nvPr>
            <p:ph type="body"/>
          </p:nvPr>
        </p:nvSpPr>
        <p:spPr>
          <a:xfrm>
            <a:off x="4674240" y="1204560"/>
            <a:ext cx="4015800" cy="2985480"/>
          </a:xfrm>
          <a:prstGeom prst="rect">
            <a:avLst/>
          </a:prstGeom>
        </p:spPr>
        <p:txBody>
          <a:bodyPr lIns="0" rIns="0" tIns="0" bIns="0">
            <a:normAutofit/>
          </a:bodyPr>
          <a:p>
            <a:endParaRPr b="0" lang="pt-BR" sz="3200" spc="-1" strike="noStrike">
              <a:latin typeface="Arial"/>
            </a:endParaRPr>
          </a:p>
        </p:txBody>
      </p:sp>
      <p:sp>
        <p:nvSpPr>
          <p:cNvPr id="17" name="PlaceHolder 4"/>
          <p:cNvSpPr>
            <a:spLocks noGrp="1"/>
          </p:cNvSpPr>
          <p:nvPr>
            <p:ph type="body"/>
          </p:nvPr>
        </p:nvSpPr>
        <p:spPr>
          <a:xfrm>
            <a:off x="45720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19" name="PlaceHolder 2"/>
          <p:cNvSpPr>
            <a:spLocks noGrp="1"/>
          </p:cNvSpPr>
          <p:nvPr>
            <p:ph type="body"/>
          </p:nvPr>
        </p:nvSpPr>
        <p:spPr>
          <a:xfrm>
            <a:off x="457200" y="1204560"/>
            <a:ext cx="4015800" cy="2985480"/>
          </a:xfrm>
          <a:prstGeom prst="rect">
            <a:avLst/>
          </a:prstGeom>
        </p:spPr>
        <p:txBody>
          <a:bodyPr lIns="0" rIns="0" tIns="0" bIns="0">
            <a:normAutofit/>
          </a:bodyPr>
          <a:p>
            <a:endParaRPr b="0" lang="pt-BR" sz="3200" spc="-1" strike="noStrike">
              <a:latin typeface="Arial"/>
            </a:endParaRPr>
          </a:p>
        </p:txBody>
      </p:sp>
      <p:sp>
        <p:nvSpPr>
          <p:cNvPr id="20"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21" name="PlaceHolder 4"/>
          <p:cNvSpPr>
            <a:spLocks noGrp="1"/>
          </p:cNvSpPr>
          <p:nvPr>
            <p:ph type="body"/>
          </p:nvPr>
        </p:nvSpPr>
        <p:spPr>
          <a:xfrm>
            <a:off x="4674240" y="2764080"/>
            <a:ext cx="4015800" cy="142380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05200"/>
            <a:ext cx="8229240" cy="859320"/>
          </a:xfrm>
          <a:prstGeom prst="rect">
            <a:avLst/>
          </a:prstGeom>
        </p:spPr>
        <p:txBody>
          <a:bodyPr lIns="0" rIns="0" tIns="0" bIns="0" anchor="ctr">
            <a:noAutofit/>
          </a:bodyPr>
          <a:p>
            <a:pPr algn="ctr"/>
            <a:endParaRPr b="0" lang="pt-BR" sz="4400" spc="-1" strike="noStrike">
              <a:latin typeface="Arial"/>
            </a:endParaRPr>
          </a:p>
        </p:txBody>
      </p:sp>
      <p:sp>
        <p:nvSpPr>
          <p:cNvPr id="23" name="PlaceHolder 2"/>
          <p:cNvSpPr>
            <a:spLocks noGrp="1"/>
          </p:cNvSpPr>
          <p:nvPr>
            <p:ph type="body"/>
          </p:nvPr>
        </p:nvSpPr>
        <p:spPr>
          <a:xfrm>
            <a:off x="457200" y="1204560"/>
            <a:ext cx="4015800" cy="1423800"/>
          </a:xfrm>
          <a:prstGeom prst="rect">
            <a:avLst/>
          </a:prstGeom>
        </p:spPr>
        <p:txBody>
          <a:bodyPr lIns="0" rIns="0" tIns="0" bIns="0">
            <a:normAutofit/>
          </a:bodyPr>
          <a:p>
            <a:endParaRPr b="0" lang="pt-BR" sz="3200" spc="-1" strike="noStrike">
              <a:latin typeface="Arial"/>
            </a:endParaRPr>
          </a:p>
        </p:txBody>
      </p:sp>
      <p:sp>
        <p:nvSpPr>
          <p:cNvPr id="24" name="PlaceHolder 3"/>
          <p:cNvSpPr>
            <a:spLocks noGrp="1"/>
          </p:cNvSpPr>
          <p:nvPr>
            <p:ph type="body"/>
          </p:nvPr>
        </p:nvSpPr>
        <p:spPr>
          <a:xfrm>
            <a:off x="4674240" y="1204560"/>
            <a:ext cx="4015800" cy="1423800"/>
          </a:xfrm>
          <a:prstGeom prst="rect">
            <a:avLst/>
          </a:prstGeom>
        </p:spPr>
        <p:txBody>
          <a:bodyPr lIns="0" rIns="0" tIns="0" bIns="0">
            <a:normAutofit/>
          </a:bodyPr>
          <a:p>
            <a:endParaRPr b="0" lang="pt-BR" sz="3200" spc="-1" strike="noStrike">
              <a:latin typeface="Arial"/>
            </a:endParaRPr>
          </a:p>
        </p:txBody>
      </p:sp>
      <p:sp>
        <p:nvSpPr>
          <p:cNvPr id="25" name="PlaceHolder 4"/>
          <p:cNvSpPr>
            <a:spLocks noGrp="1"/>
          </p:cNvSpPr>
          <p:nvPr>
            <p:ph type="body"/>
          </p:nvPr>
        </p:nvSpPr>
        <p:spPr>
          <a:xfrm>
            <a:off x="457200" y="2764080"/>
            <a:ext cx="8229240" cy="142380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04840"/>
            <a:ext cx="8228880" cy="859680"/>
          </a:xfrm>
          <a:prstGeom prst="rect">
            <a:avLst/>
          </a:prstGeom>
        </p:spPr>
        <p:txBody>
          <a:bodyPr lIns="0" rIns="0" tIns="0" bIns="0" anchor="ctr">
            <a:noAutofit/>
          </a:bodyPr>
          <a:p>
            <a:r>
              <a:rPr b="0" lang="pt-BR" sz="1800" spc="-1" strike="noStrike">
                <a:latin typeface="Arial"/>
              </a:rPr>
              <a:t>Clique para editar o </a:t>
            </a:r>
            <a:r>
              <a:rPr b="0" lang="pt-BR" sz="1800" spc="-1" strike="noStrike">
                <a:latin typeface="Arial"/>
              </a:rPr>
              <a:t>formato do texto do </a:t>
            </a:r>
            <a:r>
              <a:rPr b="0" lang="pt-BR" sz="1800" spc="-1" strike="noStrike">
                <a:latin typeface="Arial"/>
              </a:rPr>
              <a:t>título</a:t>
            </a:r>
            <a:endParaRPr b="0" lang="pt-BR" sz="1800" spc="-1" strike="noStrike">
              <a:latin typeface="Arial"/>
            </a:endParaRPr>
          </a:p>
        </p:txBody>
      </p:sp>
      <p:sp>
        <p:nvSpPr>
          <p:cNvPr id="1" name="PlaceHolder 2"/>
          <p:cNvSpPr>
            <a:spLocks noGrp="1"/>
          </p:cNvSpPr>
          <p:nvPr>
            <p:ph type="ftr"/>
          </p:nvPr>
        </p:nvSpPr>
        <p:spPr>
          <a:xfrm>
            <a:off x="3124080" y="4772160"/>
            <a:ext cx="2894760" cy="272160"/>
          </a:xfrm>
          <a:prstGeom prst="rect">
            <a:avLst/>
          </a:prstGeom>
        </p:spPr>
        <p:txBody>
          <a:bodyPr anchor="ctr">
            <a:noAutofit/>
          </a:bodyPr>
          <a:p>
            <a:pPr algn="ctr">
              <a:lnSpc>
                <a:spcPct val="100000"/>
              </a:lnSpc>
              <a:tabLst>
                <a:tab algn="l" pos="0"/>
              </a:tabLst>
            </a:pPr>
            <a:r>
              <a:rPr b="0" lang="pt-BR" sz="1400" spc="-1" strike="noStrike">
                <a:solidFill>
                  <a:srgbClr val="000000"/>
                </a:solidFill>
                <a:latin typeface="Times New Roman"/>
              </a:rPr>
              <a:t>Footer</a:t>
            </a:r>
            <a:endParaRPr b="0" lang="pt-BR" sz="1400" spc="-1" strike="noStrike">
              <a:latin typeface="Times New Roman"/>
            </a:endParaRPr>
          </a:p>
        </p:txBody>
      </p:sp>
      <p:sp>
        <p:nvSpPr>
          <p:cNvPr id="2" name="PlaceHolder 3"/>
          <p:cNvSpPr>
            <a:spLocks noGrp="1"/>
          </p:cNvSpPr>
          <p:nvPr>
            <p:ph type="sldNum"/>
          </p:nvPr>
        </p:nvSpPr>
        <p:spPr>
          <a:xfrm>
            <a:off x="6553080" y="4772160"/>
            <a:ext cx="2133000" cy="272160"/>
          </a:xfrm>
          <a:prstGeom prst="rect">
            <a:avLst/>
          </a:prstGeom>
        </p:spPr>
        <p:txBody>
          <a:bodyPr anchor="ctr">
            <a:noAutofit/>
          </a:bodyPr>
          <a:p>
            <a:pPr algn="r">
              <a:lnSpc>
                <a:spcPct val="100000"/>
              </a:lnSpc>
              <a:tabLst>
                <a:tab algn="l" pos="0"/>
              </a:tabLst>
            </a:pPr>
            <a:fld id="{7A7C8640-D257-4B70-9135-5F5FC4D6FAD3}" type="slidenum">
              <a:rPr b="0" lang="en-US" sz="1200" spc="-1" strike="noStrike">
                <a:solidFill>
                  <a:srgbClr val="8b8b8b"/>
                </a:solidFill>
                <a:latin typeface="Calibri"/>
              </a:rPr>
              <a:t>&lt;número&gt;</a:t>
            </a:fld>
            <a:endParaRPr b="0" lang="pt-BR" sz="1200" spc="-1" strike="noStrike">
              <a:latin typeface="Times New Roman"/>
            </a:endParaRPr>
          </a:p>
        </p:txBody>
      </p:sp>
      <p:sp>
        <p:nvSpPr>
          <p:cNvPr id="3" name="PlaceHolder 4"/>
          <p:cNvSpPr>
            <a:spLocks noGrp="1"/>
          </p:cNvSpPr>
          <p:nvPr>
            <p:ph type="dt"/>
          </p:nvPr>
        </p:nvSpPr>
        <p:spPr>
          <a:xfrm>
            <a:off x="457200" y="4772160"/>
            <a:ext cx="2133000" cy="272160"/>
          </a:xfrm>
          <a:prstGeom prst="rect">
            <a:avLst/>
          </a:prstGeom>
        </p:spPr>
        <p:txBody>
          <a:bodyPr anchor="ctr">
            <a:noAutofit/>
          </a:bodyPr>
          <a:p>
            <a:endParaRPr b="0" lang="pt-BR" sz="2400" spc="-1" strike="noStrike">
              <a:latin typeface="Times New Roman"/>
            </a:endParaRPr>
          </a:p>
        </p:txBody>
      </p:sp>
      <p:sp>
        <p:nvSpPr>
          <p:cNvPr id="4" name="PlaceHolder 5"/>
          <p:cNvSpPr>
            <a:spLocks noGrp="1"/>
          </p:cNvSpPr>
          <p:nvPr>
            <p:ph type="body"/>
          </p:nvPr>
        </p:nvSpPr>
        <p:spPr>
          <a:xfrm>
            <a:off x="457200" y="1204560"/>
            <a:ext cx="8229240" cy="2985480"/>
          </a:xfrm>
          <a:prstGeom prst="rect">
            <a:avLst/>
          </a:prstGeom>
        </p:spPr>
        <p:txBody>
          <a:bodyPr lIns="0" rIns="0" tIns="0" bIns="0">
            <a:normAutofit fontScale="80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ftr"/>
          </p:nvPr>
        </p:nvSpPr>
        <p:spPr>
          <a:xfrm>
            <a:off x="3124080" y="4772160"/>
            <a:ext cx="2894760" cy="272160"/>
          </a:xfrm>
          <a:prstGeom prst="rect">
            <a:avLst/>
          </a:prstGeom>
        </p:spPr>
        <p:txBody>
          <a:bodyPr anchor="ctr">
            <a:noAutofit/>
          </a:bodyPr>
          <a:p>
            <a:pPr algn="ctr">
              <a:lnSpc>
                <a:spcPct val="100000"/>
              </a:lnSpc>
              <a:tabLst>
                <a:tab algn="l" pos="0"/>
              </a:tabLst>
            </a:pPr>
            <a:r>
              <a:rPr b="0" lang="pt-BR" sz="1400" spc="-1" strike="noStrike">
                <a:solidFill>
                  <a:srgbClr val="000000"/>
                </a:solidFill>
                <a:latin typeface="Times New Roman"/>
              </a:rPr>
              <a:t>Footer</a:t>
            </a:r>
            <a:endParaRPr b="0" lang="pt-BR" sz="1400" spc="-1" strike="noStrike">
              <a:latin typeface="Times New Roman"/>
            </a:endParaRPr>
          </a:p>
        </p:txBody>
      </p:sp>
      <p:sp>
        <p:nvSpPr>
          <p:cNvPr id="42" name="PlaceHolder 2"/>
          <p:cNvSpPr>
            <a:spLocks noGrp="1"/>
          </p:cNvSpPr>
          <p:nvPr>
            <p:ph type="sldNum"/>
          </p:nvPr>
        </p:nvSpPr>
        <p:spPr>
          <a:xfrm>
            <a:off x="6553080" y="4772160"/>
            <a:ext cx="2133000" cy="272160"/>
          </a:xfrm>
          <a:prstGeom prst="rect">
            <a:avLst/>
          </a:prstGeom>
        </p:spPr>
        <p:txBody>
          <a:bodyPr anchor="ctr">
            <a:noAutofit/>
          </a:bodyPr>
          <a:p>
            <a:pPr algn="r">
              <a:lnSpc>
                <a:spcPct val="100000"/>
              </a:lnSpc>
              <a:tabLst>
                <a:tab algn="l" pos="0"/>
              </a:tabLst>
            </a:pPr>
            <a:fld id="{7FF227CF-988D-4B56-BE3A-6AE8BBF22565}" type="slidenum">
              <a:rPr b="0" lang="en-US" sz="1200" spc="-1" strike="noStrike">
                <a:solidFill>
                  <a:srgbClr val="8b8b8b"/>
                </a:solidFill>
                <a:latin typeface="Calibri"/>
              </a:rPr>
              <a:t>&lt;número&gt;</a:t>
            </a:fld>
            <a:endParaRPr b="0" lang="pt-BR" sz="1200" spc="-1" strike="noStrike">
              <a:latin typeface="Times New Roman"/>
            </a:endParaRPr>
          </a:p>
        </p:txBody>
      </p:sp>
      <p:sp>
        <p:nvSpPr>
          <p:cNvPr id="43" name="PlaceHolder 3"/>
          <p:cNvSpPr>
            <a:spLocks noGrp="1"/>
          </p:cNvSpPr>
          <p:nvPr>
            <p:ph type="dt"/>
          </p:nvPr>
        </p:nvSpPr>
        <p:spPr>
          <a:xfrm>
            <a:off x="457200" y="4772160"/>
            <a:ext cx="2133000" cy="272160"/>
          </a:xfrm>
          <a:prstGeom prst="rect">
            <a:avLst/>
          </a:prstGeom>
        </p:spPr>
        <p:txBody>
          <a:bodyPr anchor="ctr">
            <a:noAutofit/>
          </a:bodyPr>
          <a:p>
            <a:endParaRPr b="0" lang="pt-BR" sz="2400" spc="-1" strike="noStrike">
              <a:latin typeface="Times New Roman"/>
            </a:endParaRPr>
          </a:p>
        </p:txBody>
      </p:sp>
      <p:sp>
        <p:nvSpPr>
          <p:cNvPr id="44" name="PlaceHolder 4"/>
          <p:cNvSpPr>
            <a:spLocks noGrp="1"/>
          </p:cNvSpPr>
          <p:nvPr>
            <p:ph type="title"/>
          </p:nvPr>
        </p:nvSpPr>
        <p:spPr>
          <a:xfrm>
            <a:off x="457200" y="205200"/>
            <a:ext cx="8229240" cy="859320"/>
          </a:xfrm>
          <a:prstGeom prst="rect">
            <a:avLst/>
          </a:prstGeom>
        </p:spPr>
        <p:txBody>
          <a:bodyPr lIns="0" rIns="0" tIns="0" bIns="0" anchor="ctr">
            <a:noAutofit/>
          </a:bodyPr>
          <a:p>
            <a:pPr algn="ctr"/>
            <a:r>
              <a:rPr b="0" lang="pt-BR" sz="4400" spc="-1" strike="noStrike">
                <a:latin typeface="Arial"/>
              </a:rPr>
              <a:t>Clique para editar o formato do </a:t>
            </a:r>
            <a:r>
              <a:rPr b="0" lang="pt-BR" sz="4400" spc="-1" strike="noStrike">
                <a:latin typeface="Arial"/>
              </a:rPr>
              <a:t>texto do título</a:t>
            </a:r>
            <a:endParaRPr b="0" lang="pt-BR" sz="4400" spc="-1" strike="noStrike">
              <a:latin typeface="Arial"/>
            </a:endParaRPr>
          </a:p>
        </p:txBody>
      </p:sp>
      <p:sp>
        <p:nvSpPr>
          <p:cNvPr id="45" name="PlaceHolder 5"/>
          <p:cNvSpPr>
            <a:spLocks noGrp="1"/>
          </p:cNvSpPr>
          <p:nvPr>
            <p:ph type="body"/>
          </p:nvPr>
        </p:nvSpPr>
        <p:spPr>
          <a:xfrm>
            <a:off x="457200" y="1204560"/>
            <a:ext cx="8229240" cy="2985480"/>
          </a:xfrm>
          <a:prstGeom prst="rect">
            <a:avLst/>
          </a:prstGeom>
        </p:spPr>
        <p:txBody>
          <a:bodyPr lIns="0" rIns="0" tIns="0" bIns="0">
            <a:normAutofit fontScale="88000"/>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13.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1.tif"/><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slideLayout" Target="../slideLayouts/slideLayout13.xml"/><Relationship Id="rId7"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slideLayout" Target="../slideLayouts/slideLayout13.xml"/><Relationship Id="rId9"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Layout" Target="../slideLayouts/slideLayout13.xml"/><Relationship Id="rId6"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gif"/><Relationship Id="rId2" Type="http://schemas.openxmlformats.org/officeDocument/2006/relationships/image" Target="../media/image7.jpeg"/><Relationship Id="rId3" Type="http://schemas.openxmlformats.org/officeDocument/2006/relationships/slideLayout" Target="../slideLayouts/slideLayout13.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image" Target="../media/image10.gif"/><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slideLayout" Target="../slideLayouts/slideLayout13.xml"/><Relationship Id="rId9"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jpeg"/><Relationship Id="rId3" Type="http://schemas.openxmlformats.org/officeDocument/2006/relationships/slideLayout" Target="../slideLayouts/slideLayout13.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CustomShape 1"/>
          <p:cNvSpPr/>
          <p:nvPr/>
        </p:nvSpPr>
        <p:spPr>
          <a:xfrm>
            <a:off x="0" y="2970360"/>
            <a:ext cx="825444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sp>
      <p:pic>
        <p:nvPicPr>
          <p:cNvPr id="89" name="Picture 2" descr=""/>
          <p:cNvPicPr/>
          <p:nvPr/>
        </p:nvPicPr>
        <p:blipFill>
          <a:blip r:embed="rId1"/>
          <a:stretch/>
        </p:blipFill>
        <p:spPr>
          <a:xfrm>
            <a:off x="-58320" y="3110760"/>
            <a:ext cx="8208360" cy="835560"/>
          </a:xfrm>
          <a:prstGeom prst="rect">
            <a:avLst/>
          </a:prstGeom>
          <a:ln>
            <a:noFill/>
          </a:ln>
        </p:spPr>
      </p:pic>
      <p:sp>
        <p:nvSpPr>
          <p:cNvPr id="90" name="CustomShape 2"/>
          <p:cNvSpPr/>
          <p:nvPr/>
        </p:nvSpPr>
        <p:spPr>
          <a:xfrm>
            <a:off x="580680" y="1473840"/>
            <a:ext cx="7732080" cy="146160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US" sz="5600" spc="-1" strike="noStrike">
                <a:solidFill>
                  <a:srgbClr val="000000"/>
                </a:solidFill>
                <a:latin typeface="Arial"/>
                <a:ea typeface="ＭＳ Ｐゴシック"/>
              </a:rPr>
              <a:t>DIRETRIZES</a:t>
            </a:r>
            <a:endParaRPr b="0" lang="pt-BR" sz="5600" spc="-1" strike="noStrike">
              <a:latin typeface="Arial"/>
            </a:endParaRPr>
          </a:p>
          <a:p>
            <a:pPr>
              <a:lnSpc>
                <a:spcPct val="100000"/>
              </a:lnSpc>
            </a:pPr>
            <a:r>
              <a:rPr b="1" lang="en-US" sz="3400" spc="-1" strike="noStrike">
                <a:solidFill>
                  <a:srgbClr val="000000"/>
                </a:solidFill>
                <a:latin typeface="Arial"/>
                <a:ea typeface="ＭＳ Ｐゴシック"/>
              </a:rPr>
              <a:t>Integração Curricular da Extensão</a:t>
            </a:r>
            <a:endParaRPr b="0" lang="pt-BR" sz="3400" spc="-1" strike="noStrike">
              <a:latin typeface="Arial"/>
            </a:endParaRPr>
          </a:p>
        </p:txBody>
      </p:sp>
      <p:sp>
        <p:nvSpPr>
          <p:cNvPr id="91" name="CustomShape 3"/>
          <p:cNvSpPr/>
          <p:nvPr/>
        </p:nvSpPr>
        <p:spPr>
          <a:xfrm>
            <a:off x="624600" y="3236040"/>
            <a:ext cx="4979160" cy="484200"/>
          </a:xfrm>
          <a:prstGeom prst="rect">
            <a:avLst/>
          </a:prstGeom>
          <a:solidFill>
            <a:srgbClr val="000000"/>
          </a:solidFill>
          <a:ln>
            <a:noFill/>
          </a:ln>
        </p:spPr>
        <p:style>
          <a:lnRef idx="0"/>
          <a:fillRef idx="0"/>
          <a:effectRef idx="0"/>
          <a:fontRef idx="minor"/>
        </p:style>
      </p:sp>
      <p:sp>
        <p:nvSpPr>
          <p:cNvPr id="92" name="CustomShape 4"/>
          <p:cNvSpPr/>
          <p:nvPr/>
        </p:nvSpPr>
        <p:spPr>
          <a:xfrm>
            <a:off x="581400" y="4325040"/>
            <a:ext cx="1601280" cy="455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2400" spc="-1" strike="noStrike">
                <a:solidFill>
                  <a:srgbClr val="000000"/>
                </a:solidFill>
                <a:latin typeface="Arial"/>
                <a:ea typeface="ＭＳ Ｐゴシック"/>
              </a:rPr>
              <a:t>DIRGRAD</a:t>
            </a:r>
            <a:endParaRPr b="0" lang="pt-BR" sz="2400" spc="-1" strike="noStrike">
              <a:latin typeface="Arial"/>
            </a:endParaRPr>
          </a:p>
        </p:txBody>
      </p:sp>
      <p:sp>
        <p:nvSpPr>
          <p:cNvPr id="93" name="CustomShape 5"/>
          <p:cNvSpPr/>
          <p:nvPr/>
        </p:nvSpPr>
        <p:spPr>
          <a:xfrm>
            <a:off x="2444760" y="4325040"/>
            <a:ext cx="1042200" cy="455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2400" spc="-1" strike="noStrike">
                <a:solidFill>
                  <a:srgbClr val="000000"/>
                </a:solidFill>
                <a:latin typeface="Arial"/>
                <a:ea typeface="ＭＳ Ｐゴシック"/>
              </a:rPr>
              <a:t>DEDC</a:t>
            </a:r>
            <a:endParaRPr b="0" lang="pt-BR" sz="2400" spc="-1" strike="noStrike">
              <a:latin typeface="Arial"/>
            </a:endParaRPr>
          </a:p>
        </p:txBody>
      </p:sp>
      <p:sp>
        <p:nvSpPr>
          <p:cNvPr id="94" name="CustomShape 6"/>
          <p:cNvSpPr/>
          <p:nvPr/>
        </p:nvSpPr>
        <p:spPr>
          <a:xfrm>
            <a:off x="2157840" y="4209120"/>
            <a:ext cx="294120" cy="5778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3200" spc="-1" strike="noStrike">
                <a:solidFill>
                  <a:srgbClr val="000000"/>
                </a:solidFill>
                <a:latin typeface="Arial"/>
                <a:ea typeface="ＭＳ Ｐゴシック"/>
              </a:rPr>
              <a:t>|</a:t>
            </a:r>
            <a:endParaRPr b="0" lang="pt-BR" sz="3200" spc="-1" strike="noStrike">
              <a:latin typeface="Arial"/>
            </a:endParaRPr>
          </a:p>
        </p:txBody>
      </p:sp>
      <p:sp>
        <p:nvSpPr>
          <p:cNvPr id="95" name="CustomShape 7"/>
          <p:cNvSpPr/>
          <p:nvPr/>
        </p:nvSpPr>
        <p:spPr>
          <a:xfrm>
            <a:off x="3479760" y="4209120"/>
            <a:ext cx="299520" cy="58392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0" y="2970360"/>
            <a:ext cx="825444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914400" algn="r">
              <a:lnSpc>
                <a:spcPct val="100000"/>
              </a:lnSpc>
            </a:pPr>
            <a:r>
              <a:rPr b="1" lang="en-US" sz="4800" spc="-1" strike="noStrike">
                <a:solidFill>
                  <a:srgbClr val="ffffff"/>
                </a:solidFill>
                <a:latin typeface="Arial"/>
                <a:ea typeface="ＭＳ Ｐゴシック"/>
              </a:rPr>
              <a:t>Atos Normativos</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56160" y="3496320"/>
            <a:ext cx="8888400" cy="360"/>
          </a:xfrm>
          <a:custGeom>
            <a:avLst/>
            <a:gdLst/>
            <a:ahLst/>
            <a:rect l="l" t="t" r="r" b="b"/>
            <a:pathLst>
              <a:path w="21600" h="21600">
                <a:moveTo>
                  <a:pt x="0" y="0"/>
                </a:moveTo>
                <a:lnTo>
                  <a:pt x="21600" y="21600"/>
                </a:lnTo>
              </a:path>
            </a:pathLst>
          </a:custGeom>
          <a:noFill/>
          <a:ln w="44280">
            <a:solidFill>
              <a:schemeClr val="accent6">
                <a:lumMod val="75000"/>
              </a:schemeClr>
            </a:solidFill>
            <a:round/>
            <a:tailEnd len="med" type="triangle" w="med"/>
          </a:ln>
        </p:spPr>
        <p:style>
          <a:lnRef idx="0"/>
          <a:fillRef idx="0"/>
          <a:effectRef idx="0"/>
          <a:fontRef idx="minor"/>
        </p:style>
      </p:sp>
      <p:sp>
        <p:nvSpPr>
          <p:cNvPr id="169" name="CustomShape 2"/>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Legislação Federal</a:t>
            </a:r>
            <a:endParaRPr b="0" lang="pt-BR" sz="4800" spc="-1" strike="noStrike">
              <a:latin typeface="Arial"/>
            </a:endParaRPr>
          </a:p>
        </p:txBody>
      </p:sp>
      <p:sp>
        <p:nvSpPr>
          <p:cNvPr id="170" name="TextShape 3"/>
          <p:cNvSpPr txBox="1"/>
          <p:nvPr/>
        </p:nvSpPr>
        <p:spPr>
          <a:xfrm>
            <a:off x="8209800" y="4772160"/>
            <a:ext cx="476280" cy="272160"/>
          </a:xfrm>
          <a:prstGeom prst="rect">
            <a:avLst/>
          </a:prstGeom>
          <a:noFill/>
          <a:ln>
            <a:noFill/>
          </a:ln>
        </p:spPr>
        <p:txBody>
          <a:bodyPr anchor="ctr">
            <a:noAutofit/>
          </a:bodyPr>
          <a:p>
            <a:pPr algn="r">
              <a:lnSpc>
                <a:spcPct val="100000"/>
              </a:lnSpc>
              <a:tabLst>
                <a:tab algn="l" pos="0"/>
              </a:tabLst>
            </a:pPr>
            <a:fld id="{14CCE76A-0B82-41DE-957C-173770CDC5FC}" type="slidenum">
              <a:rPr b="0" lang="en-US" sz="1200" spc="-1" strike="noStrike">
                <a:solidFill>
                  <a:srgbClr val="8b8b8b"/>
                </a:solidFill>
                <a:latin typeface="Calibri"/>
              </a:rPr>
              <a:t>&lt;número&gt;</a:t>
            </a:fld>
            <a:endParaRPr b="0" lang="pt-BR" sz="1200" spc="-1" strike="noStrike">
              <a:latin typeface="Times New Roman"/>
            </a:endParaRPr>
          </a:p>
        </p:txBody>
      </p:sp>
      <p:sp>
        <p:nvSpPr>
          <p:cNvPr id="171" name="CustomShape 4"/>
          <p:cNvSpPr/>
          <p:nvPr/>
        </p:nvSpPr>
        <p:spPr>
          <a:xfrm>
            <a:off x="257760" y="317700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1988</a:t>
            </a:r>
            <a:endParaRPr b="0" lang="pt-BR" sz="1800" spc="-1" strike="noStrike">
              <a:latin typeface="Arial"/>
            </a:endParaRPr>
          </a:p>
        </p:txBody>
      </p:sp>
      <p:sp>
        <p:nvSpPr>
          <p:cNvPr id="172" name="CustomShape 5"/>
          <p:cNvSpPr/>
          <p:nvPr/>
        </p:nvSpPr>
        <p:spPr>
          <a:xfrm>
            <a:off x="579240" y="4064040"/>
            <a:ext cx="7728840" cy="360"/>
          </a:xfrm>
          <a:custGeom>
            <a:avLst/>
            <a:gdLst/>
            <a:ahLst/>
            <a:rect l="l" t="t" r="r" b="b"/>
            <a:pathLst>
              <a:path w="21600" h="21600">
                <a:moveTo>
                  <a:pt x="0" y="0"/>
                </a:moveTo>
                <a:lnTo>
                  <a:pt x="21600" y="21600"/>
                </a:lnTo>
              </a:path>
            </a:pathLst>
          </a:custGeom>
          <a:noFill/>
          <a:ln w="44280">
            <a:solidFill>
              <a:schemeClr val="accent6">
                <a:lumMod val="75000"/>
              </a:schemeClr>
            </a:solidFill>
            <a:prstDash val="dash"/>
            <a:round/>
            <a:headEnd len="med" type="triangle" w="med"/>
            <a:tailEnd len="med" type="triangle" w="med"/>
          </a:ln>
        </p:spPr>
        <p:style>
          <a:lnRef idx="0"/>
          <a:fillRef idx="0"/>
          <a:effectRef idx="0"/>
          <a:fontRef idx="minor"/>
        </p:style>
      </p:sp>
      <p:pic>
        <p:nvPicPr>
          <p:cNvPr id="173" name="Picture 7" descr="A picture containing website&#10;&#10;Description automatically generated"/>
          <p:cNvPicPr/>
          <p:nvPr/>
        </p:nvPicPr>
        <p:blipFill>
          <a:blip r:embed="rId1"/>
          <a:stretch/>
        </p:blipFill>
        <p:spPr>
          <a:xfrm>
            <a:off x="435960" y="2036880"/>
            <a:ext cx="624960" cy="952560"/>
          </a:xfrm>
          <a:prstGeom prst="rect">
            <a:avLst/>
          </a:prstGeom>
          <a:ln>
            <a:noFill/>
          </a:ln>
        </p:spPr>
      </p:pic>
      <p:sp>
        <p:nvSpPr>
          <p:cNvPr id="174" name="CustomShape 6"/>
          <p:cNvSpPr/>
          <p:nvPr/>
        </p:nvSpPr>
        <p:spPr>
          <a:xfrm>
            <a:off x="459720" y="2323080"/>
            <a:ext cx="7153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800" spc="-1" strike="noStrike">
                <a:solidFill>
                  <a:srgbClr val="ffffff"/>
                </a:solidFill>
                <a:latin typeface="Arial"/>
                <a:ea typeface="Arial"/>
              </a:rPr>
              <a:t>Art. 207 </a:t>
            </a:r>
            <a:endParaRPr b="0" lang="pt-BR" sz="800" spc="-1" strike="noStrike">
              <a:latin typeface="Arial"/>
            </a:endParaRPr>
          </a:p>
        </p:txBody>
      </p:sp>
      <p:grpSp>
        <p:nvGrpSpPr>
          <p:cNvPr id="175" name="Group 7"/>
          <p:cNvGrpSpPr/>
          <p:nvPr/>
        </p:nvGrpSpPr>
        <p:grpSpPr>
          <a:xfrm>
            <a:off x="1931040" y="1872360"/>
            <a:ext cx="1659240" cy="1942560"/>
            <a:chOff x="1931040" y="1872360"/>
            <a:chExt cx="1659240" cy="1942560"/>
          </a:xfrm>
        </p:grpSpPr>
        <p:sp>
          <p:nvSpPr>
            <p:cNvPr id="176" name="CustomShape 8"/>
            <p:cNvSpPr/>
            <p:nvPr/>
          </p:nvSpPr>
          <p:spPr>
            <a:xfrm>
              <a:off x="2314080" y="317700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1996</a:t>
              </a:r>
              <a:endParaRPr b="0" lang="pt-BR" sz="1800" spc="-1" strike="noStrike">
                <a:latin typeface="Arial"/>
              </a:endParaRPr>
            </a:p>
          </p:txBody>
        </p:sp>
        <p:pic>
          <p:nvPicPr>
            <p:cNvPr id="177" name="Picture 10" descr="Graphical user interface, application&#10;&#10;Description automatically generated"/>
            <p:cNvPicPr/>
            <p:nvPr/>
          </p:nvPicPr>
          <p:blipFill>
            <a:blip r:embed="rId2"/>
            <a:stretch/>
          </p:blipFill>
          <p:spPr>
            <a:xfrm>
              <a:off x="2225880" y="2222280"/>
              <a:ext cx="1069200" cy="753120"/>
            </a:xfrm>
            <a:prstGeom prst="rect">
              <a:avLst/>
            </a:prstGeom>
            <a:ln>
              <a:noFill/>
            </a:ln>
          </p:spPr>
        </p:pic>
        <p:sp>
          <p:nvSpPr>
            <p:cNvPr id="178" name="CustomShape 9"/>
            <p:cNvSpPr/>
            <p:nvPr/>
          </p:nvSpPr>
          <p:spPr>
            <a:xfrm>
              <a:off x="2741040" y="2448720"/>
              <a:ext cx="7153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800" spc="-1" strike="noStrike">
                  <a:solidFill>
                    <a:srgbClr val="ffffff"/>
                  </a:solidFill>
                  <a:latin typeface="Arial"/>
                  <a:ea typeface="Arial"/>
                </a:rPr>
                <a:t>Art. 52 </a:t>
              </a:r>
              <a:endParaRPr b="0" lang="pt-BR" sz="800" spc="-1" strike="noStrike">
                <a:latin typeface="Arial"/>
              </a:endParaRPr>
            </a:p>
          </p:txBody>
        </p:sp>
        <p:sp>
          <p:nvSpPr>
            <p:cNvPr id="179" name="CustomShape 10"/>
            <p:cNvSpPr/>
            <p:nvPr/>
          </p:nvSpPr>
          <p:spPr>
            <a:xfrm>
              <a:off x="1931040" y="1872360"/>
              <a:ext cx="165924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Lei n° 9364</a:t>
              </a:r>
              <a:endParaRPr b="0" lang="pt-BR" sz="800" spc="-1" strike="noStrike">
                <a:latin typeface="Arial"/>
              </a:endParaRPr>
            </a:p>
          </p:txBody>
        </p:sp>
      </p:grpSp>
      <p:grpSp>
        <p:nvGrpSpPr>
          <p:cNvPr id="180" name="Group 11"/>
          <p:cNvGrpSpPr/>
          <p:nvPr/>
        </p:nvGrpSpPr>
        <p:grpSpPr>
          <a:xfrm>
            <a:off x="5963040" y="1883160"/>
            <a:ext cx="1659240" cy="1931760"/>
            <a:chOff x="5963040" y="1883160"/>
            <a:chExt cx="1659240" cy="1931760"/>
          </a:xfrm>
        </p:grpSpPr>
        <p:sp>
          <p:nvSpPr>
            <p:cNvPr id="181" name="CustomShape 12"/>
            <p:cNvSpPr/>
            <p:nvPr/>
          </p:nvSpPr>
          <p:spPr>
            <a:xfrm>
              <a:off x="6324840" y="317700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ＭＳ Ｐゴシック"/>
                </a:rPr>
                <a:t>2014</a:t>
              </a:r>
              <a:endParaRPr b="0" lang="pt-BR" sz="1800" spc="-1" strike="noStrike">
                <a:latin typeface="Arial"/>
              </a:endParaRPr>
            </a:p>
          </p:txBody>
        </p:sp>
        <p:pic>
          <p:nvPicPr>
            <p:cNvPr id="182" name="Picture 12" descr="Text&#10;&#10;Description automatically generated with medium confidence"/>
            <p:cNvPicPr/>
            <p:nvPr/>
          </p:nvPicPr>
          <p:blipFill>
            <a:blip r:embed="rId3"/>
            <a:stretch/>
          </p:blipFill>
          <p:spPr>
            <a:xfrm>
              <a:off x="6393960" y="2210400"/>
              <a:ext cx="844200" cy="768960"/>
            </a:xfrm>
            <a:prstGeom prst="rect">
              <a:avLst/>
            </a:prstGeom>
            <a:ln>
              <a:noFill/>
            </a:ln>
          </p:spPr>
        </p:pic>
        <p:sp>
          <p:nvSpPr>
            <p:cNvPr id="183" name="CustomShape 13"/>
            <p:cNvSpPr/>
            <p:nvPr/>
          </p:nvSpPr>
          <p:spPr>
            <a:xfrm>
              <a:off x="6657480" y="2095560"/>
              <a:ext cx="7153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800" spc="-1" strike="noStrike">
                  <a:solidFill>
                    <a:srgbClr val="ffffff"/>
                  </a:solidFill>
                  <a:latin typeface="Arial"/>
                  <a:ea typeface="Arial"/>
                </a:rPr>
                <a:t>Meta 12.7 </a:t>
              </a:r>
              <a:endParaRPr b="0" lang="pt-BR" sz="800" spc="-1" strike="noStrike">
                <a:latin typeface="Arial"/>
              </a:endParaRPr>
            </a:p>
          </p:txBody>
        </p:sp>
        <p:sp>
          <p:nvSpPr>
            <p:cNvPr id="184" name="CustomShape 14"/>
            <p:cNvSpPr/>
            <p:nvPr/>
          </p:nvSpPr>
          <p:spPr>
            <a:xfrm>
              <a:off x="5963040" y="1883160"/>
              <a:ext cx="165924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Lei n° 13.005</a:t>
              </a:r>
              <a:endParaRPr b="0" lang="pt-BR" sz="800" spc="-1" strike="noStrike">
                <a:latin typeface="Arial"/>
              </a:endParaRPr>
            </a:p>
          </p:txBody>
        </p:sp>
      </p:grpSp>
      <p:grpSp>
        <p:nvGrpSpPr>
          <p:cNvPr id="185" name="Group 15"/>
          <p:cNvGrpSpPr/>
          <p:nvPr/>
        </p:nvGrpSpPr>
        <p:grpSpPr>
          <a:xfrm>
            <a:off x="7380000" y="1877400"/>
            <a:ext cx="1659240" cy="1937520"/>
            <a:chOff x="7380000" y="1877400"/>
            <a:chExt cx="1659240" cy="1937520"/>
          </a:xfrm>
        </p:grpSpPr>
        <p:sp>
          <p:nvSpPr>
            <p:cNvPr id="186" name="CustomShape 16"/>
            <p:cNvSpPr/>
            <p:nvPr/>
          </p:nvSpPr>
          <p:spPr>
            <a:xfrm>
              <a:off x="7723080" y="317700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ＭＳ Ｐゴシック"/>
                </a:rPr>
                <a:t>2018</a:t>
              </a:r>
              <a:endParaRPr b="0" lang="pt-BR" sz="1800" spc="-1" strike="noStrike">
                <a:latin typeface="Arial"/>
              </a:endParaRPr>
            </a:p>
          </p:txBody>
        </p:sp>
        <p:pic>
          <p:nvPicPr>
            <p:cNvPr id="187" name="Picture 14" descr="Text&#10;&#10;Description automatically generated"/>
            <p:cNvPicPr/>
            <p:nvPr/>
          </p:nvPicPr>
          <p:blipFill>
            <a:blip r:embed="rId4"/>
            <a:stretch/>
          </p:blipFill>
          <p:spPr>
            <a:xfrm>
              <a:off x="7792200" y="2175840"/>
              <a:ext cx="785520" cy="785520"/>
            </a:xfrm>
            <a:prstGeom prst="rect">
              <a:avLst/>
            </a:prstGeom>
            <a:ln>
              <a:noFill/>
            </a:ln>
          </p:spPr>
        </p:pic>
        <p:sp>
          <p:nvSpPr>
            <p:cNvPr id="188" name="CustomShape 17"/>
            <p:cNvSpPr/>
            <p:nvPr/>
          </p:nvSpPr>
          <p:spPr>
            <a:xfrm>
              <a:off x="7380000" y="1877400"/>
              <a:ext cx="165924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Res. CNE n° 7</a:t>
              </a:r>
              <a:endParaRPr b="0" lang="pt-BR" sz="800" spc="-1" strike="noStrike">
                <a:latin typeface="Arial"/>
              </a:endParaRPr>
            </a:p>
          </p:txBody>
        </p:sp>
      </p:grpSp>
      <p:sp>
        <p:nvSpPr>
          <p:cNvPr id="189" name="CustomShape 18"/>
          <p:cNvSpPr/>
          <p:nvPr/>
        </p:nvSpPr>
        <p:spPr>
          <a:xfrm>
            <a:off x="3205800" y="4190040"/>
            <a:ext cx="2731680" cy="42156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2000" spc="-1" strike="noStrike">
                <a:solidFill>
                  <a:srgbClr val="ffffff"/>
                </a:solidFill>
                <a:latin typeface="Arial"/>
                <a:ea typeface="Arial"/>
              </a:rPr>
              <a:t>Intervalo de 30 anos</a:t>
            </a:r>
            <a:endParaRPr b="0" lang="pt-BR" sz="2000" spc="-1" strike="noStrike">
              <a:latin typeface="Arial"/>
            </a:endParaRPr>
          </a:p>
        </p:txBody>
      </p:sp>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1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1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nodeType="clickEffect" fill="hold" presetClass="entr" presetID="1">
                                  <p:stCondLst>
                                    <p:cond delay="0"/>
                                  </p:stCondLst>
                                  <p:childTnLst>
                                    <p:set>
                                      <p:cBhvr>
                                        <p:cTn id="58" dur="1" fill="hold">
                                          <p:stCondLst>
                                            <p:cond delay="0"/>
                                          </p:stCondLst>
                                        </p:cTn>
                                        <p:tgtEl>
                                          <p:spTgt spid="185"/>
                                        </p:tgtEl>
                                        <p:attrNameLst>
                                          <p:attrName>style.visibility</p:attrName>
                                        </p:attrNameLst>
                                      </p:cBhvr>
                                      <p:to>
                                        <p:strVal val="visible"/>
                                      </p:to>
                                    </p:set>
                                  </p:childTnLst>
                                </p:cTn>
                              </p:par>
                              <p:par>
                                <p:cTn id="59" nodeType="withEffect" fill="hold" presetClass="entr" presetID="1">
                                  <p:stCondLst>
                                    <p:cond delay="0"/>
                                  </p:stCondLst>
                                  <p:childTnLst>
                                    <p:set>
                                      <p:cBhvr>
                                        <p:cTn id="60" dur="1" fill="hold">
                                          <p:stCondLst>
                                            <p:cond delay="0"/>
                                          </p:stCondLst>
                                        </p:cTn>
                                        <p:tgtEl>
                                          <p:spTgt spid="172"/>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18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105120" y="3181680"/>
            <a:ext cx="8888760" cy="360"/>
          </a:xfrm>
          <a:custGeom>
            <a:avLst/>
            <a:gdLst/>
            <a:ahLst/>
            <a:rect l="l" t="t" r="r" b="b"/>
            <a:pathLst>
              <a:path w="21600" h="21600">
                <a:moveTo>
                  <a:pt x="0" y="0"/>
                </a:moveTo>
                <a:lnTo>
                  <a:pt x="21600" y="21600"/>
                </a:lnTo>
              </a:path>
            </a:pathLst>
          </a:custGeom>
          <a:noFill/>
          <a:ln w="44280">
            <a:solidFill>
              <a:schemeClr val="accent6">
                <a:lumMod val="75000"/>
              </a:schemeClr>
            </a:solidFill>
            <a:round/>
            <a:tailEnd len="med" type="triangle" w="med"/>
          </a:ln>
        </p:spPr>
        <p:style>
          <a:lnRef idx="0"/>
          <a:fillRef idx="0"/>
          <a:effectRef idx="0"/>
          <a:fontRef idx="minor"/>
        </p:style>
      </p:sp>
      <p:sp>
        <p:nvSpPr>
          <p:cNvPr id="191" name="CustomShape 2"/>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Legislação CEFET-MG</a:t>
            </a:r>
            <a:endParaRPr b="0" lang="pt-BR" sz="4800" spc="-1" strike="noStrike">
              <a:latin typeface="Arial"/>
            </a:endParaRPr>
          </a:p>
        </p:txBody>
      </p:sp>
      <p:sp>
        <p:nvSpPr>
          <p:cNvPr id="192" name="TextShape 3"/>
          <p:cNvSpPr txBox="1"/>
          <p:nvPr/>
        </p:nvSpPr>
        <p:spPr>
          <a:xfrm>
            <a:off x="8209800" y="4772160"/>
            <a:ext cx="476280" cy="272160"/>
          </a:xfrm>
          <a:prstGeom prst="rect">
            <a:avLst/>
          </a:prstGeom>
          <a:noFill/>
          <a:ln>
            <a:noFill/>
          </a:ln>
        </p:spPr>
        <p:txBody>
          <a:bodyPr anchor="ctr">
            <a:noAutofit/>
          </a:bodyPr>
          <a:p>
            <a:pPr algn="r">
              <a:lnSpc>
                <a:spcPct val="100000"/>
              </a:lnSpc>
              <a:tabLst>
                <a:tab algn="l" pos="0"/>
              </a:tabLst>
            </a:pPr>
            <a:fld id="{C2330581-0C36-4581-A488-DB476E81706C}" type="slidenum">
              <a:rPr b="0" lang="en-US" sz="1200" spc="-1" strike="noStrike">
                <a:solidFill>
                  <a:srgbClr val="8b8b8b"/>
                </a:solidFill>
                <a:latin typeface="Calibri"/>
              </a:rPr>
              <a:t>&lt;número&gt;</a:t>
            </a:fld>
            <a:endParaRPr b="0" lang="pt-BR" sz="1200" spc="-1" strike="noStrike">
              <a:latin typeface="Times New Roman"/>
            </a:endParaRPr>
          </a:p>
        </p:txBody>
      </p:sp>
      <p:grpSp>
        <p:nvGrpSpPr>
          <p:cNvPr id="193" name="Group 4"/>
          <p:cNvGrpSpPr/>
          <p:nvPr/>
        </p:nvGrpSpPr>
        <p:grpSpPr>
          <a:xfrm>
            <a:off x="1206360" y="1573920"/>
            <a:ext cx="2218320" cy="1926360"/>
            <a:chOff x="1206360" y="1573920"/>
            <a:chExt cx="2218320" cy="1926360"/>
          </a:xfrm>
        </p:grpSpPr>
        <p:sp>
          <p:nvSpPr>
            <p:cNvPr id="194" name="CustomShape 5"/>
            <p:cNvSpPr/>
            <p:nvPr/>
          </p:nvSpPr>
          <p:spPr>
            <a:xfrm>
              <a:off x="1825200" y="286236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2017</a:t>
              </a:r>
              <a:endParaRPr b="0" lang="pt-BR" sz="1800" spc="-1" strike="noStrike">
                <a:latin typeface="Arial"/>
              </a:endParaRPr>
            </a:p>
          </p:txBody>
        </p:sp>
        <p:sp>
          <p:nvSpPr>
            <p:cNvPr id="195" name="CustomShape 6"/>
            <p:cNvSpPr/>
            <p:nvPr/>
          </p:nvSpPr>
          <p:spPr>
            <a:xfrm>
              <a:off x="1206360" y="157392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CD-14/17</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Regulamenta as ações </a:t>
              </a:r>
              <a:endParaRPr b="0" lang="pt-BR" sz="1000" spc="-1" strike="noStrike">
                <a:latin typeface="Arial"/>
              </a:endParaRPr>
            </a:p>
            <a:p>
              <a:pPr algn="ctr">
                <a:lnSpc>
                  <a:spcPct val="100000"/>
                </a:lnSpc>
              </a:pPr>
              <a:r>
                <a:rPr b="0" lang="en-US" sz="1000" spc="-1" strike="noStrike">
                  <a:solidFill>
                    <a:srgbClr val="ffffff"/>
                  </a:solidFill>
                  <a:latin typeface="Arial"/>
                  <a:ea typeface="Arial"/>
                </a:rPr>
                <a:t>de extensão</a:t>
              </a:r>
              <a:endParaRPr b="0" lang="pt-BR" sz="1000" spc="-1" strike="noStrike">
                <a:latin typeface="Arial"/>
              </a:endParaRPr>
            </a:p>
          </p:txBody>
        </p:sp>
        <p:sp>
          <p:nvSpPr>
            <p:cNvPr id="196" name="CustomShape 7"/>
            <p:cNvSpPr/>
            <p:nvPr/>
          </p:nvSpPr>
          <p:spPr>
            <a:xfrm flipH="1" flipV="1">
              <a:off x="2314440" y="2262960"/>
              <a:ext cx="360" cy="59868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grpSp>
      <p:grpSp>
        <p:nvGrpSpPr>
          <p:cNvPr id="197" name="Group 8"/>
          <p:cNvGrpSpPr/>
          <p:nvPr/>
        </p:nvGrpSpPr>
        <p:grpSpPr>
          <a:xfrm>
            <a:off x="2351160" y="2862360"/>
            <a:ext cx="2218320" cy="1898280"/>
            <a:chOff x="2351160" y="2862360"/>
            <a:chExt cx="2218320" cy="1898280"/>
          </a:xfrm>
        </p:grpSpPr>
        <p:sp>
          <p:nvSpPr>
            <p:cNvPr id="198" name="CustomShape 9"/>
            <p:cNvSpPr/>
            <p:nvPr/>
          </p:nvSpPr>
          <p:spPr>
            <a:xfrm>
              <a:off x="2967120" y="286236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2018</a:t>
              </a:r>
              <a:endParaRPr b="0" lang="pt-BR" sz="1800" spc="-1" strike="noStrike">
                <a:latin typeface="Arial"/>
              </a:endParaRPr>
            </a:p>
          </p:txBody>
        </p:sp>
        <p:sp>
          <p:nvSpPr>
            <p:cNvPr id="199" name="CustomShape 10"/>
            <p:cNvSpPr/>
            <p:nvPr/>
          </p:nvSpPr>
          <p:spPr>
            <a:xfrm>
              <a:off x="2351160" y="407124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Portaria DIR-364/18</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Procedimento padrão para tramitação de ações de extensão </a:t>
              </a:r>
              <a:endParaRPr b="0" lang="pt-BR" sz="1000" spc="-1" strike="noStrike">
                <a:latin typeface="Arial"/>
              </a:endParaRPr>
            </a:p>
          </p:txBody>
        </p:sp>
        <p:sp>
          <p:nvSpPr>
            <p:cNvPr id="200" name="CustomShape 11"/>
            <p:cNvSpPr/>
            <p:nvPr/>
          </p:nvSpPr>
          <p:spPr>
            <a:xfrm>
              <a:off x="3457800" y="3500640"/>
              <a:ext cx="2520" cy="57060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grpSp>
      <p:sp>
        <p:nvSpPr>
          <p:cNvPr id="201" name="CustomShape 12"/>
          <p:cNvSpPr/>
          <p:nvPr/>
        </p:nvSpPr>
        <p:spPr>
          <a:xfrm>
            <a:off x="4109040" y="286236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2019</a:t>
            </a:r>
            <a:endParaRPr b="0" lang="pt-BR" sz="1800" spc="-1" strike="noStrike">
              <a:latin typeface="Arial"/>
            </a:endParaRPr>
          </a:p>
        </p:txBody>
      </p:sp>
      <p:sp>
        <p:nvSpPr>
          <p:cNvPr id="202" name="CustomShape 13"/>
          <p:cNvSpPr/>
          <p:nvPr/>
        </p:nvSpPr>
        <p:spPr>
          <a:xfrm>
            <a:off x="3460680" y="158148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CEX-377/19</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Minuta 01 de regulamento da participação discente em extensão</a:t>
            </a:r>
            <a:endParaRPr b="0" lang="pt-BR" sz="1000" spc="-1" strike="noStrike">
              <a:latin typeface="Arial"/>
            </a:endParaRPr>
          </a:p>
        </p:txBody>
      </p:sp>
      <p:sp>
        <p:nvSpPr>
          <p:cNvPr id="203" name="CustomShape 14"/>
          <p:cNvSpPr/>
          <p:nvPr/>
        </p:nvSpPr>
        <p:spPr>
          <a:xfrm flipH="1" flipV="1">
            <a:off x="4569120" y="2270520"/>
            <a:ext cx="360" cy="59868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04" name="CustomShape 15"/>
          <p:cNvSpPr/>
          <p:nvPr/>
        </p:nvSpPr>
        <p:spPr>
          <a:xfrm>
            <a:off x="692640" y="286524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2016</a:t>
            </a:r>
            <a:endParaRPr b="0" lang="pt-BR" sz="1800" spc="-1" strike="noStrike">
              <a:latin typeface="Arial"/>
            </a:endParaRPr>
          </a:p>
        </p:txBody>
      </p:sp>
      <p:sp>
        <p:nvSpPr>
          <p:cNvPr id="205" name="CustomShape 16"/>
          <p:cNvSpPr/>
          <p:nvPr/>
        </p:nvSpPr>
        <p:spPr>
          <a:xfrm>
            <a:off x="99360" y="406872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CD-15/17</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Aprova PDI do CEFET-MG </a:t>
            </a:r>
            <a:endParaRPr b="0" lang="pt-BR" sz="1000" spc="-1" strike="noStrike">
              <a:latin typeface="Arial"/>
            </a:endParaRPr>
          </a:p>
          <a:p>
            <a:pPr algn="ctr">
              <a:lnSpc>
                <a:spcPct val="100000"/>
              </a:lnSpc>
            </a:pPr>
            <a:r>
              <a:rPr b="0" lang="en-US" sz="1000" spc="-1" strike="noStrike">
                <a:solidFill>
                  <a:srgbClr val="ffffff"/>
                </a:solidFill>
                <a:latin typeface="Arial"/>
                <a:ea typeface="Arial"/>
              </a:rPr>
              <a:t>(2016-2020)</a:t>
            </a:r>
            <a:endParaRPr b="0" lang="pt-BR" sz="1000" spc="-1" strike="noStrike">
              <a:latin typeface="Arial"/>
            </a:endParaRPr>
          </a:p>
        </p:txBody>
      </p:sp>
      <p:sp>
        <p:nvSpPr>
          <p:cNvPr id="206" name="CustomShape 17"/>
          <p:cNvSpPr/>
          <p:nvPr/>
        </p:nvSpPr>
        <p:spPr>
          <a:xfrm>
            <a:off x="1196280" y="3498480"/>
            <a:ext cx="2880" cy="57024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07" name="CustomShape 18"/>
          <p:cNvSpPr/>
          <p:nvPr/>
        </p:nvSpPr>
        <p:spPr>
          <a:xfrm>
            <a:off x="5221440" y="285588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2020</a:t>
            </a:r>
            <a:endParaRPr b="0" lang="pt-BR" sz="1800" spc="-1" strike="noStrike">
              <a:latin typeface="Arial"/>
            </a:endParaRPr>
          </a:p>
        </p:txBody>
      </p:sp>
      <p:sp>
        <p:nvSpPr>
          <p:cNvPr id="208" name="CustomShape 19"/>
          <p:cNvSpPr/>
          <p:nvPr/>
        </p:nvSpPr>
        <p:spPr>
          <a:xfrm>
            <a:off x="4605480" y="368748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CD-40/20</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Política de Arte e Cultura</a:t>
            </a:r>
            <a:endParaRPr b="0" lang="pt-BR" sz="1000" spc="-1" strike="noStrike">
              <a:latin typeface="Arial"/>
            </a:endParaRPr>
          </a:p>
        </p:txBody>
      </p:sp>
      <p:sp>
        <p:nvSpPr>
          <p:cNvPr id="209" name="CustomShape 20"/>
          <p:cNvSpPr/>
          <p:nvPr/>
        </p:nvSpPr>
        <p:spPr>
          <a:xfrm flipV="1">
            <a:off x="5712120" y="1949400"/>
            <a:ext cx="1154520" cy="154440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10" name="CustomShape 21"/>
          <p:cNvSpPr/>
          <p:nvPr/>
        </p:nvSpPr>
        <p:spPr>
          <a:xfrm>
            <a:off x="4599720" y="440388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Portaria DEDC-234/20</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Regulamento dos Grupos de </a:t>
            </a:r>
            <a:endParaRPr b="0" lang="pt-BR" sz="1000" spc="-1" strike="noStrike">
              <a:latin typeface="Arial"/>
            </a:endParaRPr>
          </a:p>
          <a:p>
            <a:pPr algn="ctr">
              <a:lnSpc>
                <a:spcPct val="100000"/>
              </a:lnSpc>
            </a:pPr>
            <a:r>
              <a:rPr b="0" lang="en-US" sz="1000" spc="-1" strike="noStrike">
                <a:solidFill>
                  <a:srgbClr val="ffffff"/>
                </a:solidFill>
                <a:latin typeface="Arial"/>
                <a:ea typeface="Arial"/>
              </a:rPr>
              <a:t>Arte e Cultura</a:t>
            </a:r>
            <a:endParaRPr b="0" lang="pt-BR" sz="1000" spc="-1" strike="noStrike">
              <a:latin typeface="Arial"/>
            </a:endParaRPr>
          </a:p>
        </p:txBody>
      </p:sp>
      <p:sp>
        <p:nvSpPr>
          <p:cNvPr id="211" name="CustomShape 22"/>
          <p:cNvSpPr/>
          <p:nvPr/>
        </p:nvSpPr>
        <p:spPr>
          <a:xfrm>
            <a:off x="6330960" y="286236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ＭＳ Ｐゴシック"/>
              </a:rPr>
              <a:t>2021</a:t>
            </a:r>
            <a:endParaRPr b="0" lang="pt-BR" sz="1800" spc="-1" strike="noStrike">
              <a:latin typeface="Arial"/>
            </a:endParaRPr>
          </a:p>
        </p:txBody>
      </p:sp>
      <p:sp>
        <p:nvSpPr>
          <p:cNvPr id="212" name="CustomShape 23"/>
          <p:cNvSpPr/>
          <p:nvPr/>
        </p:nvSpPr>
        <p:spPr>
          <a:xfrm>
            <a:off x="7168680" y="3407400"/>
            <a:ext cx="306720" cy="27756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13" name="CustomShape 24"/>
          <p:cNvSpPr/>
          <p:nvPr/>
        </p:nvSpPr>
        <p:spPr>
          <a:xfrm>
            <a:off x="6850800" y="439776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CEPE-13/21</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Regulamento das Equipes </a:t>
            </a:r>
            <a:endParaRPr b="0" lang="pt-BR" sz="1000" spc="-1" strike="noStrike">
              <a:latin typeface="Arial"/>
            </a:endParaRPr>
          </a:p>
          <a:p>
            <a:pPr algn="ctr">
              <a:lnSpc>
                <a:spcPct val="100000"/>
              </a:lnSpc>
            </a:pPr>
            <a:r>
              <a:rPr b="0" lang="en-US" sz="1000" spc="-1" strike="noStrike">
                <a:solidFill>
                  <a:srgbClr val="ffffff"/>
                </a:solidFill>
                <a:latin typeface="Arial"/>
                <a:ea typeface="Arial"/>
              </a:rPr>
              <a:t>de Competição</a:t>
            </a:r>
            <a:endParaRPr b="0" lang="pt-BR" sz="1000" spc="-1" strike="noStrike">
              <a:latin typeface="Arial"/>
            </a:endParaRPr>
          </a:p>
        </p:txBody>
      </p:sp>
      <p:sp>
        <p:nvSpPr>
          <p:cNvPr id="214" name="CustomShape 25"/>
          <p:cNvSpPr/>
          <p:nvPr/>
        </p:nvSpPr>
        <p:spPr>
          <a:xfrm>
            <a:off x="6850800" y="3684960"/>
            <a:ext cx="2218320" cy="689400"/>
          </a:xfrm>
          <a:prstGeom prst="roundRect">
            <a:avLst>
              <a:gd name="adj" fmla="val 16667"/>
            </a:avLst>
          </a:prstGeom>
          <a:solidFill>
            <a:schemeClr val="lt2">
              <a:lumMod val="50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CEX-429/21</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Aprova proposta de alterações dos encargos acadêmicos (Extensão)</a:t>
            </a:r>
            <a:endParaRPr b="0" lang="pt-BR" sz="1000" spc="-1" strike="noStrike">
              <a:latin typeface="Arial"/>
            </a:endParaRPr>
          </a:p>
        </p:txBody>
      </p:sp>
      <p:sp>
        <p:nvSpPr>
          <p:cNvPr id="215" name="CustomShape 26"/>
          <p:cNvSpPr/>
          <p:nvPr/>
        </p:nvSpPr>
        <p:spPr>
          <a:xfrm>
            <a:off x="5757480" y="126000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CD-15/20</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Regulamento Geral de concessão de bolsas</a:t>
            </a:r>
            <a:endParaRPr b="0" lang="pt-BR" sz="1000" spc="-1" strike="noStrike">
              <a:latin typeface="Arial"/>
            </a:endParaRPr>
          </a:p>
        </p:txBody>
      </p:sp>
      <p:sp>
        <p:nvSpPr>
          <p:cNvPr id="216" name="Line 27"/>
          <p:cNvSpPr/>
          <p:nvPr/>
        </p:nvSpPr>
        <p:spPr>
          <a:xfrm flipV="1">
            <a:off x="5712120" y="3420000"/>
            <a:ext cx="0" cy="267480"/>
          </a:xfrm>
          <a:prstGeom prst="line">
            <a:avLst/>
          </a:prstGeom>
          <a:ln w="29160">
            <a:solidFill>
              <a:srgbClr val="000000"/>
            </a:solidFill>
            <a:round/>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timing>
    <p:tnLst>
      <p:par>
        <p:cTn id="63" dur="indefinite" restart="never" nodeType="tmRoot">
          <p:childTnLst>
            <p:seq>
              <p:cTn id="64" dur="indefinite" nodeType="mainSeq">
                <p:childTnLst>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19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7" name="CustomShape 1"/>
          <p:cNvSpPr/>
          <p:nvPr/>
        </p:nvSpPr>
        <p:spPr>
          <a:xfrm>
            <a:off x="105120" y="1597680"/>
            <a:ext cx="8888760" cy="360"/>
          </a:xfrm>
          <a:custGeom>
            <a:avLst/>
            <a:gdLst/>
            <a:ahLst/>
            <a:rect l="l" t="t" r="r" b="b"/>
            <a:pathLst>
              <a:path w="21600" h="21600">
                <a:moveTo>
                  <a:pt x="0" y="0"/>
                </a:moveTo>
                <a:lnTo>
                  <a:pt x="21600" y="21600"/>
                </a:lnTo>
              </a:path>
            </a:pathLst>
          </a:custGeom>
          <a:noFill/>
          <a:ln w="44280">
            <a:solidFill>
              <a:schemeClr val="accent6">
                <a:lumMod val="75000"/>
              </a:schemeClr>
            </a:solidFill>
            <a:round/>
            <a:tailEnd len="med" type="triangle" w="med"/>
          </a:ln>
        </p:spPr>
        <p:style>
          <a:lnRef idx="0"/>
          <a:fillRef idx="0"/>
          <a:effectRef idx="0"/>
          <a:fontRef idx="minor"/>
        </p:style>
      </p:sp>
      <p:sp>
        <p:nvSpPr>
          <p:cNvPr id="218" name="CustomShape 2"/>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Legislação CEFET-MG</a:t>
            </a:r>
            <a:endParaRPr b="0" lang="pt-BR" sz="4800" spc="-1" strike="noStrike">
              <a:latin typeface="Arial"/>
            </a:endParaRPr>
          </a:p>
        </p:txBody>
      </p:sp>
      <p:sp>
        <p:nvSpPr>
          <p:cNvPr id="219" name="TextShape 3"/>
          <p:cNvSpPr txBox="1"/>
          <p:nvPr/>
        </p:nvSpPr>
        <p:spPr>
          <a:xfrm>
            <a:off x="8523720" y="4752000"/>
            <a:ext cx="476280" cy="272160"/>
          </a:xfrm>
          <a:prstGeom prst="rect">
            <a:avLst/>
          </a:prstGeom>
          <a:noFill/>
          <a:ln>
            <a:noFill/>
          </a:ln>
        </p:spPr>
        <p:txBody>
          <a:bodyPr anchor="ctr">
            <a:noAutofit/>
          </a:bodyPr>
          <a:p>
            <a:pPr algn="r">
              <a:lnSpc>
                <a:spcPct val="100000"/>
              </a:lnSpc>
              <a:tabLst>
                <a:tab algn="l" pos="0"/>
              </a:tabLst>
            </a:pPr>
            <a:fld id="{33843F23-926C-417C-BBD3-8ADD01F60DD5}" type="slidenum">
              <a:rPr b="0" lang="en-US" sz="1200" spc="-1" strike="noStrike">
                <a:solidFill>
                  <a:srgbClr val="8b8b8b"/>
                </a:solidFill>
                <a:latin typeface="Calibri"/>
              </a:rPr>
              <a:t>&lt;número&gt;</a:t>
            </a:fld>
            <a:endParaRPr b="0" lang="pt-BR" sz="1200" spc="-1" strike="noStrike">
              <a:latin typeface="Times New Roman"/>
            </a:endParaRPr>
          </a:p>
        </p:txBody>
      </p:sp>
      <p:sp>
        <p:nvSpPr>
          <p:cNvPr id="220" name="CustomShape 4"/>
          <p:cNvSpPr/>
          <p:nvPr/>
        </p:nvSpPr>
        <p:spPr>
          <a:xfrm>
            <a:off x="85320" y="295200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CD-34/22</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Diretries para fixação dos valores de bolsa</a:t>
            </a:r>
            <a:endParaRPr b="0" lang="pt-BR" sz="1000" spc="-1" strike="noStrike">
              <a:latin typeface="Arial"/>
            </a:endParaRPr>
          </a:p>
        </p:txBody>
      </p:sp>
      <p:sp>
        <p:nvSpPr>
          <p:cNvPr id="221" name="CustomShape 5"/>
          <p:cNvSpPr/>
          <p:nvPr/>
        </p:nvSpPr>
        <p:spPr>
          <a:xfrm>
            <a:off x="2353320" y="222624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Portaria GDG-8/23</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Atualiza procedimento padrão para tramitação de ações de extensão </a:t>
            </a:r>
            <a:endParaRPr b="0" lang="pt-BR" sz="1000" spc="-1" strike="noStrike">
              <a:latin typeface="Arial"/>
            </a:endParaRPr>
          </a:p>
        </p:txBody>
      </p:sp>
      <p:sp>
        <p:nvSpPr>
          <p:cNvPr id="222" name="CustomShape 6"/>
          <p:cNvSpPr/>
          <p:nvPr/>
        </p:nvSpPr>
        <p:spPr>
          <a:xfrm>
            <a:off x="692640" y="128124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2022</a:t>
            </a:r>
            <a:endParaRPr b="0" lang="pt-BR" sz="1800" spc="-1" strike="noStrike">
              <a:latin typeface="Arial"/>
            </a:endParaRPr>
          </a:p>
        </p:txBody>
      </p:sp>
      <p:sp>
        <p:nvSpPr>
          <p:cNvPr id="223" name="CustomShape 7"/>
          <p:cNvSpPr/>
          <p:nvPr/>
        </p:nvSpPr>
        <p:spPr>
          <a:xfrm>
            <a:off x="85320" y="222624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CD-21/22</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Consolida Regulamento das Ações de Extensão</a:t>
            </a:r>
            <a:endParaRPr b="0" lang="pt-BR" sz="1000" spc="-1" strike="noStrike">
              <a:latin typeface="Arial"/>
            </a:endParaRPr>
          </a:p>
        </p:txBody>
      </p:sp>
      <p:sp>
        <p:nvSpPr>
          <p:cNvPr id="224" name="CustomShape 8"/>
          <p:cNvSpPr/>
          <p:nvPr/>
        </p:nvSpPr>
        <p:spPr>
          <a:xfrm>
            <a:off x="1196280" y="1914480"/>
            <a:ext cx="1080" cy="31032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25" name="CustomShape 9"/>
          <p:cNvSpPr/>
          <p:nvPr/>
        </p:nvSpPr>
        <p:spPr>
          <a:xfrm>
            <a:off x="72000" y="3672000"/>
            <a:ext cx="2218320" cy="689400"/>
          </a:xfrm>
          <a:prstGeom prst="roundRect">
            <a:avLst>
              <a:gd name="adj" fmla="val 16667"/>
            </a:avLst>
          </a:prstGeom>
          <a:solidFill>
            <a:srgbClr val="ff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CEPE-3/22</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Integração das Ações de Extensão nos Cursos de Graduação.</a:t>
            </a:r>
            <a:endParaRPr b="0" lang="pt-BR" sz="1000" spc="-1" strike="noStrike">
              <a:latin typeface="Arial"/>
            </a:endParaRPr>
          </a:p>
        </p:txBody>
      </p:sp>
      <p:sp>
        <p:nvSpPr>
          <p:cNvPr id="226" name="CustomShape 10"/>
          <p:cNvSpPr/>
          <p:nvPr/>
        </p:nvSpPr>
        <p:spPr>
          <a:xfrm>
            <a:off x="72000" y="4397760"/>
            <a:ext cx="2218320" cy="689400"/>
          </a:xfrm>
          <a:prstGeom prst="roundRect">
            <a:avLst>
              <a:gd name="adj" fmla="val 16667"/>
            </a:avLst>
          </a:prstGeom>
          <a:solidFill>
            <a:srgbClr val="ff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CEPE-4/22</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Regulamenta a participação discente em ações de extensão.</a:t>
            </a:r>
            <a:endParaRPr b="0" lang="pt-BR" sz="1000" spc="-1" strike="noStrike">
              <a:latin typeface="Arial"/>
            </a:endParaRPr>
          </a:p>
        </p:txBody>
      </p:sp>
      <p:sp>
        <p:nvSpPr>
          <p:cNvPr id="227" name="CustomShape 11"/>
          <p:cNvSpPr/>
          <p:nvPr/>
        </p:nvSpPr>
        <p:spPr>
          <a:xfrm>
            <a:off x="6853320" y="223200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IN DEDC-3/25</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Operacionaliza processo de concessão de bolsas de extensão</a:t>
            </a:r>
            <a:endParaRPr b="0" lang="pt-BR" sz="1000" spc="-1" strike="noStrike">
              <a:latin typeface="Arial"/>
            </a:endParaRPr>
          </a:p>
        </p:txBody>
      </p:sp>
      <p:sp>
        <p:nvSpPr>
          <p:cNvPr id="228" name="CustomShape 12"/>
          <p:cNvSpPr/>
          <p:nvPr/>
        </p:nvSpPr>
        <p:spPr>
          <a:xfrm>
            <a:off x="2353320" y="295200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Portaria GDG-11/23</a:t>
            </a:r>
            <a:endParaRPr b="0" lang="pt-BR" sz="1200" spc="-1" strike="noStrike">
              <a:latin typeface="Arial"/>
            </a:endParaRPr>
          </a:p>
          <a:p>
            <a:pPr algn="ctr">
              <a:lnSpc>
                <a:spcPct val="100000"/>
              </a:lnSpc>
            </a:pPr>
            <a:endParaRPr b="0" lang="pt-BR" sz="1200" spc="-1" strike="noStrike">
              <a:latin typeface="Arial"/>
            </a:endParaRPr>
          </a:p>
          <a:p>
            <a:pPr algn="ctr">
              <a:lnSpc>
                <a:spcPct val="100000"/>
              </a:lnSpc>
            </a:pPr>
            <a:r>
              <a:rPr b="0" lang="en-US" sz="1000" spc="-1" strike="noStrike">
                <a:solidFill>
                  <a:srgbClr val="ffffff"/>
                </a:solidFill>
                <a:latin typeface="Arial"/>
                <a:ea typeface="Arial"/>
              </a:rPr>
              <a:t>Fixa valores de bolsas de extensão</a:t>
            </a:r>
            <a:endParaRPr b="0" lang="pt-BR" sz="1000" spc="-1" strike="noStrike">
              <a:latin typeface="Arial"/>
            </a:endParaRPr>
          </a:p>
        </p:txBody>
      </p:sp>
      <p:sp>
        <p:nvSpPr>
          <p:cNvPr id="229" name="CustomShape 13"/>
          <p:cNvSpPr/>
          <p:nvPr/>
        </p:nvSpPr>
        <p:spPr>
          <a:xfrm>
            <a:off x="2942640" y="126000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2023</a:t>
            </a:r>
            <a:endParaRPr b="0" lang="pt-BR" sz="1800" spc="-1" strike="noStrike">
              <a:latin typeface="Arial"/>
            </a:endParaRPr>
          </a:p>
        </p:txBody>
      </p:sp>
      <p:sp>
        <p:nvSpPr>
          <p:cNvPr id="230" name="CustomShape 14"/>
          <p:cNvSpPr/>
          <p:nvPr/>
        </p:nvSpPr>
        <p:spPr>
          <a:xfrm>
            <a:off x="3456000" y="1898280"/>
            <a:ext cx="1080" cy="31032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31" name="CustomShape 15"/>
          <p:cNvSpPr/>
          <p:nvPr/>
        </p:nvSpPr>
        <p:spPr>
          <a:xfrm>
            <a:off x="4608000" y="223200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CD-23/24</a:t>
            </a:r>
            <a:endParaRPr b="0" lang="pt-BR" sz="1200" spc="-1" strike="noStrike">
              <a:latin typeface="Arial"/>
            </a:endParaRPr>
          </a:p>
          <a:p>
            <a:pPr algn="ctr">
              <a:lnSpc>
                <a:spcPct val="100000"/>
              </a:lnSpc>
            </a:pPr>
            <a:r>
              <a:rPr b="0" lang="en-US" sz="1000" spc="-1" strike="noStrike">
                <a:solidFill>
                  <a:srgbClr val="ffffff"/>
                </a:solidFill>
                <a:latin typeface="Arial"/>
                <a:ea typeface="Arial"/>
              </a:rPr>
              <a:t>Política de Empresa Júnior do CEFET-MG </a:t>
            </a:r>
            <a:endParaRPr b="0" lang="pt-BR" sz="1000" spc="-1" strike="noStrike">
              <a:latin typeface="Arial"/>
            </a:endParaRPr>
          </a:p>
        </p:txBody>
      </p:sp>
      <p:sp>
        <p:nvSpPr>
          <p:cNvPr id="232" name="CustomShape 16"/>
          <p:cNvSpPr/>
          <p:nvPr/>
        </p:nvSpPr>
        <p:spPr>
          <a:xfrm>
            <a:off x="4621320" y="2944800"/>
            <a:ext cx="2218320" cy="6894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200" spc="-1" strike="noStrike" u="sng">
                <a:solidFill>
                  <a:srgbClr val="ffffff"/>
                </a:solidFill>
                <a:uFillTx/>
                <a:latin typeface="Arial"/>
                <a:ea typeface="Arial"/>
              </a:rPr>
              <a:t>Resolução CD-24/24</a:t>
            </a:r>
            <a:endParaRPr b="0" lang="pt-BR" sz="1200" spc="-1" strike="noStrike">
              <a:latin typeface="Arial"/>
            </a:endParaRPr>
          </a:p>
          <a:p>
            <a:pPr algn="ctr">
              <a:lnSpc>
                <a:spcPct val="100000"/>
              </a:lnSpc>
            </a:pPr>
            <a:r>
              <a:rPr b="0" lang="en-US" sz="1000" spc="-1" strike="noStrike">
                <a:solidFill>
                  <a:srgbClr val="ffffff"/>
                </a:solidFill>
                <a:latin typeface="Arial"/>
                <a:ea typeface="Arial"/>
              </a:rPr>
              <a:t>Política de Esporte e Lazer do CEFET-MG </a:t>
            </a:r>
            <a:endParaRPr b="0" lang="pt-BR" sz="1000" spc="-1" strike="noStrike">
              <a:latin typeface="Arial"/>
            </a:endParaRPr>
          </a:p>
        </p:txBody>
      </p:sp>
      <p:sp>
        <p:nvSpPr>
          <p:cNvPr id="233" name="CustomShape 17"/>
          <p:cNvSpPr/>
          <p:nvPr/>
        </p:nvSpPr>
        <p:spPr>
          <a:xfrm>
            <a:off x="5220000" y="128340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2024</a:t>
            </a:r>
            <a:endParaRPr b="0" lang="pt-BR" sz="1800" spc="-1" strike="noStrike">
              <a:latin typeface="Arial"/>
            </a:endParaRPr>
          </a:p>
        </p:txBody>
      </p:sp>
      <p:sp>
        <p:nvSpPr>
          <p:cNvPr id="234" name="CustomShape 18"/>
          <p:cNvSpPr/>
          <p:nvPr/>
        </p:nvSpPr>
        <p:spPr>
          <a:xfrm>
            <a:off x="5733360" y="1921680"/>
            <a:ext cx="1080" cy="31032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35" name="CustomShape 19"/>
          <p:cNvSpPr/>
          <p:nvPr/>
        </p:nvSpPr>
        <p:spPr>
          <a:xfrm>
            <a:off x="7380000" y="1260000"/>
            <a:ext cx="981000" cy="637920"/>
          </a:xfrm>
          <a:prstGeom prst="ellipse">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Arial"/>
              </a:rPr>
              <a:t>2025</a:t>
            </a:r>
            <a:endParaRPr b="0" lang="pt-BR" sz="1800" spc="-1" strike="noStrike">
              <a:latin typeface="Arial"/>
            </a:endParaRPr>
          </a:p>
        </p:txBody>
      </p:sp>
      <p:sp>
        <p:nvSpPr>
          <p:cNvPr id="236" name="CustomShape 20"/>
          <p:cNvSpPr/>
          <p:nvPr/>
        </p:nvSpPr>
        <p:spPr>
          <a:xfrm>
            <a:off x="7893360" y="1898280"/>
            <a:ext cx="1080" cy="31032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CustomShape 1"/>
          <p:cNvSpPr/>
          <p:nvPr/>
        </p:nvSpPr>
        <p:spPr>
          <a:xfrm>
            <a:off x="0" y="2970360"/>
            <a:ext cx="825444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914400" algn="r">
              <a:lnSpc>
                <a:spcPct val="100000"/>
              </a:lnSpc>
            </a:pPr>
            <a:r>
              <a:rPr b="1" lang="en-US" sz="4800" spc="-1" strike="noStrike">
                <a:solidFill>
                  <a:srgbClr val="ffffff"/>
                </a:solidFill>
                <a:latin typeface="Arial"/>
                <a:ea typeface="ＭＳ Ｐゴシック"/>
              </a:rPr>
              <a:t>O que já foi feito?</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600" spc="-1" strike="noStrike">
                <a:solidFill>
                  <a:srgbClr val="f2f2f2"/>
                </a:solidFill>
                <a:latin typeface="Arial"/>
                <a:ea typeface="ＭＳ Ｐゴシック"/>
              </a:rPr>
              <a:t>Módulo Extensão - SIGAA</a:t>
            </a:r>
            <a:endParaRPr b="0" lang="pt-BR" sz="4600" spc="-1" strike="noStrike">
              <a:latin typeface="Arial"/>
            </a:endParaRPr>
          </a:p>
        </p:txBody>
      </p:sp>
      <p:sp>
        <p:nvSpPr>
          <p:cNvPr id="239" name="CustomShape 2"/>
          <p:cNvSpPr/>
          <p:nvPr/>
        </p:nvSpPr>
        <p:spPr>
          <a:xfrm>
            <a:off x="447840" y="1387440"/>
            <a:ext cx="8321040" cy="1241640"/>
          </a:xfrm>
          <a:prstGeom prst="rect">
            <a:avLst/>
          </a:prstGeom>
          <a:noFill/>
          <a:ln>
            <a:noFill/>
          </a:ln>
        </p:spPr>
        <p:style>
          <a:lnRef idx="0"/>
          <a:fillRef idx="0"/>
          <a:effectRef idx="0"/>
          <a:fontRef idx="minor"/>
        </p:style>
        <p:txBody>
          <a:bodyPr lIns="90000" rIns="90000" tIns="45000" bIns="45000">
            <a:spAutoFit/>
          </a:bodyPr>
          <a:p>
            <a:pPr marL="457200" indent="-456840" algn="just">
              <a:lnSpc>
                <a:spcPct val="90000"/>
              </a:lnSpc>
              <a:buClr>
                <a:srgbClr val="000000"/>
              </a:buClr>
              <a:buFont typeface="Arial"/>
              <a:buChar char="•"/>
            </a:pPr>
            <a:r>
              <a:rPr b="0" lang="en-US" sz="2800" spc="-1" strike="noStrike">
                <a:solidFill>
                  <a:srgbClr val="000000"/>
                </a:solidFill>
                <a:latin typeface="Arial"/>
                <a:ea typeface="ＭＳ Ｐゴシック"/>
              </a:rPr>
              <a:t>Informatização de todos os procedimentos para proposição e apreciação de ações de extensão submetidas em </a:t>
            </a:r>
            <a:r>
              <a:rPr b="0" lang="en-US" sz="2800" spc="-1" strike="noStrike">
                <a:solidFill>
                  <a:srgbClr val="f79646"/>
                </a:solidFill>
                <a:latin typeface="Arial"/>
                <a:ea typeface="ＭＳ Ｐゴシック"/>
              </a:rPr>
              <a:t>fluxo contínuo </a:t>
            </a:r>
            <a:r>
              <a:rPr b="0" lang="en-US" sz="2800" spc="-1" strike="noStrike">
                <a:solidFill>
                  <a:srgbClr val="000000"/>
                </a:solidFill>
                <a:latin typeface="Arial"/>
                <a:ea typeface="ＭＳ Ｐゴシック"/>
              </a:rPr>
              <a:t>e por </a:t>
            </a:r>
            <a:r>
              <a:rPr b="0" lang="en-US" sz="2800" spc="-1" strike="noStrike">
                <a:solidFill>
                  <a:srgbClr val="f79646"/>
                </a:solidFill>
                <a:latin typeface="Arial"/>
                <a:ea typeface="ＭＳ Ｐゴシック"/>
              </a:rPr>
              <a:t>editais</a:t>
            </a:r>
            <a:r>
              <a:rPr b="0" lang="en-US" sz="2800" spc="-1" strike="noStrike">
                <a:solidFill>
                  <a:srgbClr val="000000"/>
                </a:solidFill>
                <a:latin typeface="Arial"/>
                <a:ea typeface="ＭＳ Ｐゴシック"/>
              </a:rPr>
              <a:t>.</a:t>
            </a:r>
            <a:endParaRPr b="0" lang="pt-BR" sz="2800" spc="-1" strike="noStrike">
              <a:latin typeface="Arial"/>
            </a:endParaRPr>
          </a:p>
        </p:txBody>
      </p:sp>
      <p:sp>
        <p:nvSpPr>
          <p:cNvPr id="240" name="TextShape 3"/>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399D3CCE-AD6F-4029-98BE-F22489CFC079}" type="slidenum">
              <a:rPr b="0" lang="en-US" sz="1200" spc="-1" strike="noStrike">
                <a:solidFill>
                  <a:srgbClr val="8b8b8b"/>
                </a:solidFill>
                <a:latin typeface="Calibri"/>
              </a:rPr>
              <a:t>&lt;número&gt;</a:t>
            </a:fld>
            <a:endParaRPr b="0" lang="pt-BR" sz="1200" spc="-1" strike="noStrike">
              <a:latin typeface="Times New Roman"/>
            </a:endParaRPr>
          </a:p>
        </p:txBody>
      </p:sp>
      <p:grpSp>
        <p:nvGrpSpPr>
          <p:cNvPr id="241" name="Group 4"/>
          <p:cNvGrpSpPr/>
          <p:nvPr/>
        </p:nvGrpSpPr>
        <p:grpSpPr>
          <a:xfrm>
            <a:off x="1014120" y="2967120"/>
            <a:ext cx="2350440" cy="2021040"/>
            <a:chOff x="1014120" y="2967120"/>
            <a:chExt cx="2350440" cy="2021040"/>
          </a:xfrm>
        </p:grpSpPr>
        <p:pic>
          <p:nvPicPr>
            <p:cNvPr id="242" name="Picture 5" descr=""/>
            <p:cNvPicPr/>
            <p:nvPr/>
          </p:nvPicPr>
          <p:blipFill>
            <a:blip r:embed="rId1"/>
            <a:stretch/>
          </p:blipFill>
          <p:spPr>
            <a:xfrm>
              <a:off x="1014120" y="3001680"/>
              <a:ext cx="1068840" cy="1513800"/>
            </a:xfrm>
            <a:prstGeom prst="rect">
              <a:avLst/>
            </a:prstGeom>
            <a:ln w="6480">
              <a:solidFill>
                <a:srgbClr val="000000"/>
              </a:solidFill>
              <a:round/>
            </a:ln>
          </p:spPr>
        </p:pic>
        <p:pic>
          <p:nvPicPr>
            <p:cNvPr id="243" name="Picture 9" descr=""/>
            <p:cNvPicPr/>
            <p:nvPr/>
          </p:nvPicPr>
          <p:blipFill>
            <a:blip r:embed="rId2"/>
            <a:stretch/>
          </p:blipFill>
          <p:spPr>
            <a:xfrm>
              <a:off x="2271240" y="2967120"/>
              <a:ext cx="1093320" cy="1548360"/>
            </a:xfrm>
            <a:prstGeom prst="rect">
              <a:avLst/>
            </a:prstGeom>
            <a:ln w="6480">
              <a:solidFill>
                <a:srgbClr val="000000"/>
              </a:solidFill>
              <a:round/>
            </a:ln>
          </p:spPr>
        </p:pic>
        <p:pic>
          <p:nvPicPr>
            <p:cNvPr id="244" name="Picture 11" descr=""/>
            <p:cNvPicPr/>
            <p:nvPr/>
          </p:nvPicPr>
          <p:blipFill>
            <a:blip r:embed="rId3"/>
            <a:stretch/>
          </p:blipFill>
          <p:spPr>
            <a:xfrm>
              <a:off x="1443600" y="4623120"/>
              <a:ext cx="371880" cy="365040"/>
            </a:xfrm>
            <a:prstGeom prst="rect">
              <a:avLst/>
            </a:prstGeom>
            <a:ln>
              <a:noFill/>
            </a:ln>
          </p:spPr>
        </p:pic>
        <p:pic>
          <p:nvPicPr>
            <p:cNvPr id="245" name="Picture 13" descr=""/>
            <p:cNvPicPr/>
            <p:nvPr/>
          </p:nvPicPr>
          <p:blipFill>
            <a:blip r:embed="rId4"/>
            <a:stretch/>
          </p:blipFill>
          <p:spPr>
            <a:xfrm>
              <a:off x="2614680" y="4621320"/>
              <a:ext cx="387360" cy="366840"/>
            </a:xfrm>
            <a:prstGeom prst="rect">
              <a:avLst/>
            </a:prstGeom>
            <a:ln>
              <a:noFill/>
            </a:ln>
          </p:spPr>
        </p:pic>
      </p:grpSp>
      <p:pic>
        <p:nvPicPr>
          <p:cNvPr id="246" name="" descr=""/>
          <p:cNvPicPr/>
          <p:nvPr/>
        </p:nvPicPr>
        <p:blipFill>
          <a:blip r:embed="rId5"/>
          <a:stretch/>
        </p:blipFill>
        <p:spPr>
          <a:xfrm>
            <a:off x="4788360" y="2722680"/>
            <a:ext cx="3851280" cy="2136960"/>
          </a:xfrm>
          <a:prstGeom prst="rect">
            <a:avLst/>
          </a:prstGeom>
          <a:ln>
            <a:noFill/>
          </a:ln>
        </p:spPr>
      </p:pic>
      <p:sp>
        <p:nvSpPr>
          <p:cNvPr id="247" name="CustomShape 5"/>
          <p:cNvSpPr/>
          <p:nvPr/>
        </p:nvSpPr>
        <p:spPr>
          <a:xfrm>
            <a:off x="5292000" y="2988000"/>
            <a:ext cx="539640" cy="179640"/>
          </a:xfrm>
          <a:prstGeom prst="ellipse">
            <a:avLst/>
          </a:prstGeom>
          <a:noFill/>
          <a:ln w="2916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73" dur="indefinite" restart="never" nodeType="tmRoot">
          <p:childTnLst>
            <p:seq>
              <p:cTn id="74" dur="indefinite" nodeType="mainSeq">
                <p:childTnLst>
                  <p:par>
                    <p:cTn id="75" fill="hold">
                      <p:stCondLst>
                        <p:cond delay="indefinite"/>
                      </p:stCondLst>
                      <p:childTnLst>
                        <p:par>
                          <p:cTn id="76" fill="hold">
                            <p:stCondLst>
                              <p:cond delay="0"/>
                            </p:stCondLst>
                            <p:childTnLst>
                              <p:par>
                                <p:cTn id="77" nodeType="clickEffect" fill="hold" presetClass="entr" presetID="1">
                                  <p:stCondLst>
                                    <p:cond delay="0"/>
                                  </p:stCondLst>
                                  <p:childTnLst>
                                    <p:set>
                                      <p:cBhvr>
                                        <p:cTn id="78" dur="1" fill="hold">
                                          <p:stCondLst>
                                            <p:cond delay="0"/>
                                          </p:stCondLst>
                                        </p:cTn>
                                        <p:tgtEl>
                                          <p:spTgt spid="2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5220000" y="1819080"/>
            <a:ext cx="3396960" cy="3046680"/>
          </a:xfrm>
          <a:prstGeom prst="roundRect">
            <a:avLst>
              <a:gd name="adj" fmla="val 16667"/>
            </a:avLst>
          </a:prstGeom>
          <a:noFill/>
          <a:ln w="9360">
            <a:solidFill>
              <a:srgbClr val="000000"/>
            </a:solidFill>
            <a:round/>
          </a:ln>
          <a:effectLst>
            <a:outerShdw blurRad="39960" dir="5400000" dist="23040" rotWithShape="0">
              <a:srgbClr val="000000">
                <a:alpha val="35000"/>
              </a:srgbClr>
            </a:outerShdw>
          </a:effectLst>
        </p:spPr>
        <p:style>
          <a:lnRef idx="0"/>
          <a:fillRef idx="0"/>
          <a:effectRef idx="0"/>
          <a:fontRef idx="minor"/>
        </p:style>
      </p:sp>
      <p:sp>
        <p:nvSpPr>
          <p:cNvPr id="249" name="CustomShape 2"/>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Fomento da Extensão</a:t>
            </a:r>
            <a:endParaRPr b="0" lang="pt-BR" sz="4800" spc="-1" strike="noStrike">
              <a:latin typeface="Arial"/>
            </a:endParaRPr>
          </a:p>
        </p:txBody>
      </p:sp>
      <p:sp>
        <p:nvSpPr>
          <p:cNvPr id="250" name="TextShape 3"/>
          <p:cNvSpPr txBox="1"/>
          <p:nvPr/>
        </p:nvSpPr>
        <p:spPr>
          <a:xfrm>
            <a:off x="8269920" y="4777920"/>
            <a:ext cx="416160" cy="266400"/>
          </a:xfrm>
          <a:prstGeom prst="rect">
            <a:avLst/>
          </a:prstGeom>
          <a:noFill/>
          <a:ln>
            <a:noFill/>
          </a:ln>
        </p:spPr>
        <p:txBody>
          <a:bodyPr anchor="ctr">
            <a:noAutofit/>
          </a:bodyPr>
          <a:p>
            <a:pPr algn="r">
              <a:lnSpc>
                <a:spcPct val="100000"/>
              </a:lnSpc>
              <a:tabLst>
                <a:tab algn="l" pos="0"/>
              </a:tabLst>
            </a:pPr>
            <a:fld id="{9B15DE14-70DF-4537-9421-784BBE7DB259}" type="slidenum">
              <a:rPr b="0" lang="en-US" sz="1200" spc="-1" strike="noStrike">
                <a:solidFill>
                  <a:srgbClr val="8b8b8b"/>
                </a:solidFill>
                <a:latin typeface="Calibri"/>
              </a:rPr>
              <a:t>&lt;número&gt;</a:t>
            </a:fld>
            <a:endParaRPr b="0" lang="pt-BR" sz="1200" spc="-1" strike="noStrike">
              <a:latin typeface="Times New Roman"/>
            </a:endParaRPr>
          </a:p>
        </p:txBody>
      </p:sp>
      <p:grpSp>
        <p:nvGrpSpPr>
          <p:cNvPr id="251" name="Group 4"/>
          <p:cNvGrpSpPr/>
          <p:nvPr/>
        </p:nvGrpSpPr>
        <p:grpSpPr>
          <a:xfrm>
            <a:off x="5640480" y="2247480"/>
            <a:ext cx="830160" cy="1059120"/>
            <a:chOff x="5640480" y="2247480"/>
            <a:chExt cx="830160" cy="1059120"/>
          </a:xfrm>
        </p:grpSpPr>
        <p:pic>
          <p:nvPicPr>
            <p:cNvPr id="252" name="Picture 8" descr="Icon&#10;&#10;Description automatically generated"/>
            <p:cNvPicPr/>
            <p:nvPr/>
          </p:nvPicPr>
          <p:blipFill>
            <a:blip r:embed="rId1"/>
            <a:stretch/>
          </p:blipFill>
          <p:spPr>
            <a:xfrm>
              <a:off x="5640480" y="2247480"/>
              <a:ext cx="830160" cy="1059120"/>
            </a:xfrm>
            <a:prstGeom prst="rect">
              <a:avLst/>
            </a:prstGeom>
            <a:ln>
              <a:noFill/>
            </a:ln>
          </p:spPr>
        </p:pic>
        <p:sp>
          <p:nvSpPr>
            <p:cNvPr id="253" name="CustomShape 5"/>
            <p:cNvSpPr/>
            <p:nvPr/>
          </p:nvSpPr>
          <p:spPr>
            <a:xfrm>
              <a:off x="5708520" y="2576880"/>
              <a:ext cx="7153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PROJETOS</a:t>
              </a:r>
              <a:endParaRPr b="0" lang="pt-BR" sz="600" spc="-1" strike="noStrike">
                <a:latin typeface="Arial"/>
              </a:endParaRPr>
            </a:p>
          </p:txBody>
        </p:sp>
      </p:grpSp>
      <p:grpSp>
        <p:nvGrpSpPr>
          <p:cNvPr id="254" name="Group 6"/>
          <p:cNvGrpSpPr/>
          <p:nvPr/>
        </p:nvGrpSpPr>
        <p:grpSpPr>
          <a:xfrm>
            <a:off x="6539760" y="2246760"/>
            <a:ext cx="830160" cy="1059120"/>
            <a:chOff x="6539760" y="2246760"/>
            <a:chExt cx="830160" cy="1059120"/>
          </a:xfrm>
        </p:grpSpPr>
        <p:pic>
          <p:nvPicPr>
            <p:cNvPr id="255" name="Picture 52" descr="Icon&#10;&#10;Description automatically generated"/>
            <p:cNvPicPr/>
            <p:nvPr/>
          </p:nvPicPr>
          <p:blipFill>
            <a:blip r:embed="rId2"/>
            <a:stretch/>
          </p:blipFill>
          <p:spPr>
            <a:xfrm>
              <a:off x="6539760" y="2246760"/>
              <a:ext cx="830160" cy="1059120"/>
            </a:xfrm>
            <a:prstGeom prst="rect">
              <a:avLst/>
            </a:prstGeom>
            <a:ln>
              <a:noFill/>
            </a:ln>
          </p:spPr>
        </p:pic>
        <p:sp>
          <p:nvSpPr>
            <p:cNvPr id="256" name="CustomShape 7"/>
            <p:cNvSpPr/>
            <p:nvPr/>
          </p:nvSpPr>
          <p:spPr>
            <a:xfrm>
              <a:off x="6607800" y="2576160"/>
              <a:ext cx="7153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CURSOS</a:t>
              </a:r>
              <a:endParaRPr b="0" lang="pt-BR" sz="600" spc="-1" strike="noStrike">
                <a:latin typeface="Arial"/>
              </a:endParaRPr>
            </a:p>
          </p:txBody>
        </p:sp>
      </p:grpSp>
      <p:grpSp>
        <p:nvGrpSpPr>
          <p:cNvPr id="257" name="Group 8"/>
          <p:cNvGrpSpPr/>
          <p:nvPr/>
        </p:nvGrpSpPr>
        <p:grpSpPr>
          <a:xfrm>
            <a:off x="7439040" y="2264400"/>
            <a:ext cx="830160" cy="1059120"/>
            <a:chOff x="7439040" y="2264400"/>
            <a:chExt cx="830160" cy="1059120"/>
          </a:xfrm>
        </p:grpSpPr>
        <p:pic>
          <p:nvPicPr>
            <p:cNvPr id="258" name="Picture 57" descr="Icon&#10;&#10;Description automatically generated"/>
            <p:cNvPicPr/>
            <p:nvPr/>
          </p:nvPicPr>
          <p:blipFill>
            <a:blip r:embed="rId3"/>
            <a:stretch/>
          </p:blipFill>
          <p:spPr>
            <a:xfrm>
              <a:off x="7439040" y="2264400"/>
              <a:ext cx="830160" cy="1059120"/>
            </a:xfrm>
            <a:prstGeom prst="rect">
              <a:avLst/>
            </a:prstGeom>
            <a:ln>
              <a:noFill/>
            </a:ln>
          </p:spPr>
        </p:pic>
        <p:sp>
          <p:nvSpPr>
            <p:cNvPr id="259" name="CustomShape 9"/>
            <p:cNvSpPr/>
            <p:nvPr/>
          </p:nvSpPr>
          <p:spPr>
            <a:xfrm>
              <a:off x="7507080" y="2593800"/>
              <a:ext cx="7621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EVENTOS</a:t>
              </a:r>
              <a:endParaRPr b="0" lang="pt-BR" sz="600" spc="-1" strike="noStrike">
                <a:latin typeface="Arial"/>
              </a:endParaRPr>
            </a:p>
          </p:txBody>
        </p:sp>
      </p:grpSp>
      <p:grpSp>
        <p:nvGrpSpPr>
          <p:cNvPr id="260" name="Group 10"/>
          <p:cNvGrpSpPr/>
          <p:nvPr/>
        </p:nvGrpSpPr>
        <p:grpSpPr>
          <a:xfrm>
            <a:off x="6120000" y="3493080"/>
            <a:ext cx="830160" cy="1059120"/>
            <a:chOff x="6120000" y="3493080"/>
            <a:chExt cx="830160" cy="1059120"/>
          </a:xfrm>
        </p:grpSpPr>
        <p:pic>
          <p:nvPicPr>
            <p:cNvPr id="261" name="Picture 59" descr="Icon&#10;&#10;Description automatically generated"/>
            <p:cNvPicPr/>
            <p:nvPr/>
          </p:nvPicPr>
          <p:blipFill>
            <a:blip r:embed="rId4"/>
            <a:stretch/>
          </p:blipFill>
          <p:spPr>
            <a:xfrm>
              <a:off x="6120000" y="3493080"/>
              <a:ext cx="830160" cy="1059120"/>
            </a:xfrm>
            <a:prstGeom prst="rect">
              <a:avLst/>
            </a:prstGeom>
            <a:ln>
              <a:noFill/>
            </a:ln>
          </p:spPr>
        </p:pic>
        <p:sp>
          <p:nvSpPr>
            <p:cNvPr id="262" name="CustomShape 11"/>
            <p:cNvSpPr/>
            <p:nvPr/>
          </p:nvSpPr>
          <p:spPr>
            <a:xfrm>
              <a:off x="6188040" y="3822120"/>
              <a:ext cx="7621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EQUIPES DE</a:t>
              </a:r>
              <a:endParaRPr b="0" lang="pt-BR" sz="600" spc="-1" strike="noStrike">
                <a:latin typeface="Arial"/>
              </a:endParaRPr>
            </a:p>
          </p:txBody>
        </p:sp>
        <p:sp>
          <p:nvSpPr>
            <p:cNvPr id="263" name="CustomShape 12"/>
            <p:cNvSpPr/>
            <p:nvPr/>
          </p:nvSpPr>
          <p:spPr>
            <a:xfrm>
              <a:off x="6188040" y="3983040"/>
              <a:ext cx="7621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COMPETIÇÃO</a:t>
              </a:r>
              <a:endParaRPr b="0" lang="pt-BR" sz="600" spc="-1" strike="noStrike">
                <a:latin typeface="Arial"/>
              </a:endParaRPr>
            </a:p>
          </p:txBody>
        </p:sp>
      </p:grpSp>
      <p:grpSp>
        <p:nvGrpSpPr>
          <p:cNvPr id="264" name="Group 13"/>
          <p:cNvGrpSpPr/>
          <p:nvPr/>
        </p:nvGrpSpPr>
        <p:grpSpPr>
          <a:xfrm>
            <a:off x="7087320" y="3493080"/>
            <a:ext cx="830520" cy="1059120"/>
            <a:chOff x="7087320" y="3493080"/>
            <a:chExt cx="830520" cy="1059120"/>
          </a:xfrm>
        </p:grpSpPr>
        <p:grpSp>
          <p:nvGrpSpPr>
            <p:cNvPr id="265" name="Group 14"/>
            <p:cNvGrpSpPr/>
            <p:nvPr/>
          </p:nvGrpSpPr>
          <p:grpSpPr>
            <a:xfrm>
              <a:off x="7087320" y="3493080"/>
              <a:ext cx="830520" cy="1059120"/>
              <a:chOff x="7087320" y="3493080"/>
              <a:chExt cx="830520" cy="1059120"/>
            </a:xfrm>
          </p:grpSpPr>
          <p:pic>
            <p:nvPicPr>
              <p:cNvPr id="266" name="Picture 63" descr="Icon&#10;&#10;Description automatically generated"/>
              <p:cNvPicPr/>
              <p:nvPr/>
            </p:nvPicPr>
            <p:blipFill>
              <a:blip r:embed="rId5"/>
              <a:stretch/>
            </p:blipFill>
            <p:spPr>
              <a:xfrm>
                <a:off x="7087320" y="3493080"/>
                <a:ext cx="830160" cy="1059120"/>
              </a:xfrm>
              <a:prstGeom prst="rect">
                <a:avLst/>
              </a:prstGeom>
              <a:ln>
                <a:noFill/>
              </a:ln>
            </p:spPr>
          </p:pic>
          <p:sp>
            <p:nvSpPr>
              <p:cNvPr id="267" name="CustomShape 15"/>
              <p:cNvSpPr/>
              <p:nvPr/>
            </p:nvSpPr>
            <p:spPr>
              <a:xfrm>
                <a:off x="7155720" y="3822120"/>
                <a:ext cx="7621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GRUPOS DE</a:t>
                </a:r>
                <a:endParaRPr b="0" lang="pt-BR" sz="600" spc="-1" strike="noStrike">
                  <a:latin typeface="Arial"/>
                </a:endParaRPr>
              </a:p>
            </p:txBody>
          </p:sp>
          <p:sp>
            <p:nvSpPr>
              <p:cNvPr id="268" name="CustomShape 16"/>
              <p:cNvSpPr/>
              <p:nvPr/>
            </p:nvSpPr>
            <p:spPr>
              <a:xfrm>
                <a:off x="7155720" y="3983040"/>
                <a:ext cx="7621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ARTE E</a:t>
                </a:r>
                <a:endParaRPr b="0" lang="pt-BR" sz="600" spc="-1" strike="noStrike">
                  <a:latin typeface="Arial"/>
                </a:endParaRPr>
              </a:p>
            </p:txBody>
          </p:sp>
        </p:grpSp>
        <p:sp>
          <p:nvSpPr>
            <p:cNvPr id="269" name="CustomShape 17"/>
            <p:cNvSpPr/>
            <p:nvPr/>
          </p:nvSpPr>
          <p:spPr>
            <a:xfrm>
              <a:off x="7155720" y="4143960"/>
              <a:ext cx="76212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just">
                <a:lnSpc>
                  <a:spcPct val="100000"/>
                </a:lnSpc>
              </a:pPr>
              <a:r>
                <a:rPr b="1" lang="en-US" sz="600" spc="-1" strike="noStrike">
                  <a:solidFill>
                    <a:srgbClr val="000000"/>
                  </a:solidFill>
                  <a:latin typeface="Arial"/>
                  <a:ea typeface="Arial"/>
                </a:rPr>
                <a:t>CULTURA</a:t>
              </a:r>
              <a:endParaRPr b="0" lang="pt-BR" sz="600" spc="-1" strike="noStrike">
                <a:latin typeface="Arial"/>
              </a:endParaRPr>
            </a:p>
          </p:txBody>
        </p:sp>
      </p:grpSp>
      <p:sp>
        <p:nvSpPr>
          <p:cNvPr id="270" name="CustomShape 18"/>
          <p:cNvSpPr/>
          <p:nvPr/>
        </p:nvSpPr>
        <p:spPr>
          <a:xfrm>
            <a:off x="5040000" y="1339560"/>
            <a:ext cx="3702960" cy="42156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2000" spc="-1" strike="noStrike">
                <a:solidFill>
                  <a:srgbClr val="000000"/>
                </a:solidFill>
                <a:latin typeface="Arial"/>
                <a:ea typeface="Arial"/>
              </a:rPr>
              <a:t>Conjunto de 5 editais anuais</a:t>
            </a:r>
            <a:endParaRPr b="0" lang="pt-BR" sz="2000" spc="-1" strike="noStrike">
              <a:latin typeface="Arial"/>
            </a:endParaRPr>
          </a:p>
        </p:txBody>
      </p:sp>
      <p:pic>
        <p:nvPicPr>
          <p:cNvPr id="271" name="" descr=""/>
          <p:cNvPicPr/>
          <p:nvPr/>
        </p:nvPicPr>
        <p:blipFill>
          <a:blip r:embed="rId6"/>
          <a:stretch/>
        </p:blipFill>
        <p:spPr>
          <a:xfrm>
            <a:off x="1608840" y="3420000"/>
            <a:ext cx="3070800" cy="1619640"/>
          </a:xfrm>
          <a:prstGeom prst="rect">
            <a:avLst/>
          </a:prstGeom>
          <a:ln>
            <a:noFill/>
          </a:ln>
        </p:spPr>
      </p:pic>
      <p:pic>
        <p:nvPicPr>
          <p:cNvPr id="272" name="" descr=""/>
          <p:cNvPicPr/>
          <p:nvPr/>
        </p:nvPicPr>
        <p:blipFill>
          <a:blip r:embed="rId7"/>
          <a:stretch/>
        </p:blipFill>
        <p:spPr>
          <a:xfrm>
            <a:off x="180000" y="1312560"/>
            <a:ext cx="3156840" cy="1567080"/>
          </a:xfrm>
          <a:prstGeom prst="rect">
            <a:avLst/>
          </a:prstGeom>
          <a:ln>
            <a:noFill/>
          </a:ln>
        </p:spPr>
      </p:pic>
      <p:sp>
        <p:nvSpPr>
          <p:cNvPr id="273" name="CustomShape 19"/>
          <p:cNvSpPr/>
          <p:nvPr/>
        </p:nvSpPr>
        <p:spPr>
          <a:xfrm>
            <a:off x="2257200" y="2340000"/>
            <a:ext cx="1079640" cy="42156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2000" spc="-1" strike="noStrike">
                <a:solidFill>
                  <a:srgbClr val="000000"/>
                </a:solidFill>
                <a:latin typeface="Arial"/>
                <a:ea typeface="Arial"/>
              </a:rPr>
              <a:t>2023</a:t>
            </a:r>
            <a:endParaRPr b="0" lang="pt-BR" sz="2000" spc="-1" strike="noStrike">
              <a:latin typeface="Arial"/>
            </a:endParaRPr>
          </a:p>
        </p:txBody>
      </p:sp>
      <p:sp>
        <p:nvSpPr>
          <p:cNvPr id="274" name="CustomShape 20"/>
          <p:cNvSpPr/>
          <p:nvPr/>
        </p:nvSpPr>
        <p:spPr>
          <a:xfrm>
            <a:off x="3420000" y="4500000"/>
            <a:ext cx="1079640" cy="42156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2000" spc="-1" strike="noStrike">
                <a:solidFill>
                  <a:srgbClr val="000000"/>
                </a:solidFill>
                <a:latin typeface="Arial"/>
                <a:ea typeface="Arial"/>
              </a:rPr>
              <a:t>2024</a:t>
            </a: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0" y="2970360"/>
            <a:ext cx="825444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914400" algn="r">
              <a:lnSpc>
                <a:spcPct val="100000"/>
              </a:lnSpc>
            </a:pPr>
            <a:r>
              <a:rPr b="1" lang="en-US" sz="4800" spc="-1" strike="noStrike">
                <a:solidFill>
                  <a:srgbClr val="ffffff"/>
                </a:solidFill>
                <a:latin typeface="Arial"/>
                <a:ea typeface="ＭＳ Ｐゴシック"/>
              </a:rPr>
              <a:t>Diretrizes</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CustomShape 1"/>
          <p:cNvSpPr/>
          <p:nvPr/>
        </p:nvSpPr>
        <p:spPr>
          <a:xfrm>
            <a:off x="0" y="151920"/>
            <a:ext cx="8768520" cy="106092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600" spc="-1" strike="noStrike">
                <a:solidFill>
                  <a:srgbClr val="f2f2f2"/>
                </a:solidFill>
                <a:latin typeface="Arial"/>
                <a:ea typeface="ＭＳ Ｐゴシック"/>
              </a:rPr>
              <a:t>Parceria: DIRGRAD e DEDC</a:t>
            </a:r>
            <a:endParaRPr b="0" lang="pt-BR" sz="4600" spc="-1" strike="noStrike">
              <a:latin typeface="Arial"/>
            </a:endParaRPr>
          </a:p>
        </p:txBody>
      </p:sp>
      <p:sp>
        <p:nvSpPr>
          <p:cNvPr id="277" name="TextShape 2"/>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625B43A6-FFE1-4A94-84F8-893E614774CB}" type="slidenum">
              <a:rPr b="0" lang="en-US" sz="1200" spc="-1" strike="noStrike">
                <a:solidFill>
                  <a:srgbClr val="8b8b8b"/>
                </a:solidFill>
                <a:latin typeface="Calibri"/>
              </a:rPr>
              <a:t>&lt;número&gt;</a:t>
            </a:fld>
            <a:endParaRPr b="0" lang="pt-BR" sz="1200" spc="-1" strike="noStrike">
              <a:latin typeface="Times New Roman"/>
            </a:endParaRPr>
          </a:p>
        </p:txBody>
      </p:sp>
      <p:sp>
        <p:nvSpPr>
          <p:cNvPr id="278" name="CustomShape 3"/>
          <p:cNvSpPr/>
          <p:nvPr/>
        </p:nvSpPr>
        <p:spPr>
          <a:xfrm>
            <a:off x="4500000" y="1561680"/>
            <a:ext cx="360" cy="3247920"/>
          </a:xfrm>
          <a:custGeom>
            <a:avLst/>
            <a:gdLst/>
            <a:ahLst/>
            <a:rect l="l" t="t" r="r" b="b"/>
            <a:pathLst>
              <a:path w="21600" h="21600">
                <a:moveTo>
                  <a:pt x="0" y="0"/>
                </a:moveTo>
                <a:lnTo>
                  <a:pt x="21600" y="21600"/>
                </a:lnTo>
              </a:path>
            </a:pathLst>
          </a:custGeom>
          <a:noFill/>
          <a:ln w="38160">
            <a:solidFill>
              <a:srgbClr val="000000"/>
            </a:solidFill>
            <a:prstDash val="dash"/>
            <a:round/>
          </a:ln>
        </p:spPr>
        <p:style>
          <a:lnRef idx="0"/>
          <a:fillRef idx="0"/>
          <a:effectRef idx="0"/>
          <a:fontRef idx="minor"/>
        </p:style>
      </p:sp>
      <p:sp>
        <p:nvSpPr>
          <p:cNvPr id="279" name="CustomShape 4"/>
          <p:cNvSpPr/>
          <p:nvPr/>
        </p:nvSpPr>
        <p:spPr>
          <a:xfrm>
            <a:off x="861480" y="1622160"/>
            <a:ext cx="2795400" cy="21330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ＭＳ Ｐゴシック"/>
              </a:rPr>
              <a:t>Propôs regulamento para a </a:t>
            </a:r>
            <a:r>
              <a:rPr b="1" lang="en-US" sz="1800" spc="-1" strike="noStrike" u="sng">
                <a:solidFill>
                  <a:srgbClr val="ffffff"/>
                </a:solidFill>
                <a:uFillTx/>
                <a:latin typeface="Arial"/>
                <a:ea typeface="ＭＳ Ｐゴシック"/>
              </a:rPr>
              <a:t>participação discente </a:t>
            </a:r>
            <a:r>
              <a:rPr b="0" lang="en-US" sz="1800" spc="-1" strike="noStrike">
                <a:solidFill>
                  <a:srgbClr val="ffffff"/>
                </a:solidFill>
                <a:latin typeface="Arial"/>
                <a:ea typeface="ＭＳ Ｐゴシック"/>
              </a:rPr>
              <a:t>na organização e execução de ações de extensão.</a:t>
            </a:r>
            <a:endParaRPr b="0" lang="pt-BR" sz="1800" spc="-1" strike="noStrike">
              <a:latin typeface="Arial"/>
            </a:endParaRPr>
          </a:p>
        </p:txBody>
      </p:sp>
      <p:sp>
        <p:nvSpPr>
          <p:cNvPr id="280" name="CustomShape 5"/>
          <p:cNvSpPr/>
          <p:nvPr/>
        </p:nvSpPr>
        <p:spPr>
          <a:xfrm>
            <a:off x="5202360" y="1622160"/>
            <a:ext cx="2832120" cy="21330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ffffff"/>
                </a:solidFill>
                <a:latin typeface="Arial"/>
                <a:ea typeface="ＭＳ Ｐゴシック"/>
              </a:rPr>
              <a:t>Propôs diretrizes para </a:t>
            </a:r>
            <a:r>
              <a:rPr b="1" lang="en-US" sz="1800" spc="-1" strike="noStrike" u="sng">
                <a:solidFill>
                  <a:srgbClr val="ffffff"/>
                </a:solidFill>
                <a:uFillTx/>
                <a:latin typeface="Arial"/>
                <a:ea typeface="ＭＳ Ｐゴシック"/>
              </a:rPr>
              <a:t>integração da Extensão</a:t>
            </a:r>
            <a:r>
              <a:rPr b="0" lang="en-US" sz="1800" spc="-1" strike="noStrike">
                <a:solidFill>
                  <a:srgbClr val="ffffff"/>
                </a:solidFill>
                <a:latin typeface="Arial"/>
                <a:ea typeface="ＭＳ Ｐゴシック"/>
              </a:rPr>
              <a:t> nos PPCs dos cursos de graduação.</a:t>
            </a:r>
            <a:endParaRPr b="0" lang="pt-BR" sz="1800" spc="-1" strike="noStrike">
              <a:latin typeface="Arial"/>
            </a:endParaRPr>
          </a:p>
        </p:txBody>
      </p:sp>
      <p:sp>
        <p:nvSpPr>
          <p:cNvPr id="281" name="CustomShape 6"/>
          <p:cNvSpPr/>
          <p:nvPr/>
        </p:nvSpPr>
        <p:spPr>
          <a:xfrm>
            <a:off x="861120" y="4235040"/>
            <a:ext cx="1071360" cy="38988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000000"/>
                </a:solidFill>
                <a:latin typeface="Arial"/>
                <a:ea typeface="ＭＳ Ｐゴシック"/>
              </a:rPr>
              <a:t>CEX</a:t>
            </a:r>
            <a:endParaRPr b="0" lang="pt-BR" sz="1800" spc="-1" strike="noStrike">
              <a:latin typeface="Arial"/>
            </a:endParaRPr>
          </a:p>
        </p:txBody>
      </p:sp>
      <p:sp>
        <p:nvSpPr>
          <p:cNvPr id="282" name="CustomShape 7"/>
          <p:cNvSpPr/>
          <p:nvPr/>
        </p:nvSpPr>
        <p:spPr>
          <a:xfrm>
            <a:off x="2467080" y="4235040"/>
            <a:ext cx="1071360" cy="38988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000000"/>
                </a:solidFill>
                <a:latin typeface="Arial"/>
                <a:ea typeface="ＭＳ Ｐゴシック"/>
              </a:rPr>
              <a:t>CEPE</a:t>
            </a:r>
            <a:endParaRPr b="0" lang="pt-BR" sz="1800" spc="-1" strike="noStrike">
              <a:latin typeface="Arial"/>
            </a:endParaRPr>
          </a:p>
        </p:txBody>
      </p:sp>
      <p:sp>
        <p:nvSpPr>
          <p:cNvPr id="283" name="CustomShape 8"/>
          <p:cNvSpPr/>
          <p:nvPr/>
        </p:nvSpPr>
        <p:spPr>
          <a:xfrm>
            <a:off x="1932840" y="4430160"/>
            <a:ext cx="534240" cy="36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284" name="CustomShape 9"/>
          <p:cNvSpPr/>
          <p:nvPr/>
        </p:nvSpPr>
        <p:spPr>
          <a:xfrm>
            <a:off x="5357520" y="4222440"/>
            <a:ext cx="1071360" cy="38988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000000"/>
                </a:solidFill>
                <a:latin typeface="Arial"/>
                <a:ea typeface="ＭＳ Ｐゴシック"/>
              </a:rPr>
              <a:t>CGRAD</a:t>
            </a:r>
            <a:endParaRPr b="0" lang="pt-BR" sz="1800" spc="-1" strike="noStrike">
              <a:latin typeface="Arial"/>
            </a:endParaRPr>
          </a:p>
        </p:txBody>
      </p:sp>
      <p:sp>
        <p:nvSpPr>
          <p:cNvPr id="285" name="CustomShape 10"/>
          <p:cNvSpPr/>
          <p:nvPr/>
        </p:nvSpPr>
        <p:spPr>
          <a:xfrm>
            <a:off x="6963480" y="4222440"/>
            <a:ext cx="1071360" cy="38988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800" spc="-1" strike="noStrike">
                <a:solidFill>
                  <a:srgbClr val="000000"/>
                </a:solidFill>
                <a:latin typeface="Arial"/>
                <a:ea typeface="ＭＳ Ｐゴシック"/>
              </a:rPr>
              <a:t>CEPE</a:t>
            </a:r>
            <a:endParaRPr b="0" lang="pt-BR" sz="1800" spc="-1" strike="noStrike">
              <a:latin typeface="Arial"/>
            </a:endParaRPr>
          </a:p>
        </p:txBody>
      </p:sp>
      <p:sp>
        <p:nvSpPr>
          <p:cNvPr id="286" name="CustomShape 11"/>
          <p:cNvSpPr/>
          <p:nvPr/>
        </p:nvSpPr>
        <p:spPr>
          <a:xfrm>
            <a:off x="6429240" y="4417560"/>
            <a:ext cx="534240" cy="36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537480" y="3300480"/>
            <a:ext cx="8068320" cy="8550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288" name="CustomShape 2"/>
          <p:cNvSpPr/>
          <p:nvPr/>
        </p:nvSpPr>
        <p:spPr>
          <a:xfrm>
            <a:off x="526320" y="1878120"/>
            <a:ext cx="8068320" cy="8550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289" name="CustomShape 3"/>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Participação Discente (1/4)</a:t>
            </a:r>
            <a:endParaRPr b="0" lang="pt-BR" sz="4800" spc="-1" strike="noStrike">
              <a:latin typeface="Arial"/>
            </a:endParaRPr>
          </a:p>
        </p:txBody>
      </p:sp>
      <p:sp>
        <p:nvSpPr>
          <p:cNvPr id="290" name="CustomShape 4"/>
          <p:cNvSpPr/>
          <p:nvPr/>
        </p:nvSpPr>
        <p:spPr>
          <a:xfrm>
            <a:off x="447840" y="1311120"/>
            <a:ext cx="8068320" cy="310644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a:pPr>
            <a:r>
              <a:rPr b="0" lang="en-US" sz="2600" spc="-1" strike="noStrike">
                <a:solidFill>
                  <a:srgbClr val="000000"/>
                </a:solidFill>
                <a:latin typeface="Arial"/>
                <a:ea typeface="ＭＳ Ｐゴシック"/>
              </a:rPr>
              <a:t>Quais as Modalidades de participação discente?</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Discente Bolsista</a:t>
            </a:r>
            <a:r>
              <a:rPr b="0" lang="en-US" sz="2000" spc="-1" strike="noStrike">
                <a:solidFill>
                  <a:srgbClr val="000000"/>
                </a:solidFill>
                <a:latin typeface="Arial"/>
                <a:ea typeface="ＭＳ Ｐゴシック"/>
              </a:rPr>
              <a:t>: participação remunerada;</a:t>
            </a:r>
            <a:endParaRPr b="0" lang="pt-BR" sz="2000" spc="-1" strike="noStrike">
              <a:latin typeface="Arial"/>
            </a:endParaRPr>
          </a:p>
          <a:p>
            <a:pPr algn="just">
              <a:lnSpc>
                <a:spcPct val="100000"/>
              </a:lnSpc>
            </a:pPr>
            <a:endParaRPr b="0" lang="pt-BR" sz="20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Discente Voluntário(a)</a:t>
            </a:r>
            <a:r>
              <a:rPr b="0" lang="en-US" sz="2000" spc="-1" strike="noStrike">
                <a:solidFill>
                  <a:srgbClr val="000000"/>
                </a:solidFill>
                <a:latin typeface="Arial"/>
                <a:ea typeface="ＭＳ Ｐゴシック"/>
              </a:rPr>
              <a:t>: participação não remunerada.</a:t>
            </a: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2"/>
            </a:pPr>
            <a:r>
              <a:rPr b="0" lang="en-US" sz="2600" spc="-1" strike="noStrike">
                <a:solidFill>
                  <a:srgbClr val="000000"/>
                </a:solidFill>
                <a:latin typeface="Arial"/>
                <a:ea typeface="ＭＳ Ｐゴシック"/>
              </a:rPr>
              <a:t>Quais os pré-requisitos para ser extensionista?</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Vínculo ativo e regular </a:t>
            </a:r>
            <a:r>
              <a:rPr b="0" lang="en-US" sz="2000" spc="-1" strike="noStrike">
                <a:solidFill>
                  <a:srgbClr val="000000"/>
                </a:solidFill>
                <a:latin typeface="Arial"/>
                <a:ea typeface="ＭＳ Ｐゴシック"/>
              </a:rPr>
              <a:t>em curso da EPTNM, graduação e PG;</a:t>
            </a:r>
            <a:endParaRPr b="0" lang="pt-BR" sz="2000" spc="-1" strike="noStrike">
              <a:latin typeface="Arial"/>
            </a:endParaRPr>
          </a:p>
          <a:p>
            <a:pPr lvl="1" marL="800280" indent="-342720" algn="just">
              <a:lnSpc>
                <a:spcPct val="100000"/>
              </a:lnSpc>
              <a:buClr>
                <a:srgbClr val="000000"/>
              </a:buClr>
              <a:buFont typeface="Courier New"/>
              <a:buChar char="o"/>
            </a:pPr>
            <a:r>
              <a:rPr b="0" lang="en-US" sz="2000" spc="-1" strike="noStrike">
                <a:solidFill>
                  <a:srgbClr val="000000"/>
                </a:solidFill>
                <a:latin typeface="Arial"/>
                <a:ea typeface="ＭＳ Ｐゴシック"/>
              </a:rPr>
              <a:t>Disponibilidade de </a:t>
            </a:r>
            <a:r>
              <a:rPr b="0" lang="en-US" sz="2000" spc="-1" strike="noStrike">
                <a:solidFill>
                  <a:srgbClr val="e46c0a"/>
                </a:solidFill>
                <a:latin typeface="Arial"/>
                <a:ea typeface="ＭＳ Ｐゴシック"/>
              </a:rPr>
              <a:t>carga horária</a:t>
            </a:r>
            <a:r>
              <a:rPr b="0" lang="en-US" sz="2000" spc="-1" strike="noStrike">
                <a:solidFill>
                  <a:srgbClr val="000000"/>
                </a:solidFill>
                <a:latin typeface="Arial"/>
                <a:ea typeface="ＭＳ Ｐゴシック"/>
              </a:rPr>
              <a:t>.</a:t>
            </a:r>
            <a:endParaRPr b="0" lang="pt-BR" sz="2000" spc="-1" strike="noStrike">
              <a:latin typeface="Arial"/>
            </a:endParaRPr>
          </a:p>
          <a:p>
            <a:pPr algn="just">
              <a:lnSpc>
                <a:spcPct val="100000"/>
              </a:lnSpc>
            </a:pPr>
            <a:endParaRPr b="0" lang="pt-BR" sz="2000" spc="-1" strike="noStrike">
              <a:latin typeface="Arial"/>
            </a:endParaRPr>
          </a:p>
        </p:txBody>
      </p:sp>
      <p:sp>
        <p:nvSpPr>
          <p:cNvPr id="291" name="TextShape 5"/>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2CB5AC38-4B15-4FCA-AA04-97C071790EF5}"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timing>
    <p:tnLst>
      <p:par>
        <p:cTn id="79" dur="indefinite" restart="never" nodeType="tmRoot">
          <p:childTnLst>
            <p:seq>
              <p:cTn id="80" dur="indefinite" nodeType="mainSeq">
                <p:childTnLst>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290">
                                            <p:txEl>
                                              <p:pRg st="6" end="6"/>
                                            </p:txEl>
                                          </p:spTgt>
                                        </p:tgtEl>
                                        <p:attrNameLst>
                                          <p:attrName>style.visibility</p:attrName>
                                        </p:attrNameLst>
                                      </p:cBhvr>
                                      <p:to>
                                        <p:strVal val="visible"/>
                                      </p:to>
                                    </p:set>
                                  </p:childTnLst>
                                </p:cTn>
                              </p:par>
                              <p:par>
                                <p:cTn id="85" nodeType="withEffect" fill="hold" presetClass="entr" presetID="1">
                                  <p:stCondLst>
                                    <p:cond delay="0"/>
                                  </p:stCondLst>
                                  <p:childTnLst>
                                    <p:set>
                                      <p:cBhvr>
                                        <p:cTn id="86" dur="1" fill="hold">
                                          <p:stCondLst>
                                            <p:cond delay="0"/>
                                          </p:stCondLst>
                                        </p:cTn>
                                        <p:tgtEl>
                                          <p:spTgt spid="290">
                                            <p:txEl>
                                              <p:pRg st="8" end="8"/>
                                            </p:txEl>
                                          </p:spTgt>
                                        </p:tgtEl>
                                        <p:attrNameLst>
                                          <p:attrName>style.visibility</p:attrName>
                                        </p:attrNameLst>
                                      </p:cBhvr>
                                      <p:to>
                                        <p:strVal val="visible"/>
                                      </p:to>
                                    </p:set>
                                  </p:childTnLst>
                                </p:cTn>
                              </p:par>
                              <p:par>
                                <p:cTn id="87" nodeType="withEffect" fill="hold" presetClass="entr" presetID="1">
                                  <p:stCondLst>
                                    <p:cond delay="0"/>
                                  </p:stCondLst>
                                  <p:childTnLst>
                                    <p:set>
                                      <p:cBhvr>
                                        <p:cTn id="88" dur="1" fill="hold">
                                          <p:stCondLst>
                                            <p:cond delay="0"/>
                                          </p:stCondLst>
                                        </p:cTn>
                                        <p:tgtEl>
                                          <p:spTgt spid="290">
                                            <p:txEl>
                                              <p:pRg st="9" end="9"/>
                                            </p:txEl>
                                          </p:spTgt>
                                        </p:tgtEl>
                                        <p:attrNameLst>
                                          <p:attrName>style.visibility</p:attrName>
                                        </p:attrNameLst>
                                      </p:cBhvr>
                                      <p:to>
                                        <p:strVal val="visible"/>
                                      </p:to>
                                    </p:set>
                                  </p:childTnLst>
                                </p:cTn>
                              </p:par>
                              <p:par>
                                <p:cTn id="89" nodeType="withEffect" fill="hold" presetClass="entr" presetID="1">
                                  <p:stCondLst>
                                    <p:cond delay="0"/>
                                  </p:stCondLst>
                                  <p:childTnLst>
                                    <p:set>
                                      <p:cBhvr>
                                        <p:cTn id="90" dur="1" fill="hold">
                                          <p:stCondLst>
                                            <p:cond delay="0"/>
                                          </p:stCondLst>
                                        </p:cTn>
                                        <p:tgtEl>
                                          <p:spTgt spid="2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CustomShape 1"/>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600" spc="-1" strike="noStrike">
                <a:solidFill>
                  <a:srgbClr val="f2f2f2"/>
                </a:solidFill>
                <a:latin typeface="Arial"/>
                <a:ea typeface="ＭＳ Ｐゴシック"/>
              </a:rPr>
              <a:t>Roteiro</a:t>
            </a:r>
            <a:endParaRPr b="0" lang="pt-BR" sz="4600" spc="-1" strike="noStrike">
              <a:latin typeface="Arial"/>
            </a:endParaRPr>
          </a:p>
        </p:txBody>
      </p:sp>
      <p:sp>
        <p:nvSpPr>
          <p:cNvPr id="97" name="TextShape 2"/>
          <p:cNvSpPr txBox="1"/>
          <p:nvPr/>
        </p:nvSpPr>
        <p:spPr>
          <a:xfrm>
            <a:off x="8255160" y="4724280"/>
            <a:ext cx="430920" cy="320040"/>
          </a:xfrm>
          <a:prstGeom prst="rect">
            <a:avLst/>
          </a:prstGeom>
          <a:noFill/>
          <a:ln>
            <a:noFill/>
          </a:ln>
        </p:spPr>
        <p:txBody>
          <a:bodyPr anchor="ctr">
            <a:noAutofit/>
          </a:bodyPr>
          <a:p>
            <a:pPr algn="r">
              <a:lnSpc>
                <a:spcPct val="100000"/>
              </a:lnSpc>
              <a:tabLst>
                <a:tab algn="l" pos="0"/>
              </a:tabLst>
            </a:pPr>
            <a:fld id="{7F02AE82-9E7E-4C02-A3C4-483E794A1771}" type="slidenum">
              <a:rPr b="0" lang="en-US" sz="1200" spc="-1" strike="noStrike">
                <a:solidFill>
                  <a:srgbClr val="8b8b8b"/>
                </a:solidFill>
                <a:latin typeface="Calibri"/>
              </a:rPr>
              <a:t>&lt;número&gt;</a:t>
            </a:fld>
            <a:endParaRPr b="0" lang="pt-BR" sz="1200" spc="-1" strike="noStrike">
              <a:latin typeface="Times New Roman"/>
            </a:endParaRPr>
          </a:p>
        </p:txBody>
      </p:sp>
      <p:sp>
        <p:nvSpPr>
          <p:cNvPr id="98" name="CustomShape 3"/>
          <p:cNvSpPr/>
          <p:nvPr/>
        </p:nvSpPr>
        <p:spPr>
          <a:xfrm>
            <a:off x="1551600" y="3125520"/>
            <a:ext cx="7207920" cy="470880"/>
          </a:xfrm>
          <a:prstGeom prst="rect">
            <a:avLst/>
          </a:prstGeom>
          <a:noFill/>
          <a:ln>
            <a:noFill/>
          </a:ln>
        </p:spPr>
        <p:style>
          <a:lnRef idx="0"/>
          <a:fillRef idx="0"/>
          <a:effectRef idx="0"/>
          <a:fontRef idx="minor"/>
        </p:style>
        <p:txBody>
          <a:bodyPr lIns="90000" rIns="90000" tIns="45000" bIns="45000">
            <a:spAutoFit/>
          </a:bodyPr>
          <a:p>
            <a:pPr algn="just">
              <a:lnSpc>
                <a:spcPct val="100000"/>
              </a:lnSpc>
              <a:tabLst>
                <a:tab algn="l" pos="0"/>
              </a:tabLst>
            </a:pPr>
            <a:r>
              <a:rPr b="0" lang="en-US" sz="2500" spc="-1" strike="noStrike">
                <a:solidFill>
                  <a:srgbClr val="000000"/>
                </a:solidFill>
                <a:latin typeface="Arial"/>
                <a:ea typeface="ＭＳ Ｐゴシック"/>
              </a:rPr>
              <a:t>O que já foi feito para a integração da Extensão?</a:t>
            </a:r>
            <a:endParaRPr b="0" lang="pt-BR" sz="2500" spc="-1" strike="noStrike">
              <a:latin typeface="Arial"/>
            </a:endParaRPr>
          </a:p>
        </p:txBody>
      </p:sp>
      <p:sp>
        <p:nvSpPr>
          <p:cNvPr id="99" name="CustomShape 4"/>
          <p:cNvSpPr/>
          <p:nvPr/>
        </p:nvSpPr>
        <p:spPr>
          <a:xfrm>
            <a:off x="1073160" y="1561320"/>
            <a:ext cx="7181280" cy="470880"/>
          </a:xfrm>
          <a:prstGeom prst="rect">
            <a:avLst/>
          </a:prstGeom>
          <a:noFill/>
          <a:ln>
            <a:noFill/>
          </a:ln>
        </p:spPr>
        <p:style>
          <a:lnRef idx="0"/>
          <a:fillRef idx="0"/>
          <a:effectRef idx="0"/>
          <a:fontRef idx="minor"/>
        </p:style>
        <p:txBody>
          <a:bodyPr lIns="90000" rIns="90000" tIns="45000" bIns="45000">
            <a:spAutoFit/>
          </a:bodyPr>
          <a:p>
            <a:pPr algn="just">
              <a:lnSpc>
                <a:spcPct val="100000"/>
              </a:lnSpc>
              <a:tabLst>
                <a:tab algn="l" pos="0"/>
              </a:tabLst>
            </a:pPr>
            <a:r>
              <a:rPr b="0" lang="en-US" sz="2500" spc="-1" strike="noStrike">
                <a:solidFill>
                  <a:srgbClr val="000000"/>
                </a:solidFill>
                <a:latin typeface="Arial"/>
                <a:ea typeface="ＭＳ Ｐゴシック"/>
              </a:rPr>
              <a:t>     </a:t>
            </a:r>
            <a:r>
              <a:rPr b="0" lang="en-US" sz="2500" spc="-1" strike="noStrike">
                <a:solidFill>
                  <a:srgbClr val="000000"/>
                </a:solidFill>
                <a:latin typeface="Arial"/>
                <a:ea typeface="ＭＳ Ｐゴシック"/>
              </a:rPr>
              <a:t>Quais atos normativos da Extensão observar?</a:t>
            </a:r>
            <a:endParaRPr b="0" lang="pt-BR" sz="2500" spc="-1" strike="noStrike">
              <a:latin typeface="Arial"/>
            </a:endParaRPr>
          </a:p>
        </p:txBody>
      </p:sp>
      <p:sp>
        <p:nvSpPr>
          <p:cNvPr id="100" name="CustomShape 5"/>
          <p:cNvSpPr/>
          <p:nvPr/>
        </p:nvSpPr>
        <p:spPr>
          <a:xfrm>
            <a:off x="1551600" y="2302560"/>
            <a:ext cx="4914720" cy="470880"/>
          </a:xfrm>
          <a:prstGeom prst="rect">
            <a:avLst/>
          </a:prstGeom>
          <a:noFill/>
          <a:ln>
            <a:noFill/>
          </a:ln>
        </p:spPr>
        <p:style>
          <a:lnRef idx="0"/>
          <a:fillRef idx="0"/>
          <a:effectRef idx="0"/>
          <a:fontRef idx="minor"/>
        </p:style>
        <p:txBody>
          <a:bodyPr lIns="90000" rIns="90000" tIns="45000" bIns="45000">
            <a:spAutoFit/>
          </a:bodyPr>
          <a:p>
            <a:pPr algn="just">
              <a:lnSpc>
                <a:spcPct val="100000"/>
              </a:lnSpc>
              <a:tabLst>
                <a:tab algn="l" pos="0"/>
              </a:tabLst>
            </a:pPr>
            <a:r>
              <a:rPr b="0" lang="en-US" sz="2500" spc="-1" strike="noStrike">
                <a:solidFill>
                  <a:srgbClr val="000000"/>
                </a:solidFill>
                <a:latin typeface="Arial"/>
                <a:ea typeface="ＭＳ Ｐゴシック"/>
              </a:rPr>
              <a:t>O que é o que não é Extensão?</a:t>
            </a:r>
            <a:endParaRPr b="0" lang="pt-BR" sz="2500" spc="-1" strike="noStrike">
              <a:latin typeface="Arial"/>
            </a:endParaRPr>
          </a:p>
        </p:txBody>
      </p:sp>
      <p:sp>
        <p:nvSpPr>
          <p:cNvPr id="101" name="CustomShape 6"/>
          <p:cNvSpPr/>
          <p:nvPr/>
        </p:nvSpPr>
        <p:spPr>
          <a:xfrm>
            <a:off x="1551600" y="3948840"/>
            <a:ext cx="6702840" cy="470880"/>
          </a:xfrm>
          <a:prstGeom prst="rect">
            <a:avLst/>
          </a:prstGeom>
          <a:noFill/>
          <a:ln>
            <a:noFill/>
          </a:ln>
        </p:spPr>
        <p:style>
          <a:lnRef idx="0"/>
          <a:fillRef idx="0"/>
          <a:effectRef idx="0"/>
          <a:fontRef idx="minor"/>
        </p:style>
        <p:txBody>
          <a:bodyPr lIns="90000" rIns="90000" tIns="45000" bIns="45000">
            <a:spAutoFit/>
          </a:bodyPr>
          <a:p>
            <a:pPr algn="just">
              <a:lnSpc>
                <a:spcPct val="100000"/>
              </a:lnSpc>
              <a:tabLst>
                <a:tab algn="l" pos="0"/>
              </a:tabLst>
            </a:pPr>
            <a:r>
              <a:rPr b="0" lang="en-US" sz="2500" spc="-1" strike="noStrike">
                <a:solidFill>
                  <a:srgbClr val="000000"/>
                </a:solidFill>
                <a:latin typeface="Arial"/>
                <a:ea typeface="ＭＳ Ｐゴシック"/>
              </a:rPr>
              <a:t>Diretrizes: o que precisamos fazer agora?</a:t>
            </a:r>
            <a:endParaRPr b="0" lang="pt-BR" sz="2500" spc="-1" strike="noStrike">
              <a:latin typeface="Arial"/>
            </a:endParaRPr>
          </a:p>
        </p:txBody>
      </p:sp>
      <p:pic>
        <p:nvPicPr>
          <p:cNvPr id="102" name="Picture 3" descr="Shape&#10;&#10;Description automatically generated with low confidence"/>
          <p:cNvPicPr/>
          <p:nvPr/>
        </p:nvPicPr>
        <p:blipFill>
          <a:blip r:embed="rId1"/>
          <a:stretch/>
        </p:blipFill>
        <p:spPr>
          <a:xfrm>
            <a:off x="610920" y="1496160"/>
            <a:ext cx="583200" cy="583200"/>
          </a:xfrm>
          <a:prstGeom prst="rect">
            <a:avLst/>
          </a:prstGeom>
          <a:ln>
            <a:noFill/>
          </a:ln>
        </p:spPr>
      </p:pic>
      <p:pic>
        <p:nvPicPr>
          <p:cNvPr id="103" name="Picture 23" descr="Icon&#10;&#10;Description automatically generated"/>
          <p:cNvPicPr/>
          <p:nvPr/>
        </p:nvPicPr>
        <p:blipFill>
          <a:blip r:embed="rId2"/>
          <a:stretch/>
        </p:blipFill>
        <p:spPr>
          <a:xfrm>
            <a:off x="657360" y="3101040"/>
            <a:ext cx="525600" cy="525600"/>
          </a:xfrm>
          <a:prstGeom prst="rect">
            <a:avLst/>
          </a:prstGeom>
          <a:ln>
            <a:noFill/>
          </a:ln>
        </p:spPr>
      </p:pic>
      <p:pic>
        <p:nvPicPr>
          <p:cNvPr id="104" name="Picture 25" descr="Shape&#10;&#10;Description automatically generated with low confidence"/>
          <p:cNvPicPr/>
          <p:nvPr/>
        </p:nvPicPr>
        <p:blipFill>
          <a:blip r:embed="rId3"/>
          <a:stretch/>
        </p:blipFill>
        <p:spPr>
          <a:xfrm>
            <a:off x="640080" y="3871800"/>
            <a:ext cx="583200" cy="583200"/>
          </a:xfrm>
          <a:prstGeom prst="rect">
            <a:avLst/>
          </a:prstGeom>
          <a:ln>
            <a:noFill/>
          </a:ln>
        </p:spPr>
      </p:pic>
      <p:pic>
        <p:nvPicPr>
          <p:cNvPr id="105" name="Picture 27" descr="Icon&#10;&#10;Description automatically generated"/>
          <p:cNvPicPr/>
          <p:nvPr/>
        </p:nvPicPr>
        <p:blipFill>
          <a:blip r:embed="rId4"/>
          <a:stretch/>
        </p:blipFill>
        <p:spPr>
          <a:xfrm>
            <a:off x="640080" y="2358000"/>
            <a:ext cx="600120" cy="464400"/>
          </a:xfrm>
          <a:prstGeom prst="rect">
            <a:avLst/>
          </a:prstGeom>
          <a:ln>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CustomShape 1"/>
          <p:cNvSpPr/>
          <p:nvPr/>
        </p:nvSpPr>
        <p:spPr>
          <a:xfrm>
            <a:off x="537480" y="3843360"/>
            <a:ext cx="8068320" cy="8550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293" name="CustomShape 2"/>
          <p:cNvSpPr/>
          <p:nvPr/>
        </p:nvSpPr>
        <p:spPr>
          <a:xfrm>
            <a:off x="526320" y="1878120"/>
            <a:ext cx="8068320" cy="120384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294" name="CustomShape 3"/>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Participação Discente (2/4)</a:t>
            </a:r>
            <a:endParaRPr b="0" lang="pt-BR" sz="4800" spc="-1" strike="noStrike">
              <a:latin typeface="Arial"/>
            </a:endParaRPr>
          </a:p>
        </p:txBody>
      </p:sp>
      <p:sp>
        <p:nvSpPr>
          <p:cNvPr id="295" name="CustomShape 4"/>
          <p:cNvSpPr/>
          <p:nvPr/>
        </p:nvSpPr>
        <p:spPr>
          <a:xfrm>
            <a:off x="447840" y="1311120"/>
            <a:ext cx="8068320" cy="325800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startAt="3"/>
            </a:pPr>
            <a:r>
              <a:rPr b="0" lang="en-US" sz="2600" spc="-1" strike="noStrike">
                <a:solidFill>
                  <a:srgbClr val="000000"/>
                </a:solidFill>
                <a:latin typeface="Arial"/>
                <a:ea typeface="ＭＳ Ｐゴシック"/>
              </a:rPr>
              <a:t>Pode atuar em múltiplas ações simultanâneas? </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Sim</a:t>
            </a:r>
            <a:r>
              <a:rPr b="0" lang="en-US" sz="2000" spc="-1" strike="noStrike">
                <a:solidFill>
                  <a:srgbClr val="000000"/>
                </a:solidFill>
                <a:latin typeface="Arial"/>
                <a:ea typeface="ＭＳ Ｐゴシック"/>
              </a:rPr>
              <a:t>. Contudo, devem ser observadas as seguintes restrições:</a:t>
            </a:r>
            <a:endParaRPr b="0" lang="pt-BR" sz="2000" spc="-1" strike="noStrike">
              <a:latin typeface="Arial"/>
            </a:endParaRPr>
          </a:p>
          <a:p>
            <a:pPr algn="just">
              <a:lnSpc>
                <a:spcPct val="100000"/>
              </a:lnSpc>
            </a:pPr>
            <a:endParaRPr b="0" lang="pt-BR" sz="20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Não pode acumular bolsa com outro rendimento (exceto: natureza assistencial);</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Deve ser respeitado, durante o período letivo, o limite máximo de </a:t>
            </a:r>
            <a:r>
              <a:rPr b="0" lang="en-US" sz="1400" spc="-1" strike="noStrike">
                <a:solidFill>
                  <a:srgbClr val="e46c0a"/>
                </a:solidFill>
                <a:latin typeface="Arial"/>
                <a:ea typeface="ＭＳ Ｐゴシック"/>
              </a:rPr>
              <a:t>24 (vinte e quatro) horas semanais </a:t>
            </a:r>
            <a:r>
              <a:rPr b="0" lang="en-US" sz="1400" spc="-1" strike="noStrike">
                <a:solidFill>
                  <a:srgbClr val="000000"/>
                </a:solidFill>
                <a:latin typeface="Arial"/>
                <a:ea typeface="ＭＳ Ｐゴシック"/>
              </a:rPr>
              <a:t>para a carga horária total de dedicação às ações de extensão.</a:t>
            </a:r>
            <a:endParaRPr b="0" lang="pt-BR" sz="1400" spc="-1" strike="noStrike">
              <a:latin typeface="Arial"/>
            </a:endParaRPr>
          </a:p>
          <a:p>
            <a:pPr algn="just">
              <a:lnSpc>
                <a:spcPct val="100000"/>
              </a:lnSpc>
            </a:pPr>
            <a:endParaRPr b="0" lang="pt-BR" sz="1400" spc="-1" strike="noStrike">
              <a:latin typeface="Arial"/>
            </a:endParaRPr>
          </a:p>
          <a:p>
            <a:pPr algn="just">
              <a:lnSpc>
                <a:spcPct val="100000"/>
              </a:lnSpc>
            </a:pPr>
            <a:endParaRPr b="0" lang="pt-BR" sz="1400" spc="-1" strike="noStrike">
              <a:latin typeface="Arial"/>
            </a:endParaRPr>
          </a:p>
          <a:p>
            <a:pPr marL="514440" indent="-514080" algn="just">
              <a:lnSpc>
                <a:spcPct val="100000"/>
              </a:lnSpc>
              <a:buClr>
                <a:srgbClr val="000000"/>
              </a:buClr>
              <a:buFont typeface="OpenSymbol"/>
              <a:buAutoNum type="arabicParenR" startAt="4"/>
            </a:pPr>
            <a:r>
              <a:rPr b="0" lang="en-US" sz="2600" spc="-1" strike="noStrike">
                <a:solidFill>
                  <a:srgbClr val="000000"/>
                </a:solidFill>
                <a:latin typeface="Arial"/>
                <a:ea typeface="ＭＳ Ｐゴシック"/>
              </a:rPr>
              <a:t>Quem deve exercer a orientação do discente?</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Servidor docente, servidor técnico-administrativo e professor substituto </a:t>
            </a:r>
            <a:r>
              <a:rPr b="0" lang="en-US" sz="2000" spc="-1" strike="noStrike">
                <a:solidFill>
                  <a:srgbClr val="000000"/>
                </a:solidFill>
                <a:latin typeface="Arial"/>
                <a:ea typeface="ＭＳ Ｐゴシック"/>
              </a:rPr>
              <a:t>integrantes da equipe da ação.</a:t>
            </a:r>
            <a:endParaRPr b="0" lang="pt-BR" sz="2000" spc="-1" strike="noStrike">
              <a:latin typeface="Arial"/>
            </a:endParaRPr>
          </a:p>
        </p:txBody>
      </p:sp>
      <p:sp>
        <p:nvSpPr>
          <p:cNvPr id="296" name="TextShape 5"/>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FF051B39-9B3C-46B0-B6F2-76EA5CB7A912}"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timing>
    <p:tnLst>
      <p:par>
        <p:cTn id="91" dur="indefinite" restart="never" nodeType="tmRoot">
          <p:childTnLst>
            <p:seq>
              <p:cTn id="92" dur="indefinite" nodeType="mainSeq">
                <p:childTnLst>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295">
                                            <p:txEl>
                                              <p:pRg st="8" end="8"/>
                                            </p:txEl>
                                          </p:spTgt>
                                        </p:tgtEl>
                                        <p:attrNameLst>
                                          <p:attrName>style.visibility</p:attrName>
                                        </p:attrNameLst>
                                      </p:cBhvr>
                                      <p:to>
                                        <p:strVal val="visible"/>
                                      </p:to>
                                    </p:set>
                                  </p:childTnLst>
                                </p:cTn>
                              </p:par>
                              <p:par>
                                <p:cTn id="97" nodeType="withEffect" fill="hold" presetClass="entr" presetID="1">
                                  <p:stCondLst>
                                    <p:cond delay="0"/>
                                  </p:stCondLst>
                                  <p:childTnLst>
                                    <p:set>
                                      <p:cBhvr>
                                        <p:cTn id="98" dur="1" fill="hold">
                                          <p:stCondLst>
                                            <p:cond delay="0"/>
                                          </p:stCondLst>
                                        </p:cTn>
                                        <p:tgtEl>
                                          <p:spTgt spid="295">
                                            <p:txEl>
                                              <p:pRg st="10" end="10"/>
                                            </p:txEl>
                                          </p:spTgt>
                                        </p:tgtEl>
                                        <p:attrNameLst>
                                          <p:attrName>style.visibility</p:attrName>
                                        </p:attrNameLst>
                                      </p:cBhvr>
                                      <p:to>
                                        <p:strVal val="visible"/>
                                      </p:to>
                                    </p:set>
                                  </p:childTnLst>
                                </p:cTn>
                              </p:par>
                              <p:par>
                                <p:cTn id="99" nodeType="withEffect" fill="hold" presetClass="entr" presetID="1">
                                  <p:stCondLst>
                                    <p:cond delay="0"/>
                                  </p:stCondLst>
                                  <p:childTnLst>
                                    <p:set>
                                      <p:cBhvr>
                                        <p:cTn id="100"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7" name="CustomShape 1"/>
          <p:cNvSpPr/>
          <p:nvPr/>
        </p:nvSpPr>
        <p:spPr>
          <a:xfrm>
            <a:off x="526320" y="3848040"/>
            <a:ext cx="8068320" cy="10062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298" name="CustomShape 2"/>
          <p:cNvSpPr/>
          <p:nvPr/>
        </p:nvSpPr>
        <p:spPr>
          <a:xfrm>
            <a:off x="537480" y="2885040"/>
            <a:ext cx="8068320" cy="8766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299" name="CustomShape 3"/>
          <p:cNvSpPr/>
          <p:nvPr/>
        </p:nvSpPr>
        <p:spPr>
          <a:xfrm>
            <a:off x="526320" y="1922040"/>
            <a:ext cx="8068320" cy="8766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00" name="CustomShape 4"/>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Participação Discente (3/4)</a:t>
            </a:r>
            <a:endParaRPr b="0" lang="pt-BR" sz="4800" spc="-1" strike="noStrike">
              <a:latin typeface="Arial"/>
            </a:endParaRPr>
          </a:p>
        </p:txBody>
      </p:sp>
      <p:sp>
        <p:nvSpPr>
          <p:cNvPr id="301" name="CustomShape 5"/>
          <p:cNvSpPr/>
          <p:nvPr/>
        </p:nvSpPr>
        <p:spPr>
          <a:xfrm>
            <a:off x="447840" y="1311120"/>
            <a:ext cx="8068320" cy="350136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startAt="5"/>
            </a:pPr>
            <a:r>
              <a:rPr b="0" lang="en-US" sz="2600" spc="-1" strike="noStrike">
                <a:solidFill>
                  <a:srgbClr val="000000"/>
                </a:solidFill>
                <a:latin typeface="Arial"/>
                <a:ea typeface="ＭＳ Ｐゴシック"/>
              </a:rPr>
              <a:t>Quais as obrigações dos atores envolvidos? </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Discente</a:t>
            </a:r>
            <a:r>
              <a:rPr b="0" lang="en-US" sz="2000" spc="-1" strike="noStrike">
                <a:solidFill>
                  <a:srgbClr val="000000"/>
                </a:solidFill>
                <a:latin typeface="Arial"/>
                <a:ea typeface="ＭＳ Ｐゴシック"/>
              </a:rPr>
              <a:t>:</a:t>
            </a:r>
            <a:endParaRPr b="0" lang="pt-BR" sz="2000" spc="-1" strike="noStrike">
              <a:latin typeface="Arial"/>
            </a:endParaRPr>
          </a:p>
          <a:p>
            <a:pPr algn="just">
              <a:lnSpc>
                <a:spcPct val="100000"/>
              </a:lnSpc>
            </a:pPr>
            <a:endParaRPr b="0" lang="pt-BR" sz="20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Executar as tarefas discriminadas no Plano de Trabalho (de acordo com a CH);</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Elaborar relatório final das atividades desenvolvidas.</a:t>
            </a:r>
            <a:endParaRPr b="0" lang="pt-BR" sz="1400" spc="-1" strike="noStrike">
              <a:latin typeface="Arial"/>
            </a:endParaRPr>
          </a:p>
          <a:p>
            <a:pPr algn="just">
              <a:lnSpc>
                <a:spcPct val="100000"/>
              </a:lnSpc>
            </a:pPr>
            <a:endParaRPr b="0" lang="pt-BR" sz="14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Coordenador da ação</a:t>
            </a:r>
            <a:r>
              <a:rPr b="0" lang="en-US" sz="2000" spc="-1" strike="noStrike">
                <a:solidFill>
                  <a:srgbClr val="000000"/>
                </a:solidFill>
                <a:latin typeface="Arial"/>
                <a:ea typeface="ＭＳ Ｐゴシック"/>
              </a:rPr>
              <a:t>:</a:t>
            </a:r>
            <a:endParaRPr b="0" lang="pt-BR" sz="20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Selecionar os(as) discentes que participarão da ação;</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Aprovar os relatórios de atividades elaborados pelos(as) discentes.</a:t>
            </a:r>
            <a:endParaRPr b="0" lang="pt-BR" sz="1400" spc="-1" strike="noStrike">
              <a:latin typeface="Arial"/>
            </a:endParaRPr>
          </a:p>
          <a:p>
            <a:pPr algn="just">
              <a:lnSpc>
                <a:spcPct val="100000"/>
              </a:lnSpc>
            </a:pPr>
            <a:endParaRPr b="0" lang="pt-BR" sz="14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Orientador</a:t>
            </a:r>
            <a:r>
              <a:rPr b="0" lang="en-US" sz="2000" spc="-1" strike="noStrike">
                <a:solidFill>
                  <a:srgbClr val="000000"/>
                </a:solidFill>
                <a:latin typeface="Arial"/>
                <a:ea typeface="ＭＳ Ｐゴシック"/>
              </a:rPr>
              <a:t>:</a:t>
            </a:r>
            <a:endParaRPr b="0" lang="pt-BR" sz="20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Elaborar o Plano de Trabalho do discente;</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Orientar o desenvolvimento das tarefas atribuídas ao(à) discente;</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Controlar a frequência e o cumprimento da carga horária do(a) discente.</a:t>
            </a:r>
            <a:endParaRPr b="0" lang="pt-BR" sz="1400" spc="-1" strike="noStrike">
              <a:latin typeface="Arial"/>
            </a:endParaRPr>
          </a:p>
        </p:txBody>
      </p:sp>
      <p:sp>
        <p:nvSpPr>
          <p:cNvPr id="302" name="TextShape 6"/>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638D4706-A43A-446E-9A74-1E51915804B2}"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timing>
    <p:tnLst>
      <p:par>
        <p:cTn id="101" dur="indefinite" restart="never" nodeType="tmRoot">
          <p:childTnLst>
            <p:seq>
              <p:cTn id="102" dur="indefinite" nodeType="mainSeq">
                <p:childTnLst>
                  <p:par>
                    <p:cTn id="103" fill="hold">
                      <p:stCondLst>
                        <p:cond delay="indefinite"/>
                      </p:stCondLst>
                      <p:childTnLst>
                        <p:par>
                          <p:cTn id="104" fill="hold">
                            <p:stCondLst>
                              <p:cond delay="0"/>
                            </p:stCondLst>
                            <p:childTnLst>
                              <p:par>
                                <p:cTn id="105" nodeType="clickEffect" fill="hold" presetClass="entr" presetID="1">
                                  <p:stCondLst>
                                    <p:cond delay="0"/>
                                  </p:stCondLst>
                                  <p:childTnLst>
                                    <p:set>
                                      <p:cBhvr>
                                        <p:cTn id="106" dur="1" fill="hold">
                                          <p:stCondLst>
                                            <p:cond delay="0"/>
                                          </p:stCondLst>
                                        </p:cTn>
                                        <p:tgtEl>
                                          <p:spTgt spid="301">
                                            <p:txEl>
                                              <p:pRg st="7" end="7"/>
                                            </p:txEl>
                                          </p:spTgt>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301">
                                            <p:txEl>
                                              <p:pRg st="8" end="8"/>
                                            </p:txEl>
                                          </p:spTgt>
                                        </p:tgtEl>
                                        <p:attrNameLst>
                                          <p:attrName>style.visibility</p:attrName>
                                        </p:attrNameLst>
                                      </p:cBhvr>
                                      <p:to>
                                        <p:strVal val="visible"/>
                                      </p:to>
                                    </p:set>
                                  </p:childTnLst>
                                </p:cTn>
                              </p:par>
                              <p:par>
                                <p:cTn id="109" nodeType="withEffect" fill="hold" presetClass="entr" presetID="1">
                                  <p:stCondLst>
                                    <p:cond delay="0"/>
                                  </p:stCondLst>
                                  <p:childTnLst>
                                    <p:set>
                                      <p:cBhvr>
                                        <p:cTn id="110" dur="1" fill="hold">
                                          <p:stCondLst>
                                            <p:cond delay="0"/>
                                          </p:stCondLst>
                                        </p:cTn>
                                        <p:tgtEl>
                                          <p:spTgt spid="301">
                                            <p:txEl>
                                              <p:pRg st="9" end="9"/>
                                            </p:txEl>
                                          </p:spTgt>
                                        </p:tgtEl>
                                        <p:attrNameLst>
                                          <p:attrName>style.visibility</p:attrName>
                                        </p:attrNameLst>
                                      </p:cBhvr>
                                      <p:to>
                                        <p:strVal val="visible"/>
                                      </p:to>
                                    </p:set>
                                  </p:childTnLst>
                                </p:cTn>
                              </p:par>
                              <p:par>
                                <p:cTn id="111" nodeType="withEffect" fill="hold" presetClass="entr" presetID="1">
                                  <p:stCondLst>
                                    <p:cond delay="0"/>
                                  </p:stCondLst>
                                  <p:childTnLst>
                                    <p:set>
                                      <p:cBhvr>
                                        <p:cTn id="112" dur="1" fill="hold">
                                          <p:stCondLst>
                                            <p:cond delay="0"/>
                                          </p:stCondLst>
                                        </p:cTn>
                                        <p:tgtEl>
                                          <p:spTgt spid="29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nodeType="clickEffect" fill="hold" presetClass="entr" presetID="1">
                                  <p:stCondLst>
                                    <p:cond delay="0"/>
                                  </p:stCondLst>
                                  <p:childTnLst>
                                    <p:set>
                                      <p:cBhvr>
                                        <p:cTn id="116" dur="1" fill="hold">
                                          <p:stCondLst>
                                            <p:cond delay="0"/>
                                          </p:stCondLst>
                                        </p:cTn>
                                        <p:tgtEl>
                                          <p:spTgt spid="301">
                                            <p:txEl>
                                              <p:pRg st="11" end="11"/>
                                            </p:txEl>
                                          </p:spTgt>
                                        </p:tgtEl>
                                        <p:attrNameLst>
                                          <p:attrName>style.visibility</p:attrName>
                                        </p:attrNameLst>
                                      </p:cBhvr>
                                      <p:to>
                                        <p:strVal val="visible"/>
                                      </p:to>
                                    </p:set>
                                  </p:childTnLst>
                                </p:cTn>
                              </p:par>
                              <p:par>
                                <p:cTn id="117" nodeType="withEffect" fill="hold" presetClass="entr" presetID="1">
                                  <p:stCondLst>
                                    <p:cond delay="0"/>
                                  </p:stCondLst>
                                  <p:childTnLst>
                                    <p:set>
                                      <p:cBhvr>
                                        <p:cTn id="118" dur="1" fill="hold">
                                          <p:stCondLst>
                                            <p:cond delay="0"/>
                                          </p:stCondLst>
                                        </p:cTn>
                                        <p:tgtEl>
                                          <p:spTgt spid="301">
                                            <p:txEl>
                                              <p:pRg st="12" end="12"/>
                                            </p:txEl>
                                          </p:spTgt>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301">
                                            <p:txEl>
                                              <p:pRg st="13" end="13"/>
                                            </p:txEl>
                                          </p:spTgt>
                                        </p:tgtEl>
                                        <p:attrNameLst>
                                          <p:attrName>style.visibility</p:attrName>
                                        </p:attrNameLst>
                                      </p:cBhvr>
                                      <p:to>
                                        <p:strVal val="visible"/>
                                      </p:to>
                                    </p:set>
                                  </p:childTnLst>
                                </p:cTn>
                              </p:par>
                              <p:par>
                                <p:cTn id="121" nodeType="withEffect" fill="hold" presetClass="entr" presetID="1">
                                  <p:stCondLst>
                                    <p:cond delay="0"/>
                                  </p:stCondLst>
                                  <p:childTnLst>
                                    <p:set>
                                      <p:cBhvr>
                                        <p:cTn id="122" dur="1" fill="hold">
                                          <p:stCondLst>
                                            <p:cond delay="0"/>
                                          </p:stCondLst>
                                        </p:cTn>
                                        <p:tgtEl>
                                          <p:spTgt spid="301">
                                            <p:txEl>
                                              <p:pRg st="14" end="14"/>
                                            </p:txEl>
                                          </p:spTgt>
                                        </p:tgtEl>
                                        <p:attrNameLst>
                                          <p:attrName>style.visibility</p:attrName>
                                        </p:attrNameLst>
                                      </p:cBhvr>
                                      <p:to>
                                        <p:strVal val="visible"/>
                                      </p:to>
                                    </p:set>
                                  </p:childTnLst>
                                </p:cTn>
                              </p:par>
                              <p:par>
                                <p:cTn id="123" nodeType="withEffect" fill="hold" presetClass="entr" presetID="1">
                                  <p:stCondLst>
                                    <p:cond delay="0"/>
                                  </p:stCondLst>
                                  <p:childTnLst>
                                    <p:set>
                                      <p:cBhvr>
                                        <p:cTn id="124"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526320" y="4044240"/>
            <a:ext cx="8068320" cy="8100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04" name="CustomShape 2"/>
          <p:cNvSpPr/>
          <p:nvPr/>
        </p:nvSpPr>
        <p:spPr>
          <a:xfrm>
            <a:off x="537480" y="3129840"/>
            <a:ext cx="8068320" cy="8100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05" name="CustomShape 3"/>
          <p:cNvSpPr/>
          <p:nvPr/>
        </p:nvSpPr>
        <p:spPr>
          <a:xfrm>
            <a:off x="526320" y="1922040"/>
            <a:ext cx="8068320" cy="11034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06" name="CustomShape 4"/>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Participação Discente (4/4)</a:t>
            </a:r>
            <a:endParaRPr b="0" lang="pt-BR" sz="4800" spc="-1" strike="noStrike">
              <a:latin typeface="Arial"/>
            </a:endParaRPr>
          </a:p>
        </p:txBody>
      </p:sp>
      <p:sp>
        <p:nvSpPr>
          <p:cNvPr id="307" name="CustomShape 5"/>
          <p:cNvSpPr/>
          <p:nvPr/>
        </p:nvSpPr>
        <p:spPr>
          <a:xfrm>
            <a:off x="447840" y="1311120"/>
            <a:ext cx="8068320" cy="350136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startAt="6"/>
            </a:pPr>
            <a:r>
              <a:rPr b="0" lang="en-US" sz="2600" spc="-1" strike="noStrike">
                <a:solidFill>
                  <a:srgbClr val="000000"/>
                </a:solidFill>
                <a:latin typeface="Arial"/>
                <a:ea typeface="ＭＳ Ｐゴシック"/>
              </a:rPr>
              <a:t>E sobre a emissão de certificados e declarações? </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Certificado</a:t>
            </a:r>
            <a:r>
              <a:rPr b="0" lang="en-US" sz="2000" spc="-1" strike="noStrike">
                <a:solidFill>
                  <a:srgbClr val="000000"/>
                </a:solidFill>
                <a:latin typeface="Arial"/>
                <a:ea typeface="ＭＳ Ｐゴシック"/>
              </a:rPr>
              <a:t>:</a:t>
            </a:r>
            <a:endParaRPr b="0" lang="pt-BR" sz="2000" spc="-1" strike="noStrike">
              <a:latin typeface="Arial"/>
            </a:endParaRPr>
          </a:p>
          <a:p>
            <a:pPr algn="just">
              <a:lnSpc>
                <a:spcPct val="100000"/>
              </a:lnSpc>
            </a:pPr>
            <a:endParaRPr b="0" lang="pt-BR" sz="2000" spc="-1" strike="noStrike">
              <a:latin typeface="Arial"/>
            </a:endParaRPr>
          </a:p>
          <a:p>
            <a:pPr lvl="2" marL="1200240" indent="-342720" algn="just">
              <a:lnSpc>
                <a:spcPct val="100000"/>
              </a:lnSpc>
              <a:buClr>
                <a:srgbClr val="000000"/>
              </a:buClr>
              <a:buFont typeface="Wingdings" charset="2"/>
              <a:buChar char=""/>
            </a:pPr>
            <a:r>
              <a:rPr b="0" lang="en-US" sz="1400" spc="-1" strike="noStrike" u="sng">
                <a:solidFill>
                  <a:srgbClr val="000000"/>
                </a:solidFill>
                <a:uFillTx/>
                <a:latin typeface="Arial"/>
                <a:ea typeface="ＭＳ Ｐゴシック"/>
              </a:rPr>
              <a:t>Quando</a:t>
            </a:r>
            <a:r>
              <a:rPr b="0" lang="en-US" sz="1400" spc="-1" strike="noStrike">
                <a:solidFill>
                  <a:srgbClr val="000000"/>
                </a:solidFill>
                <a:latin typeface="Arial"/>
                <a:ea typeface="ＭＳ Ｐゴシック"/>
              </a:rPr>
              <a:t>: apenas após a aprovação do relatório final de atividades do discente;</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Compete ao discente cadastrar seu relatório final no módulo Extensão do SIGAA;</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Compete ao coordenador da ação de extensão analisar e aprovar o relatório final.</a:t>
            </a:r>
            <a:endParaRPr b="0" lang="pt-BR" sz="1400" spc="-1" strike="noStrike">
              <a:latin typeface="Arial"/>
            </a:endParaRPr>
          </a:p>
          <a:p>
            <a:pPr algn="just">
              <a:lnSpc>
                <a:spcPct val="100000"/>
              </a:lnSpc>
            </a:pPr>
            <a:endParaRPr b="0" lang="pt-BR" sz="14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Declaração</a:t>
            </a:r>
            <a:r>
              <a:rPr b="0" lang="en-US" sz="2000" spc="-1" strike="noStrike">
                <a:solidFill>
                  <a:srgbClr val="000000"/>
                </a:solidFill>
                <a:latin typeface="Arial"/>
                <a:ea typeface="ＭＳ Ｐゴシック"/>
              </a:rPr>
              <a:t>:</a:t>
            </a:r>
            <a:endParaRPr b="0" lang="pt-BR" sz="2000" spc="-1" strike="noStrike">
              <a:latin typeface="Arial"/>
            </a:endParaRPr>
          </a:p>
          <a:p>
            <a:pPr lvl="2" marL="1200240" indent="-342720" algn="just">
              <a:lnSpc>
                <a:spcPct val="100000"/>
              </a:lnSpc>
              <a:buClr>
                <a:srgbClr val="000000"/>
              </a:buClr>
              <a:buFont typeface="Wingdings" charset="2"/>
              <a:buChar char=""/>
            </a:pPr>
            <a:r>
              <a:rPr b="0" lang="en-US" sz="1400" spc="-1" strike="noStrike" u="sng">
                <a:solidFill>
                  <a:srgbClr val="000000"/>
                </a:solidFill>
                <a:uFillTx/>
                <a:latin typeface="Arial"/>
                <a:ea typeface="ＭＳ Ｐゴシック"/>
              </a:rPr>
              <a:t>Quando</a:t>
            </a:r>
            <a:r>
              <a:rPr b="0" lang="en-US" sz="1400" spc="-1" strike="noStrike">
                <a:solidFill>
                  <a:srgbClr val="000000"/>
                </a:solidFill>
                <a:latin typeface="Arial"/>
                <a:ea typeface="ＭＳ Ｐゴシック"/>
              </a:rPr>
              <a:t>: a qualquer tempo, a partir da aprovação institucional da ação e antes da formalização de seu término.</a:t>
            </a:r>
            <a:endParaRPr b="0" lang="pt-BR" sz="1400" spc="-1" strike="noStrike">
              <a:latin typeface="Arial"/>
            </a:endParaRPr>
          </a:p>
          <a:p>
            <a:pPr algn="just">
              <a:lnSpc>
                <a:spcPct val="100000"/>
              </a:lnSpc>
            </a:pPr>
            <a:endParaRPr b="0" lang="pt-BR" sz="1400" spc="-1" strike="noStrike">
              <a:latin typeface="Arial"/>
            </a:endParaRPr>
          </a:p>
          <a:p>
            <a:pPr lvl="1" marL="800280" indent="-342720" algn="just">
              <a:lnSpc>
                <a:spcPct val="100000"/>
              </a:lnSpc>
              <a:buClr>
                <a:srgbClr val="e46c0a"/>
              </a:buClr>
              <a:buFont typeface="Courier New"/>
              <a:buChar char="o"/>
            </a:pPr>
            <a:r>
              <a:rPr b="0" lang="en-US" sz="2000" spc="-1" strike="noStrike" u="sng">
                <a:solidFill>
                  <a:srgbClr val="e46c0a"/>
                </a:solidFill>
                <a:uFillTx/>
                <a:latin typeface="Arial"/>
                <a:ea typeface="ＭＳ Ｐゴシック"/>
              </a:rPr>
              <a:t>Importante</a:t>
            </a:r>
            <a:r>
              <a:rPr b="0" lang="en-US" sz="2000" spc="-1" strike="noStrike">
                <a:solidFill>
                  <a:srgbClr val="000000"/>
                </a:solidFill>
                <a:latin typeface="Arial"/>
                <a:ea typeface="ＭＳ Ｐゴシック"/>
              </a:rPr>
              <a:t>:</a:t>
            </a:r>
            <a:endParaRPr b="0" lang="pt-BR" sz="20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Certificados e declarações: emitidos pelos discentes a partir do Módulo Extensão;</a:t>
            </a:r>
            <a:endParaRPr b="0" lang="pt-BR" sz="1400" spc="-1" strike="noStrike">
              <a:latin typeface="Arial"/>
            </a:endParaRPr>
          </a:p>
          <a:p>
            <a:pPr lvl="2" marL="1200240" indent="-342720" algn="just">
              <a:lnSpc>
                <a:spcPct val="100000"/>
              </a:lnSpc>
              <a:buClr>
                <a:srgbClr val="000000"/>
              </a:buClr>
              <a:buFont typeface="Wingdings" charset="2"/>
              <a:buChar char=""/>
            </a:pPr>
            <a:r>
              <a:rPr b="0" lang="en-US" sz="1400" spc="-1" strike="noStrike">
                <a:solidFill>
                  <a:srgbClr val="000000"/>
                </a:solidFill>
                <a:latin typeface="Arial"/>
                <a:ea typeface="ＭＳ Ｐゴシック"/>
              </a:rPr>
              <a:t>Certificados: comprovação para integralizar parte da carga horária do curso.</a:t>
            </a:r>
            <a:endParaRPr b="0" lang="pt-BR" sz="1400" spc="-1" strike="noStrike">
              <a:latin typeface="Arial"/>
            </a:endParaRPr>
          </a:p>
        </p:txBody>
      </p:sp>
      <p:sp>
        <p:nvSpPr>
          <p:cNvPr id="308" name="TextShape 6"/>
          <p:cNvSpPr txBox="1"/>
          <p:nvPr/>
        </p:nvSpPr>
        <p:spPr>
          <a:xfrm>
            <a:off x="8116560" y="4772160"/>
            <a:ext cx="569520" cy="272160"/>
          </a:xfrm>
          <a:prstGeom prst="rect">
            <a:avLst/>
          </a:prstGeom>
          <a:noFill/>
          <a:ln>
            <a:noFill/>
          </a:ln>
        </p:spPr>
        <p:txBody>
          <a:bodyPr anchor="ctr">
            <a:noAutofit/>
          </a:bodyPr>
          <a:p>
            <a:pPr algn="r">
              <a:lnSpc>
                <a:spcPct val="100000"/>
              </a:lnSpc>
              <a:tabLst>
                <a:tab algn="l" pos="0"/>
              </a:tabLst>
            </a:pPr>
            <a:fld id="{48FB24BA-44E9-479C-9EEF-AFD8BAC19A5D}"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timing>
    <p:tnLst>
      <p:par>
        <p:cTn id="125" dur="indefinite" restart="never" nodeType="tmRoot">
          <p:childTnLst>
            <p:seq>
              <p:cTn id="126" dur="indefinite" nodeType="mainSeq">
                <p:childTnLst>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307">
                                            <p:txEl>
                                              <p:pRg st="8" end="8"/>
                                            </p:txEl>
                                          </p:spTgt>
                                        </p:tgtEl>
                                        <p:attrNameLst>
                                          <p:attrName>style.visibility</p:attrName>
                                        </p:attrNameLst>
                                      </p:cBhvr>
                                      <p:to>
                                        <p:strVal val="visible"/>
                                      </p:to>
                                    </p:set>
                                  </p:childTnLst>
                                </p:cTn>
                              </p:par>
                              <p:par>
                                <p:cTn id="131" nodeType="withEffect" fill="hold" presetClass="entr" presetID="1">
                                  <p:stCondLst>
                                    <p:cond delay="0"/>
                                  </p:stCondLst>
                                  <p:childTnLst>
                                    <p:set>
                                      <p:cBhvr>
                                        <p:cTn id="132" dur="1" fill="hold">
                                          <p:stCondLst>
                                            <p:cond delay="0"/>
                                          </p:stCondLst>
                                        </p:cTn>
                                        <p:tgtEl>
                                          <p:spTgt spid="307">
                                            <p:txEl>
                                              <p:pRg st="9" end="9"/>
                                            </p:txEl>
                                          </p:spTgt>
                                        </p:tgtEl>
                                        <p:attrNameLst>
                                          <p:attrName>style.visibility</p:attrName>
                                        </p:attrNameLst>
                                      </p:cBhvr>
                                      <p:to>
                                        <p:strVal val="visible"/>
                                      </p:to>
                                    </p:set>
                                  </p:childTnLst>
                                </p:cTn>
                              </p:par>
                              <p:par>
                                <p:cTn id="133" nodeType="withEffect" fill="hold" presetClass="entr" presetID="1">
                                  <p:stCondLst>
                                    <p:cond delay="0"/>
                                  </p:stCondLst>
                                  <p:childTnLst>
                                    <p:set>
                                      <p:cBhvr>
                                        <p:cTn id="134" dur="1" fill="hold">
                                          <p:stCondLst>
                                            <p:cond delay="0"/>
                                          </p:stCondLst>
                                        </p:cTn>
                                        <p:tgtEl>
                                          <p:spTgt spid="304"/>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nodeType="clickEffect" fill="hold" presetClass="entr" presetID="1">
                                  <p:stCondLst>
                                    <p:cond delay="0"/>
                                  </p:stCondLst>
                                  <p:childTnLst>
                                    <p:set>
                                      <p:cBhvr>
                                        <p:cTn id="138" dur="1" fill="hold">
                                          <p:stCondLst>
                                            <p:cond delay="0"/>
                                          </p:stCondLst>
                                        </p:cTn>
                                        <p:tgtEl>
                                          <p:spTgt spid="307">
                                            <p:txEl>
                                              <p:pRg st="11" end="11"/>
                                            </p:txEl>
                                          </p:spTgt>
                                        </p:tgtEl>
                                        <p:attrNameLst>
                                          <p:attrName>style.visibility</p:attrName>
                                        </p:attrNameLst>
                                      </p:cBhvr>
                                      <p:to>
                                        <p:strVal val="visible"/>
                                      </p:to>
                                    </p:set>
                                  </p:childTnLst>
                                </p:cTn>
                              </p:par>
                              <p:par>
                                <p:cTn id="139" nodeType="withEffect" fill="hold" presetClass="entr" presetID="1">
                                  <p:stCondLst>
                                    <p:cond delay="0"/>
                                  </p:stCondLst>
                                  <p:childTnLst>
                                    <p:set>
                                      <p:cBhvr>
                                        <p:cTn id="140" dur="1" fill="hold">
                                          <p:stCondLst>
                                            <p:cond delay="0"/>
                                          </p:stCondLst>
                                        </p:cTn>
                                        <p:tgtEl>
                                          <p:spTgt spid="307">
                                            <p:txEl>
                                              <p:pRg st="12" end="12"/>
                                            </p:txEl>
                                          </p:spTgt>
                                        </p:tgtEl>
                                        <p:attrNameLst>
                                          <p:attrName>style.visibility</p:attrName>
                                        </p:attrNameLst>
                                      </p:cBhvr>
                                      <p:to>
                                        <p:strVal val="visible"/>
                                      </p:to>
                                    </p:set>
                                  </p:childTnLst>
                                </p:cTn>
                              </p:par>
                              <p:par>
                                <p:cTn id="141" nodeType="withEffect" fill="hold" presetClass="entr" presetID="1">
                                  <p:stCondLst>
                                    <p:cond delay="0"/>
                                  </p:stCondLst>
                                  <p:childTnLst>
                                    <p:set>
                                      <p:cBhvr>
                                        <p:cTn id="142" dur="1" fill="hold">
                                          <p:stCondLst>
                                            <p:cond delay="0"/>
                                          </p:stCondLst>
                                        </p:cTn>
                                        <p:tgtEl>
                                          <p:spTgt spid="307">
                                            <p:txEl>
                                              <p:pRg st="13" end="13"/>
                                            </p:txEl>
                                          </p:spTgt>
                                        </p:tgtEl>
                                        <p:attrNameLst>
                                          <p:attrName>style.visibility</p:attrName>
                                        </p:attrNameLst>
                                      </p:cBhvr>
                                      <p:to>
                                        <p:strVal val="visible"/>
                                      </p:to>
                                    </p:set>
                                  </p:childTnLst>
                                </p:cTn>
                              </p:par>
                              <p:par>
                                <p:cTn id="143" nodeType="withEffect" fill="hold" presetClass="entr" presetID="1">
                                  <p:stCondLst>
                                    <p:cond delay="0"/>
                                  </p:stCondLst>
                                  <p:childTnLst>
                                    <p:set>
                                      <p:cBhvr>
                                        <p:cTn id="144" dur="1" fill="hold">
                                          <p:stCondLst>
                                            <p:cond delay="0"/>
                                          </p:stCondLst>
                                        </p:cTn>
                                        <p:tgtEl>
                                          <p:spTgt spid="3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537480" y="3016440"/>
            <a:ext cx="8068320" cy="20232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10" name="CustomShape 2"/>
          <p:cNvSpPr/>
          <p:nvPr/>
        </p:nvSpPr>
        <p:spPr>
          <a:xfrm>
            <a:off x="526320" y="1878120"/>
            <a:ext cx="8068320" cy="48744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11" name="CustomShape 3"/>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Integração Curricular (1/4)</a:t>
            </a:r>
            <a:endParaRPr b="0" lang="pt-BR" sz="4800" spc="-1" strike="noStrike">
              <a:latin typeface="Arial"/>
            </a:endParaRPr>
          </a:p>
        </p:txBody>
      </p:sp>
      <p:sp>
        <p:nvSpPr>
          <p:cNvPr id="312" name="CustomShape 4"/>
          <p:cNvSpPr/>
          <p:nvPr/>
        </p:nvSpPr>
        <p:spPr>
          <a:xfrm>
            <a:off x="447840" y="1311120"/>
            <a:ext cx="8431560" cy="362520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a:pPr>
            <a:r>
              <a:rPr b="0" lang="en-US" sz="2600" spc="-1" strike="noStrike">
                <a:solidFill>
                  <a:srgbClr val="000000"/>
                </a:solidFill>
                <a:latin typeface="Arial"/>
                <a:ea typeface="ＭＳ Ｐゴシック"/>
              </a:rPr>
              <a:t>Qual a data-limite para integração curricular?</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19/12/2022 (Concluído)</a:t>
            </a:r>
            <a:r>
              <a:rPr b="0" lang="en-US" sz="2000" spc="-1" strike="noStrike">
                <a:solidFill>
                  <a:srgbClr val="000000"/>
                </a:solidFill>
                <a:latin typeface="Arial"/>
                <a:ea typeface="ＭＳ Ｐゴシック"/>
              </a:rPr>
              <a:t>.</a:t>
            </a:r>
            <a:endParaRPr b="0" lang="pt-BR" sz="2000" spc="-1" strike="noStrike">
              <a:latin typeface="Arial"/>
            </a:endParaRPr>
          </a:p>
          <a:p>
            <a:pPr algn="just">
              <a:lnSpc>
                <a:spcPct val="100000"/>
              </a:lnSpc>
            </a:pP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2"/>
            </a:pPr>
            <a:r>
              <a:rPr b="0" lang="en-US" sz="2600" spc="-1" strike="noStrike">
                <a:solidFill>
                  <a:srgbClr val="000000"/>
                </a:solidFill>
                <a:latin typeface="Arial"/>
                <a:ea typeface="ＭＳ Ｐゴシック"/>
              </a:rPr>
              <a:t>Quais diretrizes para concepção/realização de AEX?</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000000"/>
              </a:buClr>
              <a:buFont typeface="Courier New"/>
              <a:buChar char="o"/>
            </a:pPr>
            <a:r>
              <a:rPr b="0" lang="en-US" sz="2000" spc="-1" strike="noStrike">
                <a:solidFill>
                  <a:srgbClr val="000000"/>
                </a:solidFill>
                <a:latin typeface="Arial"/>
                <a:ea typeface="ＭＳ Ｐゴシック"/>
              </a:rPr>
              <a:t>5is:</a:t>
            </a:r>
            <a:endParaRPr b="0" lang="pt-BR" sz="2000" spc="-1" strike="noStrike">
              <a:latin typeface="Arial"/>
            </a:endParaRPr>
          </a:p>
          <a:p>
            <a:pPr lvl="1" marL="360000" indent="-342720" algn="just">
              <a:lnSpc>
                <a:spcPct val="100000"/>
              </a:lnSpc>
              <a:buClr>
                <a:srgbClr val="000000"/>
              </a:buClr>
              <a:buFont typeface="Courier New"/>
              <a:buChar char="o"/>
            </a:pPr>
            <a:r>
              <a:rPr b="0" lang="en-US" sz="2000" spc="-1" strike="noStrike">
                <a:solidFill>
                  <a:srgbClr val="000000"/>
                </a:solidFill>
                <a:latin typeface="Arial"/>
                <a:ea typeface="ＭＳ Ｐゴシック"/>
              </a:rPr>
              <a:t>Interação dialógica entre o CEFET-MG e a sociedade;</a:t>
            </a:r>
            <a:endParaRPr b="0" lang="pt-BR" sz="2000" spc="-1" strike="noStrike">
              <a:latin typeface="Arial"/>
            </a:endParaRPr>
          </a:p>
          <a:p>
            <a:pPr lvl="1" marL="360000" indent="-342720" algn="just">
              <a:lnSpc>
                <a:spcPct val="100000"/>
              </a:lnSpc>
              <a:buClr>
                <a:srgbClr val="000000"/>
              </a:buClr>
              <a:buFont typeface="Courier New"/>
              <a:buChar char="o"/>
            </a:pPr>
            <a:r>
              <a:rPr b="0" lang="en-US" sz="2000" spc="-1" strike="noStrike">
                <a:solidFill>
                  <a:srgbClr val="000000"/>
                </a:solidFill>
                <a:latin typeface="Arial"/>
                <a:ea typeface="ＭＳ Ｐゴシック"/>
              </a:rPr>
              <a:t>Indissociabilidade entre Ensino, Pesquisa e Extensão;</a:t>
            </a:r>
            <a:endParaRPr b="0" lang="pt-BR" sz="2000" spc="-1" strike="noStrike">
              <a:latin typeface="Arial"/>
            </a:endParaRPr>
          </a:p>
          <a:p>
            <a:pPr lvl="1" marL="360000" indent="-342720" algn="just">
              <a:lnSpc>
                <a:spcPct val="100000"/>
              </a:lnSpc>
              <a:buClr>
                <a:srgbClr val="000000"/>
              </a:buClr>
              <a:buFont typeface="Courier New"/>
              <a:buChar char="o"/>
            </a:pPr>
            <a:r>
              <a:rPr b="0" lang="en-US" sz="2000" spc="-1" strike="noStrike">
                <a:solidFill>
                  <a:srgbClr val="000000"/>
                </a:solidFill>
                <a:latin typeface="Arial"/>
                <a:ea typeface="ＭＳ Ｐゴシック"/>
              </a:rPr>
              <a:t>Interdisciplinaridade;</a:t>
            </a:r>
            <a:endParaRPr b="0" lang="pt-BR" sz="2000" spc="-1" strike="noStrike">
              <a:latin typeface="Arial"/>
            </a:endParaRPr>
          </a:p>
          <a:p>
            <a:pPr lvl="1" marL="360000" indent="-342720" algn="just">
              <a:lnSpc>
                <a:spcPct val="100000"/>
              </a:lnSpc>
              <a:buClr>
                <a:srgbClr val="000000"/>
              </a:buClr>
              <a:buFont typeface="Courier New"/>
              <a:buChar char="o"/>
            </a:pPr>
            <a:r>
              <a:rPr b="0" lang="en-US" sz="2000" spc="-1" strike="noStrike">
                <a:solidFill>
                  <a:srgbClr val="000000"/>
                </a:solidFill>
                <a:latin typeface="Arial"/>
                <a:ea typeface="ＭＳ Ｐゴシック"/>
              </a:rPr>
              <a:t>Impacto social e acadêmico;</a:t>
            </a:r>
            <a:endParaRPr b="0" lang="pt-BR" sz="2000" spc="-1" strike="noStrike">
              <a:latin typeface="Arial"/>
            </a:endParaRPr>
          </a:p>
          <a:p>
            <a:pPr lvl="1" marL="360000" indent="-342720" algn="just">
              <a:lnSpc>
                <a:spcPct val="100000"/>
              </a:lnSpc>
              <a:buClr>
                <a:srgbClr val="000000"/>
              </a:buClr>
              <a:buFont typeface="Courier New"/>
              <a:buChar char="o"/>
            </a:pPr>
            <a:r>
              <a:rPr b="0" lang="en-US" sz="2000" spc="-1" strike="noStrike">
                <a:solidFill>
                  <a:srgbClr val="000000"/>
                </a:solidFill>
                <a:latin typeface="Arial"/>
                <a:ea typeface="ＭＳ Ｐゴシック"/>
              </a:rPr>
              <a:t>Impacto na formação do discente.</a:t>
            </a:r>
            <a:endParaRPr b="0" lang="pt-BR" sz="2000" spc="-1" strike="noStrike">
              <a:latin typeface="Arial"/>
            </a:endParaRPr>
          </a:p>
        </p:txBody>
      </p:sp>
      <p:sp>
        <p:nvSpPr>
          <p:cNvPr id="313" name="TextShape 5"/>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2BFF3135-07DA-4057-AD02-4A684D6424B6}"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timing>
    <p:tnLst>
      <p:par>
        <p:cTn id="145" dur="indefinite" restart="never" nodeType="tmRoot">
          <p:childTnLst>
            <p:seq>
              <p:cTn id="146" dur="indefinite" nodeType="mainSeq">
                <p:childTnLst>
                  <p:par>
                    <p:cTn id="147" fill="hold">
                      <p:stCondLst>
                        <p:cond delay="indefinite"/>
                      </p:stCondLst>
                      <p:childTnLst>
                        <p:par>
                          <p:cTn id="148" fill="hold">
                            <p:stCondLst>
                              <p:cond delay="0"/>
                            </p:stCondLst>
                            <p:childTnLst>
                              <p:par>
                                <p:cTn id="149" nodeType="clickEffect" fill="hold" presetClass="entr" presetID="1">
                                  <p:stCondLst>
                                    <p:cond delay="0"/>
                                  </p:stCondLst>
                                  <p:childTnLst>
                                    <p:set>
                                      <p:cBhvr>
                                        <p:cTn id="150" dur="1" fill="hold">
                                          <p:stCondLst>
                                            <p:cond delay="0"/>
                                          </p:stCondLst>
                                        </p:cTn>
                                        <p:tgtEl>
                                          <p:spTgt spid="312">
                                            <p:txEl>
                                              <p:pRg st="3" end="3"/>
                                            </p:txEl>
                                          </p:spTgt>
                                        </p:tgtEl>
                                        <p:attrNameLst>
                                          <p:attrName>style.visibility</p:attrName>
                                        </p:attrNameLst>
                                      </p:cBhvr>
                                      <p:to>
                                        <p:strVal val="visible"/>
                                      </p:to>
                                    </p:set>
                                  </p:childTnLst>
                                </p:cTn>
                              </p:par>
                              <p:par>
                                <p:cTn id="151" nodeType="withEffect" fill="hold" presetClass="entr" presetID="1">
                                  <p:stCondLst>
                                    <p:cond delay="0"/>
                                  </p:stCondLst>
                                  <p:childTnLst>
                                    <p:set>
                                      <p:cBhvr>
                                        <p:cTn id="152" dur="1" fill="hold">
                                          <p:stCondLst>
                                            <p:cond delay="0"/>
                                          </p:stCondLst>
                                        </p:cTn>
                                        <p:tgtEl>
                                          <p:spTgt spid="312">
                                            <p:txEl>
                                              <p:pRg st="5" end="5"/>
                                            </p:txEl>
                                          </p:spTgt>
                                        </p:tgtEl>
                                        <p:attrNameLst>
                                          <p:attrName>style.visibility</p:attrName>
                                        </p:attrNameLst>
                                      </p:cBhvr>
                                      <p:to>
                                        <p:strVal val="visible"/>
                                      </p:to>
                                    </p:set>
                                  </p:childTnLst>
                                </p:cTn>
                              </p:par>
                              <p:par>
                                <p:cTn id="153" nodeType="withEffect" fill="hold" presetClass="entr" presetID="1">
                                  <p:stCondLst>
                                    <p:cond delay="0"/>
                                  </p:stCondLst>
                                  <p:childTnLst>
                                    <p:set>
                                      <p:cBhvr>
                                        <p:cTn id="154" dur="1" fill="hold">
                                          <p:stCondLst>
                                            <p:cond delay="0"/>
                                          </p:stCondLst>
                                        </p:cTn>
                                        <p:tgtEl>
                                          <p:spTgt spid="312">
                                            <p:txEl>
                                              <p:pRg st="6" end="6"/>
                                            </p:txEl>
                                          </p:spTgt>
                                        </p:tgtEl>
                                        <p:attrNameLst>
                                          <p:attrName>style.visibility</p:attrName>
                                        </p:attrNameLst>
                                      </p:cBhvr>
                                      <p:to>
                                        <p:strVal val="visible"/>
                                      </p:to>
                                    </p:set>
                                  </p:childTnLst>
                                </p:cTn>
                              </p:par>
                              <p:par>
                                <p:cTn id="155" nodeType="withEffect" fill="hold" presetClass="entr" presetID="1">
                                  <p:stCondLst>
                                    <p:cond delay="0"/>
                                  </p:stCondLst>
                                  <p:childTnLst>
                                    <p:set>
                                      <p:cBhvr>
                                        <p:cTn id="156" dur="1" fill="hold">
                                          <p:stCondLst>
                                            <p:cond delay="0"/>
                                          </p:stCondLst>
                                        </p:cTn>
                                        <p:tgtEl>
                                          <p:spTgt spid="312">
                                            <p:txEl>
                                              <p:pRg st="7" end="7"/>
                                            </p:txEl>
                                          </p:spTgt>
                                        </p:tgtEl>
                                        <p:attrNameLst>
                                          <p:attrName>style.visibility</p:attrName>
                                        </p:attrNameLst>
                                      </p:cBhvr>
                                      <p:to>
                                        <p:strVal val="visible"/>
                                      </p:to>
                                    </p:set>
                                  </p:childTnLst>
                                </p:cTn>
                              </p:par>
                              <p:par>
                                <p:cTn id="157" nodeType="withEffect" fill="hold" presetClass="entr" presetID="1">
                                  <p:stCondLst>
                                    <p:cond delay="0"/>
                                  </p:stCondLst>
                                  <p:childTnLst>
                                    <p:set>
                                      <p:cBhvr>
                                        <p:cTn id="158" dur="1" fill="hold">
                                          <p:stCondLst>
                                            <p:cond delay="0"/>
                                          </p:stCondLst>
                                        </p:cTn>
                                        <p:tgtEl>
                                          <p:spTgt spid="312">
                                            <p:txEl>
                                              <p:pRg st="8" end="8"/>
                                            </p:txEl>
                                          </p:spTgt>
                                        </p:tgtEl>
                                        <p:attrNameLst>
                                          <p:attrName>style.visibility</p:attrName>
                                        </p:attrNameLst>
                                      </p:cBhvr>
                                      <p:to>
                                        <p:strVal val="visible"/>
                                      </p:to>
                                    </p:set>
                                  </p:childTnLst>
                                </p:cTn>
                              </p:par>
                              <p:par>
                                <p:cTn id="159" nodeType="withEffect" fill="hold" presetClass="entr" presetID="1">
                                  <p:stCondLst>
                                    <p:cond delay="0"/>
                                  </p:stCondLst>
                                  <p:childTnLst>
                                    <p:set>
                                      <p:cBhvr>
                                        <p:cTn id="160"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526320" y="2673360"/>
            <a:ext cx="8068320" cy="74844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15" name="CustomShape 2"/>
          <p:cNvSpPr/>
          <p:nvPr/>
        </p:nvSpPr>
        <p:spPr>
          <a:xfrm>
            <a:off x="537480" y="3865320"/>
            <a:ext cx="8068320" cy="74844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16" name="CustomShape 3"/>
          <p:cNvSpPr/>
          <p:nvPr/>
        </p:nvSpPr>
        <p:spPr>
          <a:xfrm>
            <a:off x="526320" y="1787040"/>
            <a:ext cx="8068320" cy="4428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17" name="CustomShape 4"/>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Integração Curricular (2/4)</a:t>
            </a:r>
            <a:endParaRPr b="0" lang="pt-BR" sz="4800" spc="-1" strike="noStrike">
              <a:latin typeface="Arial"/>
            </a:endParaRPr>
          </a:p>
        </p:txBody>
      </p:sp>
      <p:sp>
        <p:nvSpPr>
          <p:cNvPr id="318" name="CustomShape 5"/>
          <p:cNvSpPr/>
          <p:nvPr/>
        </p:nvSpPr>
        <p:spPr>
          <a:xfrm>
            <a:off x="447840" y="1311120"/>
            <a:ext cx="8169120" cy="255852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startAt="3"/>
            </a:pPr>
            <a:r>
              <a:rPr b="0" lang="en-US" sz="2600" spc="-1" strike="noStrike">
                <a:solidFill>
                  <a:srgbClr val="000000"/>
                </a:solidFill>
                <a:latin typeface="Arial"/>
                <a:ea typeface="ＭＳ Ｐゴシック"/>
              </a:rPr>
              <a:t>Qual o percentual mínimo da CH do curso?</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10% (dez por cento)</a:t>
            </a:r>
            <a:r>
              <a:rPr b="0" lang="en-US" sz="2000" spc="-1" strike="noStrike">
                <a:solidFill>
                  <a:srgbClr val="000000"/>
                </a:solidFill>
                <a:latin typeface="Arial"/>
                <a:ea typeface="ＭＳ Ｐゴシック"/>
              </a:rPr>
              <a:t>.</a:t>
            </a: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3"/>
            </a:pPr>
            <a:r>
              <a:rPr b="0" lang="en-US" sz="2600" spc="-1" strike="noStrike">
                <a:solidFill>
                  <a:srgbClr val="000000"/>
                </a:solidFill>
                <a:latin typeface="Arial"/>
                <a:ea typeface="ＭＳ Ｐゴシック"/>
              </a:rPr>
              <a:t>Considera-se ações não aprovadas pela DEDC?</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Não</a:t>
            </a:r>
            <a:r>
              <a:rPr b="0" lang="en-US" sz="2000" spc="-1" strike="noStrike">
                <a:solidFill>
                  <a:srgbClr val="000000"/>
                </a:solidFill>
                <a:latin typeface="Arial"/>
                <a:ea typeface="ＭＳ Ｐゴシック"/>
              </a:rPr>
              <a:t>: somente ações </a:t>
            </a:r>
            <a:r>
              <a:rPr b="1" lang="en-US" sz="2000" spc="-1" strike="noStrike" u="sng">
                <a:solidFill>
                  <a:srgbClr val="000000"/>
                </a:solidFill>
                <a:uFillTx/>
                <a:latin typeface="Arial"/>
                <a:ea typeface="ＭＳ Ｐゴシック"/>
              </a:rPr>
              <a:t>aprovadas</a:t>
            </a:r>
            <a:r>
              <a:rPr b="0" lang="en-US" sz="2000" spc="-1" strike="noStrike">
                <a:solidFill>
                  <a:srgbClr val="000000"/>
                </a:solidFill>
                <a:latin typeface="Arial"/>
                <a:ea typeface="ＭＳ Ｐゴシック"/>
              </a:rPr>
              <a:t> no CEFET-MG (DEDC).</a:t>
            </a:r>
            <a:endParaRPr b="0" lang="pt-BR" sz="20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Sim</a:t>
            </a:r>
            <a:r>
              <a:rPr b="0" lang="en-US" sz="2000" spc="-1" strike="noStrike">
                <a:solidFill>
                  <a:srgbClr val="000000"/>
                </a:solidFill>
                <a:latin typeface="Arial"/>
                <a:ea typeface="ＭＳ Ｐゴシック"/>
              </a:rPr>
              <a:t>: ações em outras instituições (</a:t>
            </a:r>
            <a:r>
              <a:rPr b="0" lang="en-US" sz="2000" spc="-1" strike="noStrike">
                <a:solidFill>
                  <a:srgbClr val="e46c0a"/>
                </a:solidFill>
                <a:latin typeface="Arial"/>
                <a:ea typeface="ＭＳ Ｐゴシック"/>
              </a:rPr>
              <a:t>10 anos</a:t>
            </a:r>
            <a:r>
              <a:rPr b="0" lang="en-US" sz="2000" spc="-1" strike="noStrike">
                <a:solidFill>
                  <a:srgbClr val="000000"/>
                </a:solidFill>
                <a:latin typeface="Arial"/>
                <a:ea typeface="ＭＳ Ｐゴシック"/>
              </a:rPr>
              <a:t>), cert. pela PROEX.</a:t>
            </a: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5"/>
            </a:pPr>
            <a:r>
              <a:rPr b="0" lang="en-US" sz="2600" spc="-1" strike="noStrike">
                <a:solidFill>
                  <a:srgbClr val="000000"/>
                </a:solidFill>
                <a:latin typeface="Arial"/>
                <a:ea typeface="ＭＳ Ｐゴシック"/>
              </a:rPr>
              <a:t>Quais são as modalidades de AEX?</a:t>
            </a:r>
            <a:endParaRPr b="0" lang="pt-BR" sz="2600" spc="-1" strike="noStrike">
              <a:latin typeface="Arial"/>
            </a:endParaRPr>
          </a:p>
        </p:txBody>
      </p:sp>
      <p:sp>
        <p:nvSpPr>
          <p:cNvPr id="319" name="TextShape 6"/>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4A46B9EF-72E1-43B0-9297-3934D2119332}" type="slidenum">
              <a:rPr b="0" lang="en-US" sz="1200" spc="-1" strike="noStrike">
                <a:solidFill>
                  <a:srgbClr val="8b8b8b"/>
                </a:solidFill>
                <a:latin typeface="Calibri"/>
              </a:rPr>
              <a:t>&lt;número&gt;</a:t>
            </a:fld>
            <a:endParaRPr b="0" lang="pt-BR" sz="1200" spc="-1" strike="noStrike">
              <a:latin typeface="Times New Roman"/>
            </a:endParaRPr>
          </a:p>
        </p:txBody>
      </p:sp>
      <p:sp>
        <p:nvSpPr>
          <p:cNvPr id="320" name="CustomShape 7"/>
          <p:cNvSpPr/>
          <p:nvPr/>
        </p:nvSpPr>
        <p:spPr>
          <a:xfrm>
            <a:off x="546840" y="3865320"/>
            <a:ext cx="2169000" cy="699840"/>
          </a:xfrm>
          <a:prstGeom prst="rect">
            <a:avLst/>
          </a:prstGeom>
          <a:noFill/>
          <a:ln>
            <a:noFill/>
          </a:ln>
        </p:spPr>
        <p:style>
          <a:lnRef idx="0"/>
          <a:fillRef idx="0"/>
          <a:effectRef idx="0"/>
          <a:fontRef idx="minor"/>
        </p:style>
        <p:txBody>
          <a:bodyPr wrap="none" lIns="90000" rIns="90000" tIns="45000" bIns="45000">
            <a:spAutoFit/>
          </a:bodyPr>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Programa</a:t>
            </a:r>
            <a:r>
              <a:rPr b="0" lang="en-US" sz="2000" spc="-1" strike="noStrike">
                <a:solidFill>
                  <a:srgbClr val="000000"/>
                </a:solidFill>
                <a:latin typeface="Arial"/>
                <a:ea typeface="ＭＳ Ｐゴシック"/>
              </a:rPr>
              <a:t>;</a:t>
            </a:r>
            <a:endParaRPr b="0" lang="pt-BR" sz="20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Projeto</a:t>
            </a:r>
            <a:r>
              <a:rPr b="0" lang="en-US" sz="2000" spc="-1" strike="noStrike">
                <a:solidFill>
                  <a:srgbClr val="000000"/>
                </a:solidFill>
                <a:latin typeface="Arial"/>
                <a:ea typeface="ＭＳ Ｐゴシック"/>
              </a:rPr>
              <a:t>;</a:t>
            </a:r>
            <a:endParaRPr b="0" lang="pt-BR" sz="2000" spc="-1" strike="noStrike">
              <a:latin typeface="Arial"/>
            </a:endParaRPr>
          </a:p>
        </p:txBody>
      </p:sp>
      <p:sp>
        <p:nvSpPr>
          <p:cNvPr id="321" name="CustomShape 8"/>
          <p:cNvSpPr/>
          <p:nvPr/>
        </p:nvSpPr>
        <p:spPr>
          <a:xfrm>
            <a:off x="2734200" y="3865320"/>
            <a:ext cx="1843920" cy="699840"/>
          </a:xfrm>
          <a:prstGeom prst="rect">
            <a:avLst/>
          </a:prstGeom>
          <a:noFill/>
          <a:ln>
            <a:noFill/>
          </a:ln>
        </p:spPr>
        <p:style>
          <a:lnRef idx="0"/>
          <a:fillRef idx="0"/>
          <a:effectRef idx="0"/>
          <a:fontRef idx="minor"/>
        </p:style>
        <p:txBody>
          <a:bodyPr wrap="none" lIns="90000" rIns="90000" tIns="45000" bIns="45000">
            <a:spAutoFit/>
          </a:bodyPr>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Curso</a:t>
            </a:r>
            <a:r>
              <a:rPr b="0" lang="en-US" sz="2000" spc="-1" strike="noStrike">
                <a:solidFill>
                  <a:srgbClr val="000000"/>
                </a:solidFill>
                <a:latin typeface="Arial"/>
                <a:ea typeface="ＭＳ Ｐゴシック"/>
              </a:rPr>
              <a:t>;</a:t>
            </a:r>
            <a:endParaRPr b="0" lang="pt-BR" sz="20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Evento</a:t>
            </a:r>
            <a:r>
              <a:rPr b="0" lang="en-US" sz="2000" spc="-1" strike="noStrike">
                <a:solidFill>
                  <a:srgbClr val="000000"/>
                </a:solidFill>
                <a:latin typeface="Arial"/>
                <a:ea typeface="ＭＳ Ｐゴシック"/>
              </a:rPr>
              <a:t>.</a:t>
            </a:r>
            <a:endParaRPr b="0" lang="pt-BR" sz="2000" spc="-1" strike="noStrike">
              <a:latin typeface="Arial"/>
            </a:endParaRPr>
          </a:p>
        </p:txBody>
      </p:sp>
    </p:spTree>
  </p:cSld>
  <mc:AlternateContent>
    <mc:Choice Requires="p14">
      <p:transition spd="slow" p14:dur="2000"/>
    </mc:Choice>
    <mc:Fallback>
      <p:transition spd="slow"/>
    </mc:Fallback>
  </mc:AlternateContent>
  <p:timing>
    <p:tnLst>
      <p:par>
        <p:cTn id="161" dur="indefinite" restart="never" nodeType="tmRoot">
          <p:childTnLst>
            <p:seq>
              <p:cTn id="162" dur="indefinite" nodeType="mainSeq">
                <p:childTnLst>
                  <p:par>
                    <p:cTn id="163" fill="hold">
                      <p:stCondLst>
                        <p:cond delay="indefinite"/>
                      </p:stCondLst>
                      <p:childTnLst>
                        <p:par>
                          <p:cTn id="164" fill="hold">
                            <p:stCondLst>
                              <p:cond delay="0"/>
                            </p:stCondLst>
                            <p:childTnLst>
                              <p:par>
                                <p:cTn id="165" nodeType="clickEffect" fill="hold" presetClass="entr" presetID="1">
                                  <p:stCondLst>
                                    <p:cond delay="0"/>
                                  </p:stCondLst>
                                  <p:childTnLst>
                                    <p:set>
                                      <p:cBhvr>
                                        <p:cTn id="166" dur="1" fill="hold">
                                          <p:stCondLst>
                                            <p:cond delay="0"/>
                                          </p:stCondLst>
                                        </p:cTn>
                                        <p:tgtEl>
                                          <p:spTgt spid="318">
                                            <p:txEl>
                                              <p:pRg st="4" end="4"/>
                                            </p:txEl>
                                          </p:spTgt>
                                        </p:tgtEl>
                                        <p:attrNameLst>
                                          <p:attrName>style.visibility</p:attrName>
                                        </p:attrNameLst>
                                      </p:cBhvr>
                                      <p:to>
                                        <p:strVal val="visible"/>
                                      </p:to>
                                    </p:set>
                                  </p:childTnLst>
                                </p:cTn>
                              </p:par>
                              <p:par>
                                <p:cTn id="167" nodeType="withEffect" fill="hold" presetClass="entr" presetID="1">
                                  <p:stCondLst>
                                    <p:cond delay="0"/>
                                  </p:stCondLst>
                                  <p:childTnLst>
                                    <p:set>
                                      <p:cBhvr>
                                        <p:cTn id="168" dur="1" fill="hold">
                                          <p:stCondLst>
                                            <p:cond delay="0"/>
                                          </p:stCondLst>
                                        </p:cTn>
                                        <p:tgtEl>
                                          <p:spTgt spid="318">
                                            <p:txEl>
                                              <p:pRg st="6" end="6"/>
                                            </p:txEl>
                                          </p:spTgt>
                                        </p:tgtEl>
                                        <p:attrNameLst>
                                          <p:attrName>style.visibility</p:attrName>
                                        </p:attrNameLst>
                                      </p:cBhvr>
                                      <p:to>
                                        <p:strVal val="visible"/>
                                      </p:to>
                                    </p:set>
                                  </p:childTnLst>
                                </p:cTn>
                              </p:par>
                              <p:par>
                                <p:cTn id="169" nodeType="withEffect" fill="hold" presetClass="entr" presetID="1">
                                  <p:stCondLst>
                                    <p:cond delay="0"/>
                                  </p:stCondLst>
                                  <p:childTnLst>
                                    <p:set>
                                      <p:cBhvr>
                                        <p:cTn id="170" dur="1" fill="hold">
                                          <p:stCondLst>
                                            <p:cond delay="0"/>
                                          </p:stCondLst>
                                        </p:cTn>
                                        <p:tgtEl>
                                          <p:spTgt spid="318">
                                            <p:txEl>
                                              <p:pRg st="7" end="7"/>
                                            </p:txEl>
                                          </p:spTgt>
                                        </p:tgtEl>
                                        <p:attrNameLst>
                                          <p:attrName>style.visibility</p:attrName>
                                        </p:attrNameLst>
                                      </p:cBhvr>
                                      <p:to>
                                        <p:strVal val="visible"/>
                                      </p:to>
                                    </p:set>
                                  </p:childTnLst>
                                </p:cTn>
                              </p:par>
                              <p:par>
                                <p:cTn id="171" nodeType="withEffect" fill="hold" presetClass="entr" presetID="1">
                                  <p:stCondLst>
                                    <p:cond delay="0"/>
                                  </p:stCondLst>
                                  <p:childTnLst>
                                    <p:set>
                                      <p:cBhvr>
                                        <p:cTn id="172" dur="1" fill="hold">
                                          <p:stCondLst>
                                            <p:cond delay="0"/>
                                          </p:stCondLst>
                                        </p:cTn>
                                        <p:tgtEl>
                                          <p:spTgt spid="314"/>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nodeType="clickEffect" fill="hold" presetClass="entr" presetID="1">
                                  <p:stCondLst>
                                    <p:cond delay="0"/>
                                  </p:stCondLst>
                                  <p:childTnLst>
                                    <p:set>
                                      <p:cBhvr>
                                        <p:cTn id="176" dur="1" fill="hold">
                                          <p:stCondLst>
                                            <p:cond delay="0"/>
                                          </p:stCondLst>
                                        </p:cTn>
                                        <p:tgtEl>
                                          <p:spTgt spid="318">
                                            <p:txEl>
                                              <p:pRg st="9" end="9"/>
                                            </p:txEl>
                                          </p:spTgt>
                                        </p:tgtEl>
                                        <p:attrNameLst>
                                          <p:attrName>style.visibility</p:attrName>
                                        </p:attrNameLst>
                                      </p:cBhvr>
                                      <p:to>
                                        <p:strVal val="visible"/>
                                      </p:to>
                                    </p:set>
                                  </p:childTnLst>
                                </p:cTn>
                              </p:par>
                              <p:par>
                                <p:cTn id="177" nodeType="withEffect" fill="hold" presetClass="entr" presetID="1">
                                  <p:stCondLst>
                                    <p:cond delay="0"/>
                                  </p:stCondLst>
                                  <p:childTnLst>
                                    <p:set>
                                      <p:cBhvr>
                                        <p:cTn id="178" dur="1" fill="hold">
                                          <p:stCondLst>
                                            <p:cond delay="0"/>
                                          </p:stCondLst>
                                        </p:cTn>
                                        <p:tgtEl>
                                          <p:spTgt spid="315"/>
                                        </p:tgtEl>
                                        <p:attrNameLst>
                                          <p:attrName>style.visibility</p:attrName>
                                        </p:attrNameLst>
                                      </p:cBhvr>
                                      <p:to>
                                        <p:strVal val="visible"/>
                                      </p:to>
                                    </p:set>
                                  </p:childTnLst>
                                </p:cTn>
                              </p:par>
                              <p:par>
                                <p:cTn id="179" nodeType="withEffect" fill="hold" presetClass="entr" presetID="1">
                                  <p:stCondLst>
                                    <p:cond delay="0"/>
                                  </p:stCondLst>
                                  <p:childTnLst>
                                    <p:set>
                                      <p:cBhvr>
                                        <p:cTn id="180" dur="1" fill="hold">
                                          <p:stCondLst>
                                            <p:cond delay="0"/>
                                          </p:stCondLst>
                                        </p:cTn>
                                        <p:tgtEl>
                                          <p:spTgt spid="320"/>
                                        </p:tgtEl>
                                        <p:attrNameLst>
                                          <p:attrName>style.visibility</p:attrName>
                                        </p:attrNameLst>
                                      </p:cBhvr>
                                      <p:to>
                                        <p:strVal val="visible"/>
                                      </p:to>
                                    </p:set>
                                  </p:childTnLst>
                                </p:cTn>
                              </p:par>
                              <p:par>
                                <p:cTn id="181" nodeType="withEffect" fill="hold" presetClass="entr" presetID="1">
                                  <p:stCondLst>
                                    <p:cond delay="0"/>
                                  </p:stCondLst>
                                  <p:childTnLst>
                                    <p:set>
                                      <p:cBhvr>
                                        <p:cTn id="182" dur="1" fill="hold">
                                          <p:stCondLst>
                                            <p:cond delay="0"/>
                                          </p:stCondLst>
                                        </p:cTn>
                                        <p:tgtEl>
                                          <p:spTgt spid="3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2" name="CustomShape 1"/>
          <p:cNvSpPr/>
          <p:nvPr/>
        </p:nvSpPr>
        <p:spPr>
          <a:xfrm>
            <a:off x="526320" y="4462920"/>
            <a:ext cx="8068320" cy="4482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23" name="CustomShape 2"/>
          <p:cNvSpPr/>
          <p:nvPr/>
        </p:nvSpPr>
        <p:spPr>
          <a:xfrm>
            <a:off x="526320" y="2673360"/>
            <a:ext cx="8068320" cy="4428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24" name="CustomShape 3"/>
          <p:cNvSpPr/>
          <p:nvPr/>
        </p:nvSpPr>
        <p:spPr>
          <a:xfrm>
            <a:off x="537480" y="3539880"/>
            <a:ext cx="8068320" cy="4482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25" name="CustomShape 4"/>
          <p:cNvSpPr/>
          <p:nvPr/>
        </p:nvSpPr>
        <p:spPr>
          <a:xfrm>
            <a:off x="526320" y="1787040"/>
            <a:ext cx="8068320" cy="4428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26" name="CustomShape 5"/>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Integração Curricular (3/4)</a:t>
            </a:r>
            <a:endParaRPr b="0" lang="pt-BR" sz="4800" spc="-1" strike="noStrike">
              <a:latin typeface="Arial"/>
            </a:endParaRPr>
          </a:p>
        </p:txBody>
      </p:sp>
      <p:sp>
        <p:nvSpPr>
          <p:cNvPr id="327" name="CustomShape 6"/>
          <p:cNvSpPr/>
          <p:nvPr/>
        </p:nvSpPr>
        <p:spPr>
          <a:xfrm>
            <a:off x="447840" y="1311120"/>
            <a:ext cx="8450640" cy="353376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startAt="6"/>
            </a:pPr>
            <a:r>
              <a:rPr b="0" lang="en-US" sz="2600" spc="-1" strike="noStrike">
                <a:solidFill>
                  <a:srgbClr val="000000"/>
                </a:solidFill>
                <a:latin typeface="Arial"/>
                <a:ea typeface="ＭＳ Ｐゴシック"/>
              </a:rPr>
              <a:t>Poderá haver aumento da CH total atual do curso?</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Não</a:t>
            </a:r>
            <a:r>
              <a:rPr b="0" lang="en-US" sz="2000" spc="-1" strike="noStrike">
                <a:solidFill>
                  <a:srgbClr val="000000"/>
                </a:solidFill>
                <a:latin typeface="Arial"/>
                <a:ea typeface="ＭＳ Ｐゴシック"/>
              </a:rPr>
              <a:t>.</a:t>
            </a: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6"/>
            </a:pPr>
            <a:r>
              <a:rPr b="0" lang="en-US" sz="2600" spc="-1" strike="noStrike">
                <a:solidFill>
                  <a:srgbClr val="000000"/>
                </a:solidFill>
                <a:latin typeface="Arial"/>
                <a:ea typeface="ＭＳ Ｐゴシック"/>
              </a:rPr>
              <a:t>Poderá haver duplicidade de creditação?</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Não</a:t>
            </a:r>
            <a:r>
              <a:rPr b="0" lang="en-US" sz="2000" spc="-1" strike="noStrike">
                <a:solidFill>
                  <a:srgbClr val="000000"/>
                </a:solidFill>
                <a:latin typeface="Arial"/>
                <a:ea typeface="ＭＳ Ｐゴシック"/>
              </a:rPr>
              <a:t>. Exemplo: como AEX e estágio ou como AEX e ACC. </a:t>
            </a: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8"/>
            </a:pPr>
            <a:r>
              <a:rPr b="0" lang="en-US" sz="2600" spc="-1" strike="noStrike">
                <a:solidFill>
                  <a:srgbClr val="000000"/>
                </a:solidFill>
                <a:latin typeface="Arial"/>
                <a:ea typeface="ＭＳ Ｐゴシック"/>
              </a:rPr>
              <a:t>Poderão ser realizadas AEX em outras áreas?</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Sim</a:t>
            </a:r>
            <a:r>
              <a:rPr b="0" lang="en-US" sz="2000" spc="-1" strike="noStrike">
                <a:solidFill>
                  <a:srgbClr val="000000"/>
                </a:solidFill>
                <a:latin typeface="Arial"/>
                <a:ea typeface="ＭＳ Ｐゴシック"/>
              </a:rPr>
              <a:t>. O PPC definirá o percentual das AEXs para este caso.</a:t>
            </a:r>
            <a:endParaRPr b="0" lang="pt-BR" sz="2000" spc="-1" strike="noStrike">
              <a:latin typeface="Arial"/>
            </a:endParaRPr>
          </a:p>
          <a:p>
            <a:pPr marL="457200" algn="just">
              <a:lnSpc>
                <a:spcPct val="100000"/>
              </a:lnSpc>
              <a:tabLst>
                <a:tab algn="l" pos="0"/>
              </a:tabLst>
            </a:pPr>
            <a:endParaRPr b="0" lang="pt-BR" sz="2000" spc="-1" strike="noStrike">
              <a:latin typeface="Arial"/>
            </a:endParaRPr>
          </a:p>
          <a:p>
            <a:pPr marL="514440" indent="-514080" algn="just">
              <a:lnSpc>
                <a:spcPct val="100000"/>
              </a:lnSpc>
              <a:buClr>
                <a:srgbClr val="000000"/>
              </a:buClr>
              <a:buFont typeface="OpenSymbol"/>
              <a:buAutoNum type="arabicParenR" startAt="8"/>
              <a:tabLst>
                <a:tab algn="l" pos="0"/>
              </a:tabLst>
            </a:pPr>
            <a:r>
              <a:rPr b="0" lang="en-US" sz="2600" spc="-1" strike="noStrike">
                <a:solidFill>
                  <a:srgbClr val="000000"/>
                </a:solidFill>
                <a:latin typeface="Arial"/>
                <a:ea typeface="ＭＳ Ｐゴシック"/>
              </a:rPr>
              <a:t>Ações dos PETs poderão creditar como AEX?</a:t>
            </a:r>
            <a:endParaRPr b="0" lang="pt-BR" sz="2600" spc="-1" strike="noStrike">
              <a:latin typeface="Arial"/>
            </a:endParaRPr>
          </a:p>
          <a:p>
            <a:pPr algn="just">
              <a:lnSpc>
                <a:spcPct val="100000"/>
              </a:lnSpc>
              <a:tabLst>
                <a:tab algn="l" pos="0"/>
              </a:tabLst>
            </a:pPr>
            <a:endParaRPr b="0" lang="pt-BR" sz="2600" spc="-1" strike="noStrike">
              <a:latin typeface="Arial"/>
            </a:endParaRPr>
          </a:p>
          <a:p>
            <a:pPr lvl="1" marL="800280" indent="-342720" algn="just">
              <a:lnSpc>
                <a:spcPct val="100000"/>
              </a:lnSpc>
              <a:buClr>
                <a:srgbClr val="e46c0a"/>
              </a:buClr>
              <a:buFont typeface="Courier New"/>
              <a:buChar char="o"/>
              <a:tabLst>
                <a:tab algn="l" pos="0"/>
              </a:tabLst>
            </a:pPr>
            <a:r>
              <a:rPr b="0" lang="en-US" sz="2000" spc="-1" strike="noStrike">
                <a:solidFill>
                  <a:srgbClr val="e46c0a"/>
                </a:solidFill>
                <a:latin typeface="Arial"/>
                <a:ea typeface="ＭＳ Ｐゴシック"/>
              </a:rPr>
              <a:t>Sim</a:t>
            </a:r>
            <a:r>
              <a:rPr b="0" lang="en-US" sz="2000" spc="-1" strike="noStrike">
                <a:solidFill>
                  <a:srgbClr val="000000"/>
                </a:solidFill>
                <a:latin typeface="Arial"/>
                <a:ea typeface="ＭＳ Ｐゴシック"/>
              </a:rPr>
              <a:t>. Desde que previamente aprovadas (Resolução CD-21/22).</a:t>
            </a:r>
            <a:endParaRPr b="0" lang="pt-BR" sz="2000" spc="-1" strike="noStrike">
              <a:latin typeface="Arial"/>
            </a:endParaRPr>
          </a:p>
        </p:txBody>
      </p:sp>
      <p:sp>
        <p:nvSpPr>
          <p:cNvPr id="328" name="TextShape 7"/>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21076C93-1B81-4CB8-9428-FFEF6E88AF83}"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timing>
    <p:tnLst>
      <p:par>
        <p:cTn id="183" dur="indefinite" restart="never" nodeType="tmRoot">
          <p:childTnLst>
            <p:seq>
              <p:cTn id="184" dur="indefinite" nodeType="mainSeq">
                <p:childTnLst>
                  <p:par>
                    <p:cTn id="185" fill="hold">
                      <p:stCondLst>
                        <p:cond delay="indefinite"/>
                      </p:stCondLst>
                      <p:childTnLst>
                        <p:par>
                          <p:cTn id="186" fill="hold">
                            <p:stCondLst>
                              <p:cond delay="0"/>
                            </p:stCondLst>
                            <p:childTnLst>
                              <p:par>
                                <p:cTn id="187" nodeType="clickEffect" fill="hold" presetClass="entr" presetID="1">
                                  <p:stCondLst>
                                    <p:cond delay="0"/>
                                  </p:stCondLst>
                                  <p:childTnLst>
                                    <p:set>
                                      <p:cBhvr>
                                        <p:cTn id="188" dur="1" fill="hold">
                                          <p:stCondLst>
                                            <p:cond delay="0"/>
                                          </p:stCondLst>
                                        </p:cTn>
                                        <p:tgtEl>
                                          <p:spTgt spid="327">
                                            <p:txEl>
                                              <p:pRg st="4" end="4"/>
                                            </p:txEl>
                                          </p:spTgt>
                                        </p:tgtEl>
                                        <p:attrNameLst>
                                          <p:attrName>style.visibility</p:attrName>
                                        </p:attrNameLst>
                                      </p:cBhvr>
                                      <p:to>
                                        <p:strVal val="visible"/>
                                      </p:to>
                                    </p:set>
                                  </p:childTnLst>
                                </p:cTn>
                              </p:par>
                              <p:par>
                                <p:cTn id="189" nodeType="withEffect" fill="hold" presetClass="entr" presetID="1">
                                  <p:stCondLst>
                                    <p:cond delay="0"/>
                                  </p:stCondLst>
                                  <p:childTnLst>
                                    <p:set>
                                      <p:cBhvr>
                                        <p:cTn id="190" dur="1" fill="hold">
                                          <p:stCondLst>
                                            <p:cond delay="0"/>
                                          </p:stCondLst>
                                        </p:cTn>
                                        <p:tgtEl>
                                          <p:spTgt spid="327">
                                            <p:txEl>
                                              <p:pRg st="6" end="6"/>
                                            </p:txEl>
                                          </p:spTgt>
                                        </p:tgtEl>
                                        <p:attrNameLst>
                                          <p:attrName>style.visibility</p:attrName>
                                        </p:attrNameLst>
                                      </p:cBhvr>
                                      <p:to>
                                        <p:strVal val="visible"/>
                                      </p:to>
                                    </p:set>
                                  </p:childTnLst>
                                </p:cTn>
                              </p:par>
                              <p:par>
                                <p:cTn id="191" nodeType="withEffect" fill="hold" presetClass="entr" presetID="1">
                                  <p:stCondLst>
                                    <p:cond delay="0"/>
                                  </p:stCondLst>
                                  <p:childTnLst>
                                    <p:set>
                                      <p:cBhvr>
                                        <p:cTn id="192" dur="1" fill="hold">
                                          <p:stCondLst>
                                            <p:cond delay="0"/>
                                          </p:stCondLst>
                                        </p:cTn>
                                        <p:tgtEl>
                                          <p:spTgt spid="323"/>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nodeType="clickEffect" fill="hold" presetClass="entr" presetID="1">
                                  <p:stCondLst>
                                    <p:cond delay="0"/>
                                  </p:stCondLst>
                                  <p:childTnLst>
                                    <p:set>
                                      <p:cBhvr>
                                        <p:cTn id="196" dur="1" fill="hold">
                                          <p:stCondLst>
                                            <p:cond delay="0"/>
                                          </p:stCondLst>
                                        </p:cTn>
                                        <p:tgtEl>
                                          <p:spTgt spid="327">
                                            <p:txEl>
                                              <p:pRg st="8" end="8"/>
                                            </p:txEl>
                                          </p:spTgt>
                                        </p:tgtEl>
                                        <p:attrNameLst>
                                          <p:attrName>style.visibility</p:attrName>
                                        </p:attrNameLst>
                                      </p:cBhvr>
                                      <p:to>
                                        <p:strVal val="visible"/>
                                      </p:to>
                                    </p:set>
                                  </p:childTnLst>
                                </p:cTn>
                              </p:par>
                              <p:par>
                                <p:cTn id="197" nodeType="withEffect" fill="hold" presetClass="entr" presetID="1">
                                  <p:stCondLst>
                                    <p:cond delay="0"/>
                                  </p:stCondLst>
                                  <p:childTnLst>
                                    <p:set>
                                      <p:cBhvr>
                                        <p:cTn id="198" dur="1" fill="hold">
                                          <p:stCondLst>
                                            <p:cond delay="0"/>
                                          </p:stCondLst>
                                        </p:cTn>
                                        <p:tgtEl>
                                          <p:spTgt spid="327">
                                            <p:txEl>
                                              <p:pRg st="10" end="10"/>
                                            </p:txEl>
                                          </p:spTgt>
                                        </p:tgtEl>
                                        <p:attrNameLst>
                                          <p:attrName>style.visibility</p:attrName>
                                        </p:attrNameLst>
                                      </p:cBhvr>
                                      <p:to>
                                        <p:strVal val="visible"/>
                                      </p:to>
                                    </p:set>
                                  </p:childTnLst>
                                </p:cTn>
                              </p:par>
                              <p:par>
                                <p:cTn id="199" nodeType="withEffect" fill="hold" presetClass="entr" presetID="1">
                                  <p:stCondLst>
                                    <p:cond delay="0"/>
                                  </p:stCondLst>
                                  <p:childTnLst>
                                    <p:set>
                                      <p:cBhvr>
                                        <p:cTn id="200" dur="1" fill="hold">
                                          <p:stCondLst>
                                            <p:cond delay="0"/>
                                          </p:stCondLst>
                                        </p:cTn>
                                        <p:tgtEl>
                                          <p:spTgt spid="324"/>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nodeType="clickEffect" fill="hold" presetClass="entr" presetID="1">
                                  <p:stCondLst>
                                    <p:cond delay="0"/>
                                  </p:stCondLst>
                                  <p:childTnLst>
                                    <p:set>
                                      <p:cBhvr>
                                        <p:cTn id="204" dur="1" fill="hold">
                                          <p:stCondLst>
                                            <p:cond delay="0"/>
                                          </p:stCondLst>
                                        </p:cTn>
                                        <p:tgtEl>
                                          <p:spTgt spid="327">
                                            <p:txEl>
                                              <p:pRg st="12" end="12"/>
                                            </p:txEl>
                                          </p:spTgt>
                                        </p:tgtEl>
                                        <p:attrNameLst>
                                          <p:attrName>style.visibility</p:attrName>
                                        </p:attrNameLst>
                                      </p:cBhvr>
                                      <p:to>
                                        <p:strVal val="visible"/>
                                      </p:to>
                                    </p:set>
                                  </p:childTnLst>
                                </p:cTn>
                              </p:par>
                              <p:par>
                                <p:cTn id="205" nodeType="withEffect" fill="hold" presetClass="entr" presetID="1">
                                  <p:stCondLst>
                                    <p:cond delay="0"/>
                                  </p:stCondLst>
                                  <p:childTnLst>
                                    <p:set>
                                      <p:cBhvr>
                                        <p:cTn id="206" dur="1" fill="hold">
                                          <p:stCondLst>
                                            <p:cond delay="0"/>
                                          </p:stCondLst>
                                        </p:cTn>
                                        <p:tgtEl>
                                          <p:spTgt spid="327">
                                            <p:txEl>
                                              <p:pRg st="14" end="14"/>
                                            </p:txEl>
                                          </p:spTgt>
                                        </p:tgtEl>
                                        <p:attrNameLst>
                                          <p:attrName>style.visibility</p:attrName>
                                        </p:attrNameLst>
                                      </p:cBhvr>
                                      <p:to>
                                        <p:strVal val="visible"/>
                                      </p:to>
                                    </p:set>
                                  </p:childTnLst>
                                </p:cTn>
                              </p:par>
                              <p:par>
                                <p:cTn id="207" nodeType="withEffect" fill="hold" presetClass="entr" presetID="1">
                                  <p:stCondLst>
                                    <p:cond delay="0"/>
                                  </p:stCondLst>
                                  <p:childTnLst>
                                    <p:set>
                                      <p:cBhvr>
                                        <p:cTn id="208"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CustomShape 1"/>
          <p:cNvSpPr/>
          <p:nvPr/>
        </p:nvSpPr>
        <p:spPr>
          <a:xfrm>
            <a:off x="526320" y="2642040"/>
            <a:ext cx="8068320" cy="4428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30" name="CustomShape 2"/>
          <p:cNvSpPr/>
          <p:nvPr/>
        </p:nvSpPr>
        <p:spPr>
          <a:xfrm>
            <a:off x="526320" y="1787040"/>
            <a:ext cx="8068320" cy="44280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31" name="CustomShape 3"/>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Integração Curricular (4/4)</a:t>
            </a:r>
            <a:endParaRPr b="0" lang="pt-BR" sz="4800" spc="-1" strike="noStrike">
              <a:latin typeface="Arial"/>
            </a:endParaRPr>
          </a:p>
        </p:txBody>
      </p:sp>
      <p:sp>
        <p:nvSpPr>
          <p:cNvPr id="332" name="CustomShape 4"/>
          <p:cNvSpPr/>
          <p:nvPr/>
        </p:nvSpPr>
        <p:spPr>
          <a:xfrm>
            <a:off x="447840" y="1311120"/>
            <a:ext cx="8450640" cy="2345040"/>
          </a:xfrm>
          <a:prstGeom prst="rect">
            <a:avLst/>
          </a:prstGeom>
          <a:noFill/>
          <a:ln>
            <a:noFill/>
          </a:ln>
        </p:spPr>
        <p:style>
          <a:lnRef idx="0"/>
          <a:fillRef idx="0"/>
          <a:effectRef idx="0"/>
          <a:fontRef idx="minor"/>
        </p:style>
        <p:txBody>
          <a:bodyPr lIns="90000" rIns="90000" tIns="45000" bIns="45000">
            <a:spAutoFit/>
          </a:bodyPr>
          <a:p>
            <a:pPr marL="514440" indent="-514080" algn="just">
              <a:lnSpc>
                <a:spcPct val="100000"/>
              </a:lnSpc>
              <a:buClr>
                <a:srgbClr val="000000"/>
              </a:buClr>
              <a:buFont typeface="OpenSymbol"/>
              <a:buAutoNum type="arabicParenR" startAt="10"/>
            </a:pPr>
            <a:r>
              <a:rPr b="0" lang="en-US" sz="2600" spc="-1" strike="noStrike">
                <a:solidFill>
                  <a:srgbClr val="000000"/>
                </a:solidFill>
                <a:latin typeface="Arial"/>
                <a:ea typeface="ＭＳ Ｐゴシック"/>
              </a:rPr>
              <a:t>A CH excedente poderá ser creditada como ACC?</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Sim</a:t>
            </a:r>
            <a:r>
              <a:rPr b="0" lang="en-US" sz="2000" spc="-1" strike="noStrike">
                <a:solidFill>
                  <a:srgbClr val="000000"/>
                </a:solidFill>
                <a:latin typeface="Arial"/>
                <a:ea typeface="ＭＳ Ｐゴシック"/>
              </a:rPr>
              <a:t>.</a:t>
            </a: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10"/>
            </a:pPr>
            <a:r>
              <a:rPr b="0" lang="en-US" sz="2600" spc="-1" strike="noStrike">
                <a:solidFill>
                  <a:srgbClr val="000000"/>
                </a:solidFill>
                <a:latin typeface="Arial"/>
                <a:ea typeface="ＭＳ Ｐゴシック"/>
              </a:rPr>
              <a:t>AEX com setor empresarial são permitidas?</a:t>
            </a:r>
            <a:endParaRPr b="0" lang="pt-BR" sz="2600" spc="-1" strike="noStrike">
              <a:latin typeface="Arial"/>
            </a:endParaRPr>
          </a:p>
          <a:p>
            <a:pPr algn="just">
              <a:lnSpc>
                <a:spcPct val="100000"/>
              </a:lnSpc>
            </a:pPr>
            <a:endParaRPr b="0" lang="pt-BR" sz="2600" spc="-1" strike="noStrike">
              <a:latin typeface="Arial"/>
            </a:endParaRPr>
          </a:p>
          <a:p>
            <a:pPr lvl="1" marL="800280" indent="-342720" algn="just">
              <a:lnSpc>
                <a:spcPct val="100000"/>
              </a:lnSpc>
              <a:buClr>
                <a:srgbClr val="e46c0a"/>
              </a:buClr>
              <a:buFont typeface="Courier New"/>
              <a:buChar char="o"/>
            </a:pPr>
            <a:r>
              <a:rPr b="0" lang="en-US" sz="2000" spc="-1" strike="noStrike">
                <a:solidFill>
                  <a:srgbClr val="e46c0a"/>
                </a:solidFill>
                <a:latin typeface="Arial"/>
                <a:ea typeface="ＭＳ Ｐゴシック"/>
              </a:rPr>
              <a:t>Sim</a:t>
            </a:r>
            <a:r>
              <a:rPr b="0" lang="en-US" sz="2000" spc="-1" strike="noStrike">
                <a:solidFill>
                  <a:srgbClr val="000000"/>
                </a:solidFill>
                <a:latin typeface="Arial"/>
                <a:ea typeface="ＭＳ Ｐゴシック"/>
              </a:rPr>
              <a:t>. Preferencialmente, em ações de impacto social/ambiental.</a:t>
            </a:r>
            <a:endParaRPr b="0" lang="pt-BR" sz="2000" spc="-1" strike="noStrike">
              <a:latin typeface="Arial"/>
            </a:endParaRPr>
          </a:p>
          <a:p>
            <a:pPr algn="just">
              <a:lnSpc>
                <a:spcPct val="100000"/>
              </a:lnSpc>
            </a:pPr>
            <a:endParaRPr b="0" lang="pt-BR" sz="2000" spc="-1" strike="noStrike">
              <a:latin typeface="Arial"/>
            </a:endParaRPr>
          </a:p>
          <a:p>
            <a:pPr marL="514440" indent="-514080" algn="just">
              <a:lnSpc>
                <a:spcPct val="100000"/>
              </a:lnSpc>
              <a:buClr>
                <a:srgbClr val="000000"/>
              </a:buClr>
              <a:buFont typeface="OpenSymbol"/>
              <a:buAutoNum type="arabicParenR" startAt="10"/>
            </a:pPr>
            <a:r>
              <a:rPr b="0" lang="en-US" sz="2600" spc="-1" strike="noStrike">
                <a:solidFill>
                  <a:srgbClr val="000000"/>
                </a:solidFill>
                <a:latin typeface="Arial"/>
                <a:ea typeface="ＭＳ Ｐゴシック"/>
              </a:rPr>
              <a:t>Quais as possibilidades de AEX?</a:t>
            </a:r>
            <a:endParaRPr b="0" lang="pt-BR" sz="2600" spc="-1" strike="noStrike">
              <a:latin typeface="Arial"/>
            </a:endParaRPr>
          </a:p>
          <a:p>
            <a:pPr algn="just">
              <a:lnSpc>
                <a:spcPct val="100000"/>
              </a:lnSpc>
            </a:pPr>
            <a:endParaRPr b="0" lang="pt-BR" sz="2600" spc="-1" strike="noStrike">
              <a:latin typeface="Arial"/>
            </a:endParaRPr>
          </a:p>
        </p:txBody>
      </p:sp>
      <p:sp>
        <p:nvSpPr>
          <p:cNvPr id="333" name="TextShape 5"/>
          <p:cNvSpPr txBox="1"/>
          <p:nvPr/>
        </p:nvSpPr>
        <p:spPr>
          <a:xfrm>
            <a:off x="8248320" y="4772160"/>
            <a:ext cx="437760" cy="272160"/>
          </a:xfrm>
          <a:prstGeom prst="rect">
            <a:avLst/>
          </a:prstGeom>
          <a:noFill/>
          <a:ln>
            <a:noFill/>
          </a:ln>
        </p:spPr>
        <p:txBody>
          <a:bodyPr anchor="ctr">
            <a:noAutofit/>
          </a:bodyPr>
          <a:p>
            <a:pPr algn="r">
              <a:lnSpc>
                <a:spcPct val="100000"/>
              </a:lnSpc>
              <a:tabLst>
                <a:tab algn="l" pos="0"/>
              </a:tabLst>
            </a:pPr>
            <a:fld id="{E14F4326-A9F8-40B2-A0C7-11E4D9E2C5B2}" type="slidenum">
              <a:rPr b="0" lang="en-US" sz="1200" spc="-1" strike="noStrike">
                <a:solidFill>
                  <a:srgbClr val="8b8b8b"/>
                </a:solidFill>
                <a:latin typeface="Calibri"/>
              </a:rPr>
              <a:t>&lt;número&gt;</a:t>
            </a:fld>
            <a:endParaRPr b="0" lang="pt-BR" sz="1200" spc="-1" strike="noStrike">
              <a:latin typeface="Times New Roman"/>
            </a:endParaRPr>
          </a:p>
        </p:txBody>
      </p:sp>
      <p:sp>
        <p:nvSpPr>
          <p:cNvPr id="334" name="CustomShape 6"/>
          <p:cNvSpPr/>
          <p:nvPr/>
        </p:nvSpPr>
        <p:spPr>
          <a:xfrm>
            <a:off x="239400" y="3581640"/>
            <a:ext cx="2069640" cy="126324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400" spc="-1" strike="noStrike">
                <a:solidFill>
                  <a:srgbClr val="ffffff"/>
                </a:solidFill>
                <a:latin typeface="Arial"/>
                <a:ea typeface="ＭＳ Ｐゴシック"/>
              </a:rPr>
              <a:t>Ações de extensão aprovadas pela DEDC em editais de fomento ou em fluxo contínuo</a:t>
            </a:r>
            <a:endParaRPr b="0" lang="pt-BR" sz="1400" spc="-1" strike="noStrike">
              <a:latin typeface="Arial"/>
            </a:endParaRPr>
          </a:p>
        </p:txBody>
      </p:sp>
      <p:sp>
        <p:nvSpPr>
          <p:cNvPr id="335" name="CustomShape 7"/>
          <p:cNvSpPr/>
          <p:nvPr/>
        </p:nvSpPr>
        <p:spPr>
          <a:xfrm>
            <a:off x="2435760" y="3581640"/>
            <a:ext cx="2069640" cy="1263240"/>
          </a:xfrm>
          <a:prstGeom prst="roundRect">
            <a:avLst>
              <a:gd name="adj" fmla="val 16667"/>
            </a:avLst>
          </a:prstGeom>
          <a:solidFill>
            <a:schemeClr val="lt2">
              <a:lumMod val="50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400" spc="-1" strike="noStrike">
                <a:solidFill>
                  <a:srgbClr val="ffffff"/>
                </a:solidFill>
                <a:latin typeface="Arial"/>
                <a:ea typeface="ＭＳ Ｐゴシック"/>
              </a:rPr>
              <a:t>Programas de extensão propostos pelos cursos e aprovados pela DEDC</a:t>
            </a:r>
            <a:endParaRPr b="0" lang="pt-BR" sz="1400" spc="-1" strike="noStrike">
              <a:latin typeface="Arial"/>
            </a:endParaRPr>
          </a:p>
        </p:txBody>
      </p:sp>
      <p:sp>
        <p:nvSpPr>
          <p:cNvPr id="336" name="CustomShape 8"/>
          <p:cNvSpPr/>
          <p:nvPr/>
        </p:nvSpPr>
        <p:spPr>
          <a:xfrm>
            <a:off x="4632120" y="3571200"/>
            <a:ext cx="2069640" cy="1263240"/>
          </a:xfrm>
          <a:prstGeom prst="roundRect">
            <a:avLst>
              <a:gd name="adj" fmla="val 16667"/>
            </a:avLst>
          </a:prstGeom>
          <a:solidFill>
            <a:schemeClr val="dk2">
              <a:lumMod val="60000"/>
              <a:lumOff val="40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400" spc="-1" strike="noStrike">
                <a:solidFill>
                  <a:srgbClr val="ffffff"/>
                </a:solidFill>
                <a:latin typeface="Arial"/>
                <a:ea typeface="ＭＳ Ｐゴシック"/>
              </a:rPr>
              <a:t>Ações de extensão realizadas pelos PETs e aprovadas junto à DEDC</a:t>
            </a:r>
            <a:endParaRPr b="0" lang="pt-BR" sz="1400" spc="-1" strike="noStrike">
              <a:latin typeface="Arial"/>
            </a:endParaRPr>
          </a:p>
        </p:txBody>
      </p:sp>
      <p:sp>
        <p:nvSpPr>
          <p:cNvPr id="337" name="CustomShape 9"/>
          <p:cNvSpPr/>
          <p:nvPr/>
        </p:nvSpPr>
        <p:spPr>
          <a:xfrm>
            <a:off x="6828480" y="3581640"/>
            <a:ext cx="2069640" cy="1263240"/>
          </a:xfrm>
          <a:prstGeom prst="roundRect">
            <a:avLst>
              <a:gd name="adj" fmla="val 16667"/>
            </a:avLst>
          </a:prstGeom>
          <a:solidFill>
            <a:schemeClr val="accent3">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400" spc="-1" strike="noStrike">
                <a:solidFill>
                  <a:srgbClr val="ffffff"/>
                </a:solidFill>
                <a:latin typeface="Arial"/>
                <a:ea typeface="ＭＳ Ｐゴシック"/>
              </a:rPr>
              <a:t>Ações de extensão realizadas por outras instituições e aprovadas em suas PROEX</a:t>
            </a:r>
            <a:endParaRPr b="0" lang="pt-BR" sz="1400" spc="-1" strike="noStrike">
              <a:latin typeface="Arial"/>
            </a:endParaRPr>
          </a:p>
        </p:txBody>
      </p:sp>
      <p:sp>
        <p:nvSpPr>
          <p:cNvPr id="338" name="CustomShape 10"/>
          <p:cNvSpPr/>
          <p:nvPr/>
        </p:nvSpPr>
        <p:spPr>
          <a:xfrm>
            <a:off x="1088280" y="4812480"/>
            <a:ext cx="36648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200" spc="-1" strike="noStrike">
                <a:solidFill>
                  <a:srgbClr val="000000"/>
                </a:solidFill>
                <a:latin typeface="Arial"/>
                <a:ea typeface="ＭＳ Ｐゴシック"/>
              </a:rPr>
              <a:t>(1)</a:t>
            </a:r>
            <a:endParaRPr b="0" lang="pt-BR" sz="1200" spc="-1" strike="noStrike">
              <a:latin typeface="Arial"/>
            </a:endParaRPr>
          </a:p>
        </p:txBody>
      </p:sp>
      <p:sp>
        <p:nvSpPr>
          <p:cNvPr id="339" name="CustomShape 11"/>
          <p:cNvSpPr/>
          <p:nvPr/>
        </p:nvSpPr>
        <p:spPr>
          <a:xfrm>
            <a:off x="3284640" y="4812480"/>
            <a:ext cx="36648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200" spc="-1" strike="noStrike">
                <a:solidFill>
                  <a:srgbClr val="000000"/>
                </a:solidFill>
                <a:latin typeface="Arial"/>
                <a:ea typeface="ＭＳ Ｐゴシック"/>
              </a:rPr>
              <a:t>(2)</a:t>
            </a:r>
            <a:endParaRPr b="0" lang="pt-BR" sz="1200" spc="-1" strike="noStrike">
              <a:latin typeface="Arial"/>
            </a:endParaRPr>
          </a:p>
        </p:txBody>
      </p:sp>
      <p:sp>
        <p:nvSpPr>
          <p:cNvPr id="340" name="CustomShape 12"/>
          <p:cNvSpPr/>
          <p:nvPr/>
        </p:nvSpPr>
        <p:spPr>
          <a:xfrm>
            <a:off x="5481360" y="4812480"/>
            <a:ext cx="36648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200" spc="-1" strike="noStrike">
                <a:solidFill>
                  <a:srgbClr val="000000"/>
                </a:solidFill>
                <a:latin typeface="Arial"/>
                <a:ea typeface="ＭＳ Ｐゴシック"/>
              </a:rPr>
              <a:t>(3)</a:t>
            </a:r>
            <a:endParaRPr b="0" lang="pt-BR" sz="1200" spc="-1" strike="noStrike">
              <a:latin typeface="Arial"/>
            </a:endParaRPr>
          </a:p>
        </p:txBody>
      </p:sp>
      <p:sp>
        <p:nvSpPr>
          <p:cNvPr id="341" name="CustomShape 13"/>
          <p:cNvSpPr/>
          <p:nvPr/>
        </p:nvSpPr>
        <p:spPr>
          <a:xfrm>
            <a:off x="7677720" y="4812480"/>
            <a:ext cx="366480" cy="2728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en-US" sz="1200" spc="-1" strike="noStrike">
                <a:solidFill>
                  <a:srgbClr val="000000"/>
                </a:solidFill>
                <a:latin typeface="Arial"/>
                <a:ea typeface="ＭＳ Ｐゴシック"/>
              </a:rPr>
              <a:t>(4)</a:t>
            </a:r>
            <a:endParaRPr b="0" lang="pt-BR" sz="1200" spc="-1" strike="noStrike">
              <a:latin typeface="Arial"/>
            </a:endParaRPr>
          </a:p>
        </p:txBody>
      </p:sp>
    </p:spTree>
  </p:cSld>
  <mc:AlternateContent>
    <mc:Choice Requires="p14">
      <p:transition spd="slow" p14:dur="2000"/>
    </mc:Choice>
    <mc:Fallback>
      <p:transition spd="slow"/>
    </mc:Fallback>
  </mc:AlternateContent>
  <p:timing>
    <p:tnLst>
      <p:par>
        <p:cTn id="209" dur="indefinite" restart="never" nodeType="tmRoot">
          <p:childTnLst>
            <p:seq>
              <p:cTn id="210" dur="indefinite" nodeType="mainSeq">
                <p:childTnLst>
                  <p:par>
                    <p:cTn id="211" fill="hold">
                      <p:stCondLst>
                        <p:cond delay="indefinite"/>
                      </p:stCondLst>
                      <p:childTnLst>
                        <p:par>
                          <p:cTn id="212" fill="hold">
                            <p:stCondLst>
                              <p:cond delay="0"/>
                            </p:stCondLst>
                            <p:childTnLst>
                              <p:par>
                                <p:cTn id="213" nodeType="clickEffect" fill="hold" presetClass="entr" presetID="1">
                                  <p:stCondLst>
                                    <p:cond delay="0"/>
                                  </p:stCondLst>
                                  <p:childTnLst>
                                    <p:set>
                                      <p:cBhvr>
                                        <p:cTn id="214" dur="1" fill="hold">
                                          <p:stCondLst>
                                            <p:cond delay="0"/>
                                          </p:stCondLst>
                                        </p:cTn>
                                        <p:tgtEl>
                                          <p:spTgt spid="332">
                                            <p:txEl>
                                              <p:pRg st="4" end="4"/>
                                            </p:txEl>
                                          </p:spTgt>
                                        </p:tgtEl>
                                        <p:attrNameLst>
                                          <p:attrName>style.visibility</p:attrName>
                                        </p:attrNameLst>
                                      </p:cBhvr>
                                      <p:to>
                                        <p:strVal val="visible"/>
                                      </p:to>
                                    </p:set>
                                  </p:childTnLst>
                                </p:cTn>
                              </p:par>
                              <p:par>
                                <p:cTn id="215" nodeType="withEffect" fill="hold" presetClass="entr" presetID="1">
                                  <p:stCondLst>
                                    <p:cond delay="0"/>
                                  </p:stCondLst>
                                  <p:childTnLst>
                                    <p:set>
                                      <p:cBhvr>
                                        <p:cTn id="216" dur="1" fill="hold">
                                          <p:stCondLst>
                                            <p:cond delay="0"/>
                                          </p:stCondLst>
                                        </p:cTn>
                                        <p:tgtEl>
                                          <p:spTgt spid="332">
                                            <p:txEl>
                                              <p:pRg st="6" end="6"/>
                                            </p:txEl>
                                          </p:spTgt>
                                        </p:tgtEl>
                                        <p:attrNameLst>
                                          <p:attrName>style.visibility</p:attrName>
                                        </p:attrNameLst>
                                      </p:cBhvr>
                                      <p:to>
                                        <p:strVal val="visible"/>
                                      </p:to>
                                    </p:set>
                                  </p:childTnLst>
                                </p:cTn>
                              </p:par>
                              <p:par>
                                <p:cTn id="217" nodeType="withEffect" fill="hold" presetClass="entr" presetID="1">
                                  <p:stCondLst>
                                    <p:cond delay="0"/>
                                  </p:stCondLst>
                                  <p:childTnLst>
                                    <p:set>
                                      <p:cBhvr>
                                        <p:cTn id="218" dur="1" fill="hold">
                                          <p:stCondLst>
                                            <p:cond delay="0"/>
                                          </p:stCondLst>
                                        </p:cTn>
                                        <p:tgtEl>
                                          <p:spTgt spid="329"/>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nodeType="clickEffect" fill="hold" presetClass="entr" presetID="1">
                                  <p:stCondLst>
                                    <p:cond delay="0"/>
                                  </p:stCondLst>
                                  <p:childTnLst>
                                    <p:set>
                                      <p:cBhvr>
                                        <p:cTn id="222" dur="1" fill="hold">
                                          <p:stCondLst>
                                            <p:cond delay="0"/>
                                          </p:stCondLst>
                                        </p:cTn>
                                        <p:tgtEl>
                                          <p:spTgt spid="332">
                                            <p:txEl>
                                              <p:pRg st="8" end="8"/>
                                            </p:txEl>
                                          </p:spTgt>
                                        </p:tgtEl>
                                        <p:attrNameLst>
                                          <p:attrName>style.visibility</p:attrName>
                                        </p:attrNameLst>
                                      </p:cBhvr>
                                      <p:to>
                                        <p:strVal val="visible"/>
                                      </p:to>
                                    </p:set>
                                  </p:childTnLst>
                                </p:cTn>
                              </p:par>
                              <p:par>
                                <p:cTn id="223" nodeType="withEffect" fill="hold" presetClass="entr" presetID="1">
                                  <p:stCondLst>
                                    <p:cond delay="0"/>
                                  </p:stCondLst>
                                  <p:childTnLst>
                                    <p:set>
                                      <p:cBhvr>
                                        <p:cTn id="224" dur="1" fill="hold">
                                          <p:stCondLst>
                                            <p:cond delay="0"/>
                                          </p:stCondLst>
                                        </p:cTn>
                                        <p:tgtEl>
                                          <p:spTgt spid="334"/>
                                        </p:tgtEl>
                                        <p:attrNameLst>
                                          <p:attrName>style.visibility</p:attrName>
                                        </p:attrNameLst>
                                      </p:cBhvr>
                                      <p:to>
                                        <p:strVal val="visible"/>
                                      </p:to>
                                    </p:set>
                                  </p:childTnLst>
                                </p:cTn>
                              </p:par>
                              <p:par>
                                <p:cTn id="225" nodeType="withEffect" fill="hold" presetClass="entr" presetID="1">
                                  <p:stCondLst>
                                    <p:cond delay="0"/>
                                  </p:stCondLst>
                                  <p:childTnLst>
                                    <p:set>
                                      <p:cBhvr>
                                        <p:cTn id="226" dur="1" fill="hold">
                                          <p:stCondLst>
                                            <p:cond delay="0"/>
                                          </p:stCondLst>
                                        </p:cTn>
                                        <p:tgtEl>
                                          <p:spTgt spid="338"/>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nodeType="clickEffect" fill="hold" presetClass="entr" presetID="1">
                                  <p:stCondLst>
                                    <p:cond delay="0"/>
                                  </p:stCondLst>
                                  <p:childTnLst>
                                    <p:set>
                                      <p:cBhvr>
                                        <p:cTn id="230" dur="1" fill="hold">
                                          <p:stCondLst>
                                            <p:cond delay="0"/>
                                          </p:stCondLst>
                                        </p:cTn>
                                        <p:tgtEl>
                                          <p:spTgt spid="335"/>
                                        </p:tgtEl>
                                        <p:attrNameLst>
                                          <p:attrName>style.visibility</p:attrName>
                                        </p:attrNameLst>
                                      </p:cBhvr>
                                      <p:to>
                                        <p:strVal val="visible"/>
                                      </p:to>
                                    </p:set>
                                  </p:childTnLst>
                                </p:cTn>
                              </p:par>
                              <p:par>
                                <p:cTn id="231" nodeType="withEffect" fill="hold" presetClass="entr" presetID="1">
                                  <p:stCondLst>
                                    <p:cond delay="0"/>
                                  </p:stCondLst>
                                  <p:childTnLst>
                                    <p:set>
                                      <p:cBhvr>
                                        <p:cTn id="232" dur="1" fill="hold">
                                          <p:stCondLst>
                                            <p:cond delay="0"/>
                                          </p:stCondLst>
                                        </p:cTn>
                                        <p:tgtEl>
                                          <p:spTgt spid="339"/>
                                        </p:tgtEl>
                                        <p:attrNameLst>
                                          <p:attrName>style.visibility</p:attrName>
                                        </p:attrNameLst>
                                      </p:cBhvr>
                                      <p:to>
                                        <p:strVal val="visible"/>
                                      </p:to>
                                    </p:set>
                                  </p:childTnLst>
                                </p:cTn>
                              </p:par>
                            </p:childTnLst>
                          </p:cTn>
                        </p:par>
                      </p:childTnLst>
                    </p:cTn>
                  </p:par>
                  <p:par>
                    <p:cTn id="233" fill="hold">
                      <p:stCondLst>
                        <p:cond delay="indefinite"/>
                      </p:stCondLst>
                      <p:childTnLst>
                        <p:par>
                          <p:cTn id="234" fill="hold">
                            <p:stCondLst>
                              <p:cond delay="0"/>
                            </p:stCondLst>
                            <p:childTnLst>
                              <p:par>
                                <p:cTn id="235" nodeType="clickEffect" fill="hold" presetClass="entr" presetID="1">
                                  <p:stCondLst>
                                    <p:cond delay="0"/>
                                  </p:stCondLst>
                                  <p:childTnLst>
                                    <p:set>
                                      <p:cBhvr>
                                        <p:cTn id="236" dur="1" fill="hold">
                                          <p:stCondLst>
                                            <p:cond delay="0"/>
                                          </p:stCondLst>
                                        </p:cTn>
                                        <p:tgtEl>
                                          <p:spTgt spid="336"/>
                                        </p:tgtEl>
                                        <p:attrNameLst>
                                          <p:attrName>style.visibility</p:attrName>
                                        </p:attrNameLst>
                                      </p:cBhvr>
                                      <p:to>
                                        <p:strVal val="visible"/>
                                      </p:to>
                                    </p:set>
                                  </p:childTnLst>
                                </p:cTn>
                              </p:par>
                              <p:par>
                                <p:cTn id="237" nodeType="withEffect" fill="hold" presetClass="entr" presetID="1">
                                  <p:stCondLst>
                                    <p:cond delay="0"/>
                                  </p:stCondLst>
                                  <p:childTnLst>
                                    <p:set>
                                      <p:cBhvr>
                                        <p:cTn id="238" dur="1" fill="hold">
                                          <p:stCondLst>
                                            <p:cond delay="0"/>
                                          </p:stCondLst>
                                        </p:cTn>
                                        <p:tgtEl>
                                          <p:spTgt spid="340"/>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nodeType="clickEffect" fill="hold" presetClass="entr" presetID="1">
                                  <p:stCondLst>
                                    <p:cond delay="0"/>
                                  </p:stCondLst>
                                  <p:childTnLst>
                                    <p:set>
                                      <p:cBhvr>
                                        <p:cTn id="242" dur="1" fill="hold">
                                          <p:stCondLst>
                                            <p:cond delay="0"/>
                                          </p:stCondLst>
                                        </p:cTn>
                                        <p:tgtEl>
                                          <p:spTgt spid="341"/>
                                        </p:tgtEl>
                                        <p:attrNameLst>
                                          <p:attrName>style.visibility</p:attrName>
                                        </p:attrNameLst>
                                      </p:cBhvr>
                                      <p:to>
                                        <p:strVal val="visible"/>
                                      </p:to>
                                    </p:set>
                                  </p:childTnLst>
                                </p:cTn>
                              </p:par>
                              <p:par>
                                <p:cTn id="243" nodeType="withEffect" fill="hold" presetClass="entr" presetID="1">
                                  <p:stCondLst>
                                    <p:cond delay="0"/>
                                  </p:stCondLst>
                                  <p:childTnLst>
                                    <p:set>
                                      <p:cBhvr>
                                        <p:cTn id="244"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CustomShape 1"/>
          <p:cNvSpPr/>
          <p:nvPr/>
        </p:nvSpPr>
        <p:spPr>
          <a:xfrm>
            <a:off x="768240" y="4089240"/>
            <a:ext cx="8000280" cy="6246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43" name="CustomShape 2"/>
          <p:cNvSpPr/>
          <p:nvPr/>
        </p:nvSpPr>
        <p:spPr>
          <a:xfrm>
            <a:off x="768240" y="3001680"/>
            <a:ext cx="8000280" cy="6246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44" name="CustomShape 3"/>
          <p:cNvSpPr/>
          <p:nvPr/>
        </p:nvSpPr>
        <p:spPr>
          <a:xfrm>
            <a:off x="768240" y="1901520"/>
            <a:ext cx="8000280" cy="62460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345" name="CustomShape 4"/>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500" spc="-1" strike="noStrike">
                <a:solidFill>
                  <a:srgbClr val="f2f2f2"/>
                </a:solidFill>
                <a:latin typeface="Arial"/>
                <a:ea typeface="ＭＳ Ｐゴシック"/>
              </a:rPr>
              <a:t>Contatos</a:t>
            </a:r>
            <a:endParaRPr b="0" lang="pt-BR" sz="4500" spc="-1" strike="noStrike">
              <a:latin typeface="Arial"/>
            </a:endParaRPr>
          </a:p>
        </p:txBody>
      </p:sp>
      <p:sp>
        <p:nvSpPr>
          <p:cNvPr id="346" name="CustomShape 5"/>
          <p:cNvSpPr/>
          <p:nvPr/>
        </p:nvSpPr>
        <p:spPr>
          <a:xfrm>
            <a:off x="447840" y="1427040"/>
            <a:ext cx="8321040" cy="3656160"/>
          </a:xfrm>
          <a:prstGeom prst="rect">
            <a:avLst/>
          </a:prstGeom>
          <a:noFill/>
          <a:ln>
            <a:noFill/>
          </a:ln>
        </p:spPr>
        <p:style>
          <a:lnRef idx="0"/>
          <a:fillRef idx="0"/>
          <a:effectRef idx="0"/>
          <a:fontRef idx="minor"/>
        </p:style>
        <p:txBody>
          <a:bodyPr lIns="90000" rIns="90000" tIns="45000" bIns="45000">
            <a:spAutoFit/>
          </a:bodyPr>
          <a:p>
            <a:pPr marL="285840" indent="-285480" algn="just">
              <a:lnSpc>
                <a:spcPct val="100000"/>
              </a:lnSpc>
              <a:buClr>
                <a:srgbClr val="000000"/>
              </a:buClr>
              <a:buFont typeface="Arial"/>
              <a:buChar char="•"/>
            </a:pPr>
            <a:r>
              <a:rPr b="0" lang="en-US" sz="2400" spc="-1" strike="noStrike">
                <a:solidFill>
                  <a:srgbClr val="000000"/>
                </a:solidFill>
                <a:latin typeface="Arial"/>
                <a:ea typeface="ＭＳ Ｐゴシック"/>
              </a:rPr>
              <a:t>Patterson Patrício de Souza</a:t>
            </a:r>
            <a:endParaRPr b="0" lang="pt-BR" sz="2400" spc="-1" strike="noStrike">
              <a:latin typeface="Arial"/>
            </a:endParaRPr>
          </a:p>
          <a:p>
            <a:pPr marL="457200" algn="just">
              <a:lnSpc>
                <a:spcPct val="100000"/>
              </a:lnSpc>
              <a:tabLst>
                <a:tab algn="l" pos="0"/>
              </a:tabLst>
            </a:pPr>
            <a:endParaRPr b="0" lang="pt-BR" sz="24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Diretor de Extensão e Desenvolvimento Comunitário</a:t>
            </a:r>
            <a:endParaRPr b="0" lang="pt-BR" sz="18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E-mail: patterson@cefetmg.br</a:t>
            </a:r>
            <a:endParaRPr b="0" lang="pt-BR" sz="1800" spc="-1" strike="noStrike">
              <a:latin typeface="Arial"/>
            </a:endParaRPr>
          </a:p>
          <a:p>
            <a:pPr marL="457200" algn="just">
              <a:lnSpc>
                <a:spcPct val="100000"/>
              </a:lnSpc>
              <a:tabLst>
                <a:tab algn="l" pos="0"/>
              </a:tabLst>
            </a:pPr>
            <a:endParaRPr b="0" lang="pt-BR" sz="1800" spc="-1" strike="noStrike">
              <a:latin typeface="Arial"/>
            </a:endParaRPr>
          </a:p>
          <a:p>
            <a:pPr marL="285840" indent="-285480" algn="just">
              <a:lnSpc>
                <a:spcPct val="100000"/>
              </a:lnSpc>
              <a:buClr>
                <a:srgbClr val="000000"/>
              </a:buClr>
              <a:buFont typeface="Arial"/>
              <a:buChar char="•"/>
              <a:tabLst>
                <a:tab algn="l" pos="0"/>
              </a:tabLst>
            </a:pPr>
            <a:r>
              <a:rPr b="0" lang="en-US" sz="2400" spc="-1" strike="noStrike">
                <a:solidFill>
                  <a:srgbClr val="000000"/>
                </a:solidFill>
                <a:latin typeface="Arial"/>
                <a:ea typeface="ＭＳ Ｐゴシック"/>
              </a:rPr>
              <a:t>Ulisses Cotta Cavalca</a:t>
            </a:r>
            <a:endParaRPr b="0" lang="pt-BR" sz="2400" spc="-1" strike="noStrike">
              <a:latin typeface="Arial"/>
            </a:endParaRPr>
          </a:p>
          <a:p>
            <a:pPr algn="just">
              <a:lnSpc>
                <a:spcPct val="100000"/>
              </a:lnSpc>
              <a:tabLst>
                <a:tab algn="l" pos="0"/>
              </a:tabLst>
            </a:pPr>
            <a:endParaRPr b="0" lang="pt-BR" sz="24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Diretor Adjunto de Extensão e Desenvolvimento Comunitário</a:t>
            </a:r>
            <a:endParaRPr b="0" lang="pt-BR" sz="18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E-mail: ulisses@cefetmg.br</a:t>
            </a:r>
            <a:endParaRPr b="0" lang="pt-BR" sz="1800" spc="-1" strike="noStrike">
              <a:latin typeface="Arial"/>
            </a:endParaRPr>
          </a:p>
          <a:p>
            <a:pPr marL="457200" algn="just">
              <a:lnSpc>
                <a:spcPct val="100000"/>
              </a:lnSpc>
              <a:tabLst>
                <a:tab algn="l" pos="0"/>
              </a:tabLst>
            </a:pPr>
            <a:endParaRPr b="0" lang="pt-BR" sz="1800" spc="-1" strike="noStrike">
              <a:latin typeface="Arial"/>
            </a:endParaRPr>
          </a:p>
          <a:p>
            <a:pPr marL="285840" indent="-285480" algn="just">
              <a:lnSpc>
                <a:spcPct val="100000"/>
              </a:lnSpc>
              <a:buClr>
                <a:srgbClr val="000000"/>
              </a:buClr>
              <a:buFont typeface="Arial"/>
              <a:buChar char="•"/>
              <a:tabLst>
                <a:tab algn="l" pos="0"/>
              </a:tabLst>
            </a:pPr>
            <a:r>
              <a:rPr b="0" lang="en-US" sz="2400" spc="-1" strike="noStrike">
                <a:solidFill>
                  <a:srgbClr val="000000"/>
                </a:solidFill>
                <a:latin typeface="Arial"/>
                <a:ea typeface="ＭＳ Ｐゴシック"/>
              </a:rPr>
              <a:t>Ana Cristina Barbosa</a:t>
            </a:r>
            <a:endParaRPr b="0" lang="pt-BR" sz="2400" spc="-1" strike="noStrike">
              <a:latin typeface="Arial"/>
            </a:endParaRPr>
          </a:p>
          <a:p>
            <a:pPr algn="just">
              <a:lnSpc>
                <a:spcPct val="100000"/>
              </a:lnSpc>
              <a:tabLst>
                <a:tab algn="l" pos="0"/>
              </a:tabLst>
            </a:pPr>
            <a:endParaRPr b="0" lang="pt-BR" sz="24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Coordenadora de Desenvolvimento Comunitário</a:t>
            </a:r>
            <a:endParaRPr b="0" lang="pt-BR" sz="1800" spc="-1" strike="noStrike">
              <a:latin typeface="Arial"/>
            </a:endParaRPr>
          </a:p>
          <a:p>
            <a:pPr marL="457200" algn="just">
              <a:lnSpc>
                <a:spcPct val="100000"/>
              </a:lnSpc>
              <a:tabLst>
                <a:tab algn="l" pos="0"/>
              </a:tabLst>
            </a:pPr>
            <a:r>
              <a:rPr b="0" lang="en-US" sz="1800" spc="-1" strike="noStrike">
                <a:solidFill>
                  <a:srgbClr val="ffffff"/>
                </a:solidFill>
                <a:latin typeface="Arial"/>
                <a:ea typeface="ＭＳ Ｐゴシック"/>
              </a:rPr>
              <a:t>E-mail: cdco@cefetmg.br</a:t>
            </a:r>
            <a:endParaRPr b="0" lang="pt-BR" sz="1800" spc="-1" strike="noStrike">
              <a:latin typeface="Arial"/>
            </a:endParaRPr>
          </a:p>
          <a:p>
            <a:pPr marL="457200" algn="just">
              <a:lnSpc>
                <a:spcPct val="100000"/>
              </a:lnSpc>
              <a:tabLst>
                <a:tab algn="l" pos="0"/>
              </a:tabLst>
            </a:pPr>
            <a:endParaRPr b="0" lang="pt-BR" sz="1800" spc="-1" strike="noStrike">
              <a:latin typeface="Arial"/>
            </a:endParaRPr>
          </a:p>
        </p:txBody>
      </p:sp>
      <p:sp>
        <p:nvSpPr>
          <p:cNvPr id="347" name="TextShape 6"/>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42F365AC-7CC8-4BB7-A3DD-183D75B23B81}"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CustomShape 1"/>
          <p:cNvSpPr/>
          <p:nvPr/>
        </p:nvSpPr>
        <p:spPr>
          <a:xfrm>
            <a:off x="0" y="2970360"/>
            <a:ext cx="825444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914400" algn="r">
              <a:lnSpc>
                <a:spcPct val="100000"/>
              </a:lnSpc>
            </a:pPr>
            <a:r>
              <a:rPr b="1" lang="en-US" sz="4800" spc="-1" strike="noStrike">
                <a:solidFill>
                  <a:srgbClr val="ffffff"/>
                </a:solidFill>
                <a:latin typeface="Arial"/>
                <a:ea typeface="ＭＳ Ｐゴシック"/>
              </a:rPr>
              <a:t>O que é Extensão?</a:t>
            </a:r>
            <a:endParaRPr b="0" lang="pt-BR" sz="4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fffff"/>
                </a:solidFill>
                <a:latin typeface="Arial"/>
                <a:ea typeface="ＭＳ Ｐゴシック"/>
              </a:rPr>
              <a:t>Importância Estratégica</a:t>
            </a:r>
            <a:endParaRPr b="0" lang="pt-BR" sz="4800" spc="-1" strike="noStrike">
              <a:latin typeface="Arial"/>
            </a:endParaRPr>
          </a:p>
        </p:txBody>
      </p:sp>
      <p:sp>
        <p:nvSpPr>
          <p:cNvPr id="108" name="CustomShape 2"/>
          <p:cNvSpPr/>
          <p:nvPr/>
        </p:nvSpPr>
        <p:spPr>
          <a:xfrm>
            <a:off x="447840" y="1387440"/>
            <a:ext cx="8321040" cy="802800"/>
          </a:xfrm>
          <a:prstGeom prst="rect">
            <a:avLst/>
          </a:prstGeom>
          <a:noFill/>
          <a:ln>
            <a:noFill/>
          </a:ln>
        </p:spPr>
        <p:style>
          <a:lnRef idx="0"/>
          <a:fillRef idx="0"/>
          <a:effectRef idx="0"/>
          <a:fontRef idx="minor"/>
        </p:style>
        <p:txBody>
          <a:bodyPr lIns="90000" rIns="90000" tIns="45000" bIns="45000">
            <a:spAutoFit/>
          </a:bodyPr>
          <a:p>
            <a:pPr marL="457200" indent="-456840" algn="just">
              <a:lnSpc>
                <a:spcPct val="90000"/>
              </a:lnSpc>
              <a:buClr>
                <a:srgbClr val="000000"/>
              </a:buClr>
              <a:buFont typeface="Arial"/>
              <a:buChar char="•"/>
            </a:pPr>
            <a:r>
              <a:rPr b="0" lang="en-US" sz="2600" spc="-1" strike="noStrike">
                <a:solidFill>
                  <a:srgbClr val="000000"/>
                </a:solidFill>
                <a:latin typeface="Arial"/>
                <a:ea typeface="ＭＳ Ｐゴシック"/>
              </a:rPr>
              <a:t>A Extensão é responsável por promover a </a:t>
            </a:r>
            <a:r>
              <a:rPr b="0" lang="en-US" sz="2600" spc="-1" strike="noStrike">
                <a:solidFill>
                  <a:srgbClr val="e46c0a"/>
                </a:solidFill>
                <a:latin typeface="Arial"/>
                <a:ea typeface="ＭＳ Ｐゴシック"/>
              </a:rPr>
              <a:t>articulação</a:t>
            </a:r>
            <a:r>
              <a:rPr b="0" lang="en-US" sz="2600" spc="-1" strike="noStrike">
                <a:solidFill>
                  <a:srgbClr val="000000"/>
                </a:solidFill>
                <a:latin typeface="Arial"/>
                <a:ea typeface="ＭＳ Ｐゴシック"/>
              </a:rPr>
              <a:t> entre o </a:t>
            </a:r>
            <a:r>
              <a:rPr b="0" lang="en-US" sz="2600" spc="-1" strike="noStrike">
                <a:solidFill>
                  <a:srgbClr val="e46c0a"/>
                </a:solidFill>
                <a:latin typeface="Arial"/>
                <a:ea typeface="ＭＳ Ｐゴシック"/>
              </a:rPr>
              <a:t>saber acadêmico </a:t>
            </a:r>
            <a:r>
              <a:rPr b="0" lang="en-US" sz="2600" spc="-1" strike="noStrike">
                <a:solidFill>
                  <a:srgbClr val="000000"/>
                </a:solidFill>
                <a:latin typeface="Arial"/>
                <a:ea typeface="ＭＳ Ｐゴシック"/>
              </a:rPr>
              <a:t>e a </a:t>
            </a:r>
            <a:r>
              <a:rPr b="0" lang="en-US" sz="2600" spc="-1" strike="noStrike">
                <a:solidFill>
                  <a:srgbClr val="e46c0a"/>
                </a:solidFill>
                <a:latin typeface="Arial"/>
                <a:ea typeface="ＭＳ Ｐゴシック"/>
              </a:rPr>
              <a:t>sociedade</a:t>
            </a:r>
            <a:r>
              <a:rPr b="0" lang="en-US" sz="2600" spc="-1" strike="noStrike">
                <a:solidFill>
                  <a:srgbClr val="000000"/>
                </a:solidFill>
                <a:latin typeface="Arial"/>
                <a:ea typeface="ＭＳ Ｐゴシック"/>
              </a:rPr>
              <a:t>.</a:t>
            </a:r>
            <a:endParaRPr b="0" lang="pt-BR" sz="2600" spc="-1" strike="noStrike">
              <a:latin typeface="Arial"/>
            </a:endParaRPr>
          </a:p>
        </p:txBody>
      </p:sp>
      <p:sp>
        <p:nvSpPr>
          <p:cNvPr id="109" name="TextShape 3"/>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02E656EB-A86E-4526-8C47-578EB752AEC9}" type="slidenum">
              <a:rPr b="0" lang="en-US" sz="1200" spc="-1" strike="noStrike">
                <a:solidFill>
                  <a:srgbClr val="8b8b8b"/>
                </a:solidFill>
                <a:latin typeface="Calibri"/>
              </a:rPr>
              <a:t>&lt;número&gt;</a:t>
            </a:fld>
            <a:endParaRPr b="0" lang="pt-BR" sz="1200" spc="-1" strike="noStrike">
              <a:latin typeface="Times New Roman"/>
            </a:endParaRPr>
          </a:p>
        </p:txBody>
      </p:sp>
      <p:pic>
        <p:nvPicPr>
          <p:cNvPr id="110" name="Picture 3" descr=""/>
          <p:cNvPicPr/>
          <p:nvPr/>
        </p:nvPicPr>
        <p:blipFill>
          <a:blip r:embed="rId1"/>
          <a:stretch/>
        </p:blipFill>
        <p:spPr>
          <a:xfrm>
            <a:off x="320400" y="2978640"/>
            <a:ext cx="2019240" cy="992160"/>
          </a:xfrm>
          <a:prstGeom prst="rect">
            <a:avLst/>
          </a:prstGeom>
          <a:ln>
            <a:noFill/>
          </a:ln>
        </p:spPr>
      </p:pic>
      <p:pic>
        <p:nvPicPr>
          <p:cNvPr id="111" name="Picture 6" descr=""/>
          <p:cNvPicPr/>
          <p:nvPr/>
        </p:nvPicPr>
        <p:blipFill>
          <a:blip r:embed="rId2"/>
          <a:stretch/>
        </p:blipFill>
        <p:spPr>
          <a:xfrm>
            <a:off x="3060360" y="2414520"/>
            <a:ext cx="2159280" cy="2142360"/>
          </a:xfrm>
          <a:prstGeom prst="rect">
            <a:avLst/>
          </a:prstGeom>
          <a:ln>
            <a:noFill/>
          </a:ln>
        </p:spPr>
      </p:pic>
      <p:sp>
        <p:nvSpPr>
          <p:cNvPr id="112" name="CustomShape 4"/>
          <p:cNvSpPr/>
          <p:nvPr/>
        </p:nvSpPr>
        <p:spPr>
          <a:xfrm>
            <a:off x="2071080" y="3247200"/>
            <a:ext cx="846000" cy="395280"/>
          </a:xfrm>
          <a:prstGeom prst="leftRightArrow">
            <a:avLst>
              <a:gd name="adj1" fmla="val 50000"/>
              <a:gd name="adj2" fmla="val 50000"/>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sp>
      <p:sp>
        <p:nvSpPr>
          <p:cNvPr id="113" name="CustomShape 5"/>
          <p:cNvSpPr/>
          <p:nvPr/>
        </p:nvSpPr>
        <p:spPr>
          <a:xfrm>
            <a:off x="5580000" y="2458080"/>
            <a:ext cx="3312000" cy="42156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2000" spc="-1" strike="noStrike">
                <a:solidFill>
                  <a:srgbClr val="ffffff"/>
                </a:solidFill>
                <a:latin typeface="Arial"/>
                <a:ea typeface="Arial"/>
              </a:rPr>
              <a:t>Interação Transformadora</a:t>
            </a:r>
            <a:endParaRPr b="0" lang="pt-BR" sz="2000" spc="-1" strike="noStrike">
              <a:latin typeface="Arial"/>
            </a:endParaRPr>
          </a:p>
        </p:txBody>
      </p:sp>
      <p:sp>
        <p:nvSpPr>
          <p:cNvPr id="114" name="CustomShape 6"/>
          <p:cNvSpPr/>
          <p:nvPr/>
        </p:nvSpPr>
        <p:spPr>
          <a:xfrm>
            <a:off x="5580000" y="3178080"/>
            <a:ext cx="3322080" cy="42156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2000" spc="-1" strike="noStrike">
                <a:solidFill>
                  <a:srgbClr val="ffffff"/>
                </a:solidFill>
                <a:latin typeface="Arial"/>
                <a:ea typeface="Arial"/>
              </a:rPr>
              <a:t>Protagonismo Discente</a:t>
            </a:r>
            <a:endParaRPr b="0" lang="pt-BR" sz="2000" spc="-1" strike="noStrike">
              <a:latin typeface="Arial"/>
            </a:endParaRPr>
          </a:p>
        </p:txBody>
      </p:sp>
      <p:sp>
        <p:nvSpPr>
          <p:cNvPr id="115" name="CustomShape 7"/>
          <p:cNvSpPr/>
          <p:nvPr/>
        </p:nvSpPr>
        <p:spPr>
          <a:xfrm>
            <a:off x="5580000" y="3898080"/>
            <a:ext cx="3322080" cy="42156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2000" spc="-1" strike="noStrike">
                <a:solidFill>
                  <a:srgbClr val="ffffff"/>
                </a:solidFill>
                <a:latin typeface="Arial"/>
                <a:ea typeface="Arial"/>
              </a:rPr>
              <a:t>Componente Curricular</a:t>
            </a:r>
            <a:endParaRPr b="0" lang="pt-BR"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600" spc="-1" strike="noStrike">
                <a:solidFill>
                  <a:srgbClr val="f2f2f2"/>
                </a:solidFill>
                <a:latin typeface="Arial"/>
                <a:ea typeface="ＭＳ Ｐゴシック"/>
              </a:rPr>
              <a:t>Indissociabilidade</a:t>
            </a:r>
            <a:endParaRPr b="0" lang="pt-BR" sz="4600" spc="-1" strike="noStrike">
              <a:latin typeface="Arial"/>
            </a:endParaRPr>
          </a:p>
        </p:txBody>
      </p:sp>
      <p:sp>
        <p:nvSpPr>
          <p:cNvPr id="117" name="CustomShape 2"/>
          <p:cNvSpPr/>
          <p:nvPr/>
        </p:nvSpPr>
        <p:spPr>
          <a:xfrm>
            <a:off x="447840" y="1387440"/>
            <a:ext cx="8321040" cy="802800"/>
          </a:xfrm>
          <a:prstGeom prst="rect">
            <a:avLst/>
          </a:prstGeom>
          <a:noFill/>
          <a:ln>
            <a:noFill/>
          </a:ln>
        </p:spPr>
        <p:style>
          <a:lnRef idx="0"/>
          <a:fillRef idx="0"/>
          <a:effectRef idx="0"/>
          <a:fontRef idx="minor"/>
        </p:style>
        <p:txBody>
          <a:bodyPr lIns="90000" rIns="90000" tIns="45000" bIns="45000">
            <a:spAutoFit/>
          </a:bodyPr>
          <a:p>
            <a:pPr marL="457200" indent="-456840" algn="just">
              <a:lnSpc>
                <a:spcPct val="90000"/>
              </a:lnSpc>
              <a:buClr>
                <a:srgbClr val="000000"/>
              </a:buClr>
              <a:buFont typeface="Arial"/>
              <a:buChar char="•"/>
            </a:pPr>
            <a:r>
              <a:rPr b="0" lang="en-US" sz="2600" spc="-1" strike="noStrike">
                <a:solidFill>
                  <a:srgbClr val="000000"/>
                </a:solidFill>
                <a:latin typeface="Arial"/>
                <a:ea typeface="ＭＳ Ｐゴシック"/>
              </a:rPr>
              <a:t>Princípio constitucional da </a:t>
            </a:r>
            <a:r>
              <a:rPr b="0" lang="en-US" sz="2600" spc="-1" strike="noStrike">
                <a:solidFill>
                  <a:srgbClr val="e46c0a"/>
                </a:solidFill>
                <a:latin typeface="Arial"/>
                <a:ea typeface="ＭＳ Ｐゴシック"/>
              </a:rPr>
              <a:t>indissociabilidade </a:t>
            </a:r>
            <a:r>
              <a:rPr b="0" lang="en-US" sz="2600" spc="-1" strike="noStrike">
                <a:solidFill>
                  <a:srgbClr val="000000"/>
                </a:solidFill>
                <a:latin typeface="Arial"/>
                <a:ea typeface="ＭＳ Ｐゴシック"/>
              </a:rPr>
              <a:t>com o ensino e a pesquisa.</a:t>
            </a:r>
            <a:endParaRPr b="0" lang="pt-BR" sz="2600" spc="-1" strike="noStrike">
              <a:latin typeface="Arial"/>
            </a:endParaRPr>
          </a:p>
        </p:txBody>
      </p:sp>
      <p:sp>
        <p:nvSpPr>
          <p:cNvPr id="118" name="TextShape 3"/>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DC8432A7-545A-490D-966E-A84553C5F4EA}" type="slidenum">
              <a:rPr b="0" lang="en-US" sz="1200" spc="-1" strike="noStrike">
                <a:solidFill>
                  <a:srgbClr val="8b8b8b"/>
                </a:solidFill>
                <a:latin typeface="Calibri"/>
              </a:rPr>
              <a:t>&lt;número&gt;</a:t>
            </a:fld>
            <a:endParaRPr b="0" lang="pt-BR" sz="1200" spc="-1" strike="noStrike">
              <a:latin typeface="Times New Roman"/>
            </a:endParaRPr>
          </a:p>
        </p:txBody>
      </p:sp>
      <p:grpSp>
        <p:nvGrpSpPr>
          <p:cNvPr id="119" name="Group 4"/>
          <p:cNvGrpSpPr/>
          <p:nvPr/>
        </p:nvGrpSpPr>
        <p:grpSpPr>
          <a:xfrm>
            <a:off x="5530680" y="3838320"/>
            <a:ext cx="1438200" cy="933480"/>
            <a:chOff x="5530680" y="3838320"/>
            <a:chExt cx="1438200" cy="933480"/>
          </a:xfrm>
        </p:grpSpPr>
        <p:pic>
          <p:nvPicPr>
            <p:cNvPr id="120" name="Picture 5" descr=""/>
            <p:cNvPicPr/>
            <p:nvPr/>
          </p:nvPicPr>
          <p:blipFill>
            <a:blip r:embed="rId1"/>
            <a:stretch/>
          </p:blipFill>
          <p:spPr>
            <a:xfrm>
              <a:off x="5894640" y="3838320"/>
              <a:ext cx="923040" cy="700920"/>
            </a:xfrm>
            <a:prstGeom prst="rect">
              <a:avLst/>
            </a:prstGeom>
            <a:ln>
              <a:noFill/>
            </a:ln>
          </p:spPr>
        </p:pic>
        <p:sp>
          <p:nvSpPr>
            <p:cNvPr id="121" name="CustomShape 5"/>
            <p:cNvSpPr/>
            <p:nvPr/>
          </p:nvSpPr>
          <p:spPr>
            <a:xfrm>
              <a:off x="5530680" y="4413960"/>
              <a:ext cx="1438200" cy="3578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Educação</a:t>
              </a:r>
              <a:endParaRPr b="0" lang="pt-BR" sz="800" spc="-1" strike="noStrike">
                <a:latin typeface="Arial"/>
              </a:endParaRPr>
            </a:p>
          </p:txBody>
        </p:sp>
      </p:grpSp>
      <p:grpSp>
        <p:nvGrpSpPr>
          <p:cNvPr id="122" name="Group 6"/>
          <p:cNvGrpSpPr/>
          <p:nvPr/>
        </p:nvGrpSpPr>
        <p:grpSpPr>
          <a:xfrm>
            <a:off x="7920000" y="2963880"/>
            <a:ext cx="1379520" cy="1103760"/>
            <a:chOff x="7920000" y="2963880"/>
            <a:chExt cx="1379520" cy="1103760"/>
          </a:xfrm>
        </p:grpSpPr>
        <p:pic>
          <p:nvPicPr>
            <p:cNvPr id="123" name="Picture 8" descr=""/>
            <p:cNvPicPr/>
            <p:nvPr/>
          </p:nvPicPr>
          <p:blipFill>
            <a:blip r:embed="rId2"/>
            <a:stretch/>
          </p:blipFill>
          <p:spPr>
            <a:xfrm>
              <a:off x="8152560" y="2963880"/>
              <a:ext cx="939600" cy="842040"/>
            </a:xfrm>
            <a:prstGeom prst="rect">
              <a:avLst/>
            </a:prstGeom>
            <a:ln>
              <a:noFill/>
            </a:ln>
          </p:spPr>
        </p:pic>
        <p:sp>
          <p:nvSpPr>
            <p:cNvPr id="124" name="CustomShape 7"/>
            <p:cNvSpPr/>
            <p:nvPr/>
          </p:nvSpPr>
          <p:spPr>
            <a:xfrm>
              <a:off x="7920000" y="3716640"/>
              <a:ext cx="1379520" cy="35100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Cultura</a:t>
              </a:r>
              <a:endParaRPr b="0" lang="pt-BR" sz="800" spc="-1" strike="noStrike">
                <a:latin typeface="Arial"/>
              </a:endParaRPr>
            </a:p>
          </p:txBody>
        </p:sp>
      </p:grpSp>
      <p:grpSp>
        <p:nvGrpSpPr>
          <p:cNvPr id="125" name="Group 8"/>
          <p:cNvGrpSpPr/>
          <p:nvPr/>
        </p:nvGrpSpPr>
        <p:grpSpPr>
          <a:xfrm>
            <a:off x="5400000" y="1800000"/>
            <a:ext cx="1439640" cy="992520"/>
            <a:chOff x="5400000" y="1800000"/>
            <a:chExt cx="1439640" cy="992520"/>
          </a:xfrm>
        </p:grpSpPr>
        <p:pic>
          <p:nvPicPr>
            <p:cNvPr id="126" name="Picture 9" descr=""/>
            <p:cNvPicPr/>
            <p:nvPr/>
          </p:nvPicPr>
          <p:blipFill>
            <a:blip r:embed="rId3"/>
            <a:stretch/>
          </p:blipFill>
          <p:spPr>
            <a:xfrm>
              <a:off x="5766840" y="2109240"/>
              <a:ext cx="705600" cy="683280"/>
            </a:xfrm>
            <a:prstGeom prst="rect">
              <a:avLst/>
            </a:prstGeom>
            <a:ln>
              <a:noFill/>
            </a:ln>
          </p:spPr>
        </p:pic>
        <p:sp>
          <p:nvSpPr>
            <p:cNvPr id="127" name="CustomShape 9"/>
            <p:cNvSpPr/>
            <p:nvPr/>
          </p:nvSpPr>
          <p:spPr>
            <a:xfrm>
              <a:off x="5400000" y="1800000"/>
              <a:ext cx="1439640" cy="34272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Ciência</a:t>
              </a:r>
              <a:endParaRPr b="0" lang="pt-BR" sz="800" spc="-1" strike="noStrike">
                <a:latin typeface="Arial"/>
              </a:endParaRPr>
            </a:p>
          </p:txBody>
        </p:sp>
      </p:grpSp>
      <p:grpSp>
        <p:nvGrpSpPr>
          <p:cNvPr id="128" name="Group 10"/>
          <p:cNvGrpSpPr/>
          <p:nvPr/>
        </p:nvGrpSpPr>
        <p:grpSpPr>
          <a:xfrm>
            <a:off x="7380000" y="4140000"/>
            <a:ext cx="1368000" cy="938160"/>
            <a:chOff x="7380000" y="4140000"/>
            <a:chExt cx="1368000" cy="938160"/>
          </a:xfrm>
        </p:grpSpPr>
        <p:pic>
          <p:nvPicPr>
            <p:cNvPr id="129" name="Picture 10" descr=""/>
            <p:cNvPicPr/>
            <p:nvPr/>
          </p:nvPicPr>
          <p:blipFill>
            <a:blip r:embed="rId4"/>
            <a:stretch/>
          </p:blipFill>
          <p:spPr>
            <a:xfrm>
              <a:off x="7477920" y="4393080"/>
              <a:ext cx="1172160" cy="685080"/>
            </a:xfrm>
            <a:prstGeom prst="rect">
              <a:avLst/>
            </a:prstGeom>
            <a:ln>
              <a:noFill/>
            </a:ln>
          </p:spPr>
        </p:pic>
        <p:sp>
          <p:nvSpPr>
            <p:cNvPr id="130" name="CustomShape 11"/>
            <p:cNvSpPr/>
            <p:nvPr/>
          </p:nvSpPr>
          <p:spPr>
            <a:xfrm>
              <a:off x="7380000" y="4140000"/>
              <a:ext cx="1368000" cy="30852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Tecnologia</a:t>
              </a:r>
              <a:endParaRPr b="0" lang="pt-BR" sz="800" spc="-1" strike="noStrike">
                <a:latin typeface="Arial"/>
              </a:endParaRPr>
            </a:p>
          </p:txBody>
        </p:sp>
      </p:grpSp>
      <p:pic>
        <p:nvPicPr>
          <p:cNvPr id="131" name="Picture 1" descr=""/>
          <p:cNvPicPr/>
          <p:nvPr/>
        </p:nvPicPr>
        <p:blipFill>
          <a:blip r:embed="rId5"/>
          <a:stretch/>
        </p:blipFill>
        <p:spPr>
          <a:xfrm>
            <a:off x="2762280" y="2700000"/>
            <a:ext cx="2457360" cy="1799640"/>
          </a:xfrm>
          <a:prstGeom prst="rect">
            <a:avLst/>
          </a:prstGeom>
          <a:ln>
            <a:noFill/>
          </a:ln>
        </p:spPr>
      </p:pic>
      <p:grpSp>
        <p:nvGrpSpPr>
          <p:cNvPr id="132" name="Group 12"/>
          <p:cNvGrpSpPr/>
          <p:nvPr/>
        </p:nvGrpSpPr>
        <p:grpSpPr>
          <a:xfrm>
            <a:off x="6480000" y="2520000"/>
            <a:ext cx="1623240" cy="1619640"/>
            <a:chOff x="6480000" y="2520000"/>
            <a:chExt cx="1623240" cy="1619640"/>
          </a:xfrm>
        </p:grpSpPr>
        <p:pic>
          <p:nvPicPr>
            <p:cNvPr id="133" name="Picture 27" descr=""/>
            <p:cNvPicPr/>
            <p:nvPr/>
          </p:nvPicPr>
          <p:blipFill>
            <a:blip r:embed="rId6"/>
            <a:stretch/>
          </p:blipFill>
          <p:spPr>
            <a:xfrm>
              <a:off x="6729840" y="2520000"/>
              <a:ext cx="1046160" cy="1086120"/>
            </a:xfrm>
            <a:prstGeom prst="rect">
              <a:avLst/>
            </a:prstGeom>
            <a:ln>
              <a:noFill/>
            </a:ln>
          </p:spPr>
        </p:pic>
        <p:sp>
          <p:nvSpPr>
            <p:cNvPr id="134" name="CustomShape 13"/>
            <p:cNvSpPr/>
            <p:nvPr/>
          </p:nvSpPr>
          <p:spPr>
            <a:xfrm>
              <a:off x="6480000" y="3616560"/>
              <a:ext cx="1623240" cy="52308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600" spc="-1" strike="noStrike">
                  <a:solidFill>
                    <a:srgbClr val="000000"/>
                  </a:solidFill>
                  <a:latin typeface="Calibri"/>
                  <a:ea typeface="Arial"/>
                </a:rPr>
                <a:t>COMUNIDADE EXTERNA</a:t>
              </a:r>
              <a:endParaRPr b="0" lang="pt-BR" sz="1600" spc="-1" strike="noStrike">
                <a:latin typeface="Arial"/>
              </a:endParaRPr>
            </a:p>
          </p:txBody>
        </p:sp>
      </p:grpSp>
      <p:grpSp>
        <p:nvGrpSpPr>
          <p:cNvPr id="135" name="Group 14"/>
          <p:cNvGrpSpPr/>
          <p:nvPr/>
        </p:nvGrpSpPr>
        <p:grpSpPr>
          <a:xfrm>
            <a:off x="7380000" y="1791000"/>
            <a:ext cx="1659240" cy="908640"/>
            <a:chOff x="7380000" y="1791000"/>
            <a:chExt cx="1659240" cy="908640"/>
          </a:xfrm>
        </p:grpSpPr>
        <p:pic>
          <p:nvPicPr>
            <p:cNvPr id="136" name="Picture 11" descr=""/>
            <p:cNvPicPr/>
            <p:nvPr/>
          </p:nvPicPr>
          <p:blipFill>
            <a:blip r:embed="rId7"/>
            <a:stretch/>
          </p:blipFill>
          <p:spPr>
            <a:xfrm>
              <a:off x="7581600" y="1791000"/>
              <a:ext cx="1239840" cy="908640"/>
            </a:xfrm>
            <a:prstGeom prst="rect">
              <a:avLst/>
            </a:prstGeom>
            <a:ln>
              <a:noFill/>
            </a:ln>
          </p:spPr>
        </p:pic>
        <p:sp>
          <p:nvSpPr>
            <p:cNvPr id="137" name="CustomShape 15"/>
            <p:cNvSpPr/>
            <p:nvPr/>
          </p:nvSpPr>
          <p:spPr>
            <a:xfrm>
              <a:off x="7380000" y="1892880"/>
              <a:ext cx="1659240" cy="40824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1" lang="en-US" sz="800" spc="-1" strike="noStrike">
                  <a:solidFill>
                    <a:srgbClr val="000000"/>
                  </a:solidFill>
                  <a:latin typeface="Arial"/>
                  <a:ea typeface="Arial"/>
                </a:rPr>
                <a:t>Política</a:t>
              </a:r>
              <a:endParaRPr b="0" lang="pt-BR" sz="800" spc="-1" strike="noStrike">
                <a:latin typeface="Arial"/>
              </a:endParaRPr>
            </a:p>
          </p:txBody>
        </p:sp>
      </p:grpSp>
      <p:sp>
        <p:nvSpPr>
          <p:cNvPr id="138" name="CustomShape 16"/>
          <p:cNvSpPr/>
          <p:nvPr/>
        </p:nvSpPr>
        <p:spPr>
          <a:xfrm>
            <a:off x="2736000" y="4608000"/>
            <a:ext cx="2519640" cy="468000"/>
          </a:xfrm>
          <a:prstGeom prst="roundRect">
            <a:avLst>
              <a:gd name="adj" fmla="val 16667"/>
            </a:avLst>
          </a:prstGeom>
          <a:solidFill>
            <a:srgbClr val="069a2e"/>
          </a:solidFill>
          <a:ln>
            <a:noFill/>
          </a:ln>
        </p:spPr>
        <p:style>
          <a:lnRef idx="0"/>
          <a:fillRef idx="0"/>
          <a:effectRef idx="0"/>
          <a:fontRef idx="minor"/>
        </p:style>
        <p:txBody>
          <a:bodyPr lIns="90000" rIns="90000" tIns="45000" bIns="45000" anchor="ctr">
            <a:noAutofit/>
          </a:bodyPr>
          <a:p>
            <a:pPr algn="ctr">
              <a:lnSpc>
                <a:spcPct val="100000"/>
              </a:lnSpc>
            </a:pPr>
            <a:r>
              <a:rPr b="0" lang="pt-BR" sz="3200" spc="-1" strike="noStrike">
                <a:solidFill>
                  <a:srgbClr val="ffffff"/>
                </a:solidFill>
                <a:latin typeface="Calibri"/>
                <a:ea typeface="DejaVu Sans"/>
              </a:rPr>
              <a:t>Extensão</a:t>
            </a:r>
            <a:endParaRPr b="0" lang="pt-BR" sz="3200" spc="-1" strike="noStrike">
              <a:latin typeface="Arial"/>
            </a:endParaRPr>
          </a:p>
        </p:txBody>
      </p:sp>
      <p:sp>
        <p:nvSpPr>
          <p:cNvPr id="139" name="CustomShape 17"/>
          <p:cNvSpPr/>
          <p:nvPr/>
        </p:nvSpPr>
        <p:spPr>
          <a:xfrm>
            <a:off x="540000" y="2700000"/>
            <a:ext cx="1799640" cy="899640"/>
          </a:xfrm>
          <a:prstGeom prst="roundRect">
            <a:avLst>
              <a:gd name="adj" fmla="val 16667"/>
            </a:avLst>
          </a:prstGeom>
          <a:solidFill>
            <a:srgbClr val="3465a4"/>
          </a:solidFill>
          <a:ln>
            <a:noFill/>
          </a:ln>
        </p:spPr>
        <p:style>
          <a:lnRef idx="0"/>
          <a:fillRef idx="0"/>
          <a:effectRef idx="0"/>
          <a:fontRef idx="minor"/>
        </p:style>
        <p:txBody>
          <a:bodyPr lIns="90000" rIns="90000" tIns="45000" bIns="45000" anchor="ctr">
            <a:noAutofit/>
          </a:bodyPr>
          <a:p>
            <a:pPr algn="ctr">
              <a:lnSpc>
                <a:spcPct val="100000"/>
              </a:lnSpc>
            </a:pPr>
            <a:r>
              <a:rPr b="0" lang="pt-BR" sz="3200" spc="-1" strike="noStrike">
                <a:solidFill>
                  <a:srgbClr val="ffffff"/>
                </a:solidFill>
                <a:latin typeface="Calibri"/>
                <a:ea typeface="DejaVu Sans"/>
              </a:rPr>
              <a:t>Ensino</a:t>
            </a:r>
            <a:endParaRPr b="0" lang="pt-BR" sz="3200" spc="-1" strike="noStrike">
              <a:latin typeface="Arial"/>
            </a:endParaRPr>
          </a:p>
        </p:txBody>
      </p:sp>
      <p:sp>
        <p:nvSpPr>
          <p:cNvPr id="140" name="CustomShape 18"/>
          <p:cNvSpPr/>
          <p:nvPr/>
        </p:nvSpPr>
        <p:spPr>
          <a:xfrm>
            <a:off x="540000" y="3672000"/>
            <a:ext cx="1799640" cy="899640"/>
          </a:xfrm>
          <a:prstGeom prst="roundRect">
            <a:avLst>
              <a:gd name="adj" fmla="val 16667"/>
            </a:avLst>
          </a:prstGeom>
          <a:solidFill>
            <a:srgbClr val="ff5429"/>
          </a:solidFill>
          <a:ln>
            <a:noFill/>
          </a:ln>
        </p:spPr>
        <p:style>
          <a:lnRef idx="0"/>
          <a:fillRef idx="0"/>
          <a:effectRef idx="0"/>
          <a:fontRef idx="minor"/>
        </p:style>
        <p:txBody>
          <a:bodyPr lIns="90000" rIns="90000" tIns="45000" bIns="45000" anchor="ctr">
            <a:noAutofit/>
          </a:bodyPr>
          <a:p>
            <a:pPr algn="ctr">
              <a:lnSpc>
                <a:spcPct val="100000"/>
              </a:lnSpc>
            </a:pPr>
            <a:r>
              <a:rPr b="0" lang="pt-BR" sz="3200" spc="-1" strike="noStrike">
                <a:solidFill>
                  <a:srgbClr val="ffffff"/>
                </a:solidFill>
                <a:latin typeface="Calibri"/>
                <a:ea typeface="DejaVu Sans"/>
              </a:rPr>
              <a:t>Pesquisa</a:t>
            </a:r>
            <a:endParaRPr b="0" lang="pt-BR" sz="3200" spc="-1" strike="noStrike">
              <a:latin typeface="Arial"/>
            </a:endParaRPr>
          </a:p>
        </p:txBody>
      </p:sp>
      <p:sp>
        <p:nvSpPr>
          <p:cNvPr id="141" name="CustomShape 19"/>
          <p:cNvSpPr/>
          <p:nvPr/>
        </p:nvSpPr>
        <p:spPr>
          <a:xfrm>
            <a:off x="2700000" y="2257560"/>
            <a:ext cx="2699640" cy="730080"/>
          </a:xfrm>
          <a:prstGeom prst="rightArrow">
            <a:avLst>
              <a:gd name="adj1" fmla="val 50000"/>
              <a:gd name="adj2" fmla="val 50000"/>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400" spc="-1" strike="noStrike">
                <a:solidFill>
                  <a:srgbClr val="ffffff"/>
                </a:solidFill>
                <a:latin typeface="Calibri"/>
                <a:ea typeface="Arial"/>
              </a:rPr>
              <a:t>Processo interdisciplinar</a:t>
            </a:r>
            <a:endParaRPr b="0" lang="pt-BR" sz="1400" spc="-1" strike="noStrike">
              <a:latin typeface="Arial"/>
            </a:endParaRPr>
          </a:p>
        </p:txBody>
      </p:sp>
      <p:sp>
        <p:nvSpPr>
          <p:cNvPr id="142" name="CustomShape 20"/>
          <p:cNvSpPr/>
          <p:nvPr/>
        </p:nvSpPr>
        <p:spPr>
          <a:xfrm>
            <a:off x="2448000" y="2520000"/>
            <a:ext cx="179640" cy="2159640"/>
          </a:xfrm>
          <a:custGeom>
            <a:avLst/>
            <a:gdLst/>
            <a:ah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38160">
            <a:solidFill>
              <a:srgbClr val="666666"/>
            </a:solidFill>
            <a:round/>
          </a:ln>
        </p:spPr>
        <p:style>
          <a:lnRef idx="0"/>
          <a:fillRef idx="0"/>
          <a:effectRef idx="0"/>
          <a:fontRef idx="minor"/>
        </p:style>
      </p:sp>
      <p:sp>
        <p:nvSpPr>
          <p:cNvPr id="143" name="CustomShape 21"/>
          <p:cNvSpPr/>
          <p:nvPr/>
        </p:nvSpPr>
        <p:spPr>
          <a:xfrm flipH="1">
            <a:off x="5363640" y="1980000"/>
            <a:ext cx="179640" cy="3059640"/>
          </a:xfrm>
          <a:custGeom>
            <a:avLst/>
            <a:gdLst/>
            <a:ahLst/>
            <a:rect l="l" t="t" r="r" b="b"/>
            <a:pathLst>
              <a:path w="21600" h="21600">
                <a:moveTo>
                  <a:pt x="0" y="0"/>
                </a:moveTo>
                <a:cubicBezTo>
                  <a:pt x="5400" y="0"/>
                  <a:pt x="10800" y="900"/>
                  <a:pt x="10800" y="1800"/>
                </a:cubicBezTo>
                <a:lnTo>
                  <a:pt x="10800" y="9000"/>
                </a:lnTo>
                <a:cubicBezTo>
                  <a:pt x="10800" y="9900"/>
                  <a:pt x="16200" y="10800"/>
                  <a:pt x="21600" y="10800"/>
                </a:cubicBezTo>
                <a:cubicBezTo>
                  <a:pt x="16200" y="10800"/>
                  <a:pt x="10800" y="11700"/>
                  <a:pt x="10800" y="12600"/>
                </a:cubicBezTo>
                <a:lnTo>
                  <a:pt x="10800" y="19800"/>
                </a:lnTo>
                <a:cubicBezTo>
                  <a:pt x="10800" y="20700"/>
                  <a:pt x="5400" y="21600"/>
                  <a:pt x="0" y="21600"/>
                </a:cubicBezTo>
              </a:path>
            </a:pathLst>
          </a:custGeom>
          <a:noFill/>
          <a:ln w="38160">
            <a:solidFill>
              <a:srgbClr val="666666"/>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473040" y="1577520"/>
            <a:ext cx="8070480" cy="261216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145" name="CustomShape 2"/>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Definição – Res. CD-21/22</a:t>
            </a:r>
            <a:endParaRPr b="0" lang="pt-BR" sz="4800" spc="-1" strike="noStrike">
              <a:latin typeface="Arial"/>
            </a:endParaRPr>
          </a:p>
        </p:txBody>
      </p:sp>
      <p:sp>
        <p:nvSpPr>
          <p:cNvPr id="146" name="CustomShape 3"/>
          <p:cNvSpPr/>
          <p:nvPr/>
        </p:nvSpPr>
        <p:spPr>
          <a:xfrm>
            <a:off x="599760" y="1387440"/>
            <a:ext cx="7599600" cy="2624400"/>
          </a:xfrm>
          <a:prstGeom prst="rect">
            <a:avLst/>
          </a:prstGeom>
          <a:noFill/>
          <a:ln>
            <a:noFill/>
          </a:ln>
        </p:spPr>
        <p:style>
          <a:lnRef idx="0"/>
          <a:fillRef idx="0"/>
          <a:effectRef idx="0"/>
          <a:fontRef idx="minor"/>
        </p:style>
        <p:txBody>
          <a:bodyPr lIns="90000" rIns="90000" tIns="45000" bIns="45000">
            <a:spAutoFit/>
          </a:bodyPr>
          <a:p>
            <a:pPr algn="just">
              <a:lnSpc>
                <a:spcPct val="90000"/>
              </a:lnSpc>
            </a:pPr>
            <a:endParaRPr b="0" lang="pt-BR" sz="1800" spc="-1" strike="noStrike">
              <a:latin typeface="Arial"/>
            </a:endParaRPr>
          </a:p>
          <a:p>
            <a:pPr marL="457200" indent="-456840" algn="just">
              <a:lnSpc>
                <a:spcPct val="90000"/>
              </a:lnSpc>
              <a:buClr>
                <a:srgbClr val="000000"/>
              </a:buClr>
              <a:buFont typeface="Arial"/>
              <a:buChar char="•"/>
            </a:pPr>
            <a:r>
              <a:rPr b="0" lang="en-US" sz="2600" spc="-1" strike="noStrike">
                <a:solidFill>
                  <a:srgbClr val="000000"/>
                </a:solidFill>
                <a:latin typeface="Arial"/>
                <a:ea typeface="ＭＳ Ｐゴシック"/>
              </a:rPr>
              <a:t>Art. 2</a:t>
            </a:r>
            <a:r>
              <a:rPr b="0" lang="en-US" sz="2600" spc="-1" strike="noStrike" baseline="30000">
                <a:solidFill>
                  <a:srgbClr val="000000"/>
                </a:solidFill>
                <a:latin typeface="Arial"/>
                <a:ea typeface="ＭＳ Ｐゴシック"/>
              </a:rPr>
              <a:t>o</a:t>
            </a:r>
            <a:r>
              <a:rPr b="0" lang="en-US" sz="2600" spc="-1" strike="noStrike">
                <a:solidFill>
                  <a:srgbClr val="000000"/>
                </a:solidFill>
                <a:latin typeface="Arial"/>
                <a:ea typeface="ＭＳ Ｐゴシック"/>
              </a:rPr>
              <a:t> – Para efeito deste regulamento, consideram-se como ações de extensão aquelas que promovam o </a:t>
            </a:r>
            <a:r>
              <a:rPr b="0" lang="en-US" sz="2600" spc="-1" strike="noStrike">
                <a:solidFill>
                  <a:srgbClr val="e46c0a"/>
                </a:solidFill>
                <a:latin typeface="Arial"/>
                <a:ea typeface="ＭＳ Ｐゴシック"/>
              </a:rPr>
              <a:t>diálogo</a:t>
            </a:r>
            <a:r>
              <a:rPr b="0" lang="en-US" sz="2600" spc="-1" strike="noStrike">
                <a:solidFill>
                  <a:srgbClr val="000000"/>
                </a:solidFill>
                <a:latin typeface="Arial"/>
                <a:ea typeface="ＭＳ Ｐゴシック"/>
              </a:rPr>
              <a:t> entre o CEFET-MG e os </a:t>
            </a:r>
            <a:r>
              <a:rPr b="0" lang="en-US" sz="2600" spc="-1" strike="noStrike">
                <a:solidFill>
                  <a:srgbClr val="e46c0a"/>
                </a:solidFill>
                <a:latin typeface="Arial"/>
                <a:ea typeface="ＭＳ Ｐゴシック"/>
              </a:rPr>
              <a:t>diferentes setores</a:t>
            </a:r>
            <a:r>
              <a:rPr b="0" lang="en-US" sz="2600" spc="-1" strike="noStrike">
                <a:solidFill>
                  <a:srgbClr val="000000"/>
                </a:solidFill>
                <a:latin typeface="Arial"/>
                <a:ea typeface="ＭＳ Ｐゴシック"/>
              </a:rPr>
              <a:t> </a:t>
            </a:r>
            <a:r>
              <a:rPr b="0" lang="en-US" sz="2600" spc="-1" strike="noStrike">
                <a:solidFill>
                  <a:srgbClr val="e46c0a"/>
                </a:solidFill>
                <a:latin typeface="Arial"/>
                <a:ea typeface="ＭＳ Ｐゴシック"/>
              </a:rPr>
              <a:t>da</a:t>
            </a:r>
            <a:r>
              <a:rPr b="0" lang="en-US" sz="2600" spc="-1" strike="noStrike">
                <a:solidFill>
                  <a:srgbClr val="000000"/>
                </a:solidFill>
                <a:latin typeface="Arial"/>
                <a:ea typeface="ＭＳ Ｐゴシック"/>
              </a:rPr>
              <a:t> </a:t>
            </a:r>
            <a:r>
              <a:rPr b="0" lang="en-US" sz="2600" spc="-1" strike="noStrike">
                <a:solidFill>
                  <a:srgbClr val="e46c0a"/>
                </a:solidFill>
                <a:latin typeface="Arial"/>
                <a:ea typeface="ＭＳ Ｐゴシック"/>
              </a:rPr>
              <a:t>sociedade</a:t>
            </a:r>
            <a:r>
              <a:rPr b="0" lang="en-US" sz="2600" spc="-1" strike="noStrike">
                <a:solidFill>
                  <a:srgbClr val="000000"/>
                </a:solidFill>
                <a:latin typeface="Arial"/>
                <a:ea typeface="ＭＳ Ｐゴシック"/>
              </a:rPr>
              <a:t> com objetivo comum de propiciar o desenvolvimento humano, social e tecnológico.</a:t>
            </a:r>
            <a:endParaRPr b="0" lang="pt-BR" sz="2600" spc="-1" strike="noStrike">
              <a:latin typeface="Arial"/>
            </a:endParaRPr>
          </a:p>
        </p:txBody>
      </p:sp>
      <p:sp>
        <p:nvSpPr>
          <p:cNvPr id="147" name="TextShape 4"/>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3362A50D-45D3-45E8-9F9C-B9EF6EE80E6D}"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473040" y="1577520"/>
            <a:ext cx="8070480" cy="288576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149" name="CustomShape 2"/>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Definição – Res. CNE 07/18</a:t>
            </a:r>
            <a:endParaRPr b="0" lang="pt-BR" sz="4800" spc="-1" strike="noStrike">
              <a:latin typeface="Arial"/>
            </a:endParaRPr>
          </a:p>
        </p:txBody>
      </p:sp>
      <p:sp>
        <p:nvSpPr>
          <p:cNvPr id="150" name="CustomShape 3"/>
          <p:cNvSpPr/>
          <p:nvPr/>
        </p:nvSpPr>
        <p:spPr>
          <a:xfrm>
            <a:off x="599760" y="1387440"/>
            <a:ext cx="7599600" cy="2980800"/>
          </a:xfrm>
          <a:prstGeom prst="rect">
            <a:avLst/>
          </a:prstGeom>
          <a:noFill/>
          <a:ln>
            <a:noFill/>
          </a:ln>
        </p:spPr>
        <p:style>
          <a:lnRef idx="0"/>
          <a:fillRef idx="0"/>
          <a:effectRef idx="0"/>
          <a:fontRef idx="minor"/>
        </p:style>
        <p:txBody>
          <a:bodyPr lIns="90000" rIns="90000" tIns="45000" bIns="45000">
            <a:spAutoFit/>
          </a:bodyPr>
          <a:p>
            <a:pPr algn="just">
              <a:lnSpc>
                <a:spcPct val="90000"/>
              </a:lnSpc>
            </a:pPr>
            <a:endParaRPr b="0" lang="pt-BR" sz="1800" spc="-1" strike="noStrike">
              <a:latin typeface="Arial"/>
            </a:endParaRPr>
          </a:p>
          <a:p>
            <a:pPr marL="457200" indent="-456840" algn="just">
              <a:lnSpc>
                <a:spcPct val="90000"/>
              </a:lnSpc>
              <a:buClr>
                <a:srgbClr val="000000"/>
              </a:buClr>
              <a:buFont typeface="Arial"/>
              <a:buChar char="•"/>
            </a:pPr>
            <a:r>
              <a:rPr b="0" lang="en-US" sz="2600" spc="-1" strike="noStrike">
                <a:solidFill>
                  <a:srgbClr val="000000"/>
                </a:solidFill>
                <a:latin typeface="Arial"/>
                <a:ea typeface="ＭＳ Ｐゴシック"/>
              </a:rPr>
              <a:t>Art. 3</a:t>
            </a:r>
            <a:r>
              <a:rPr b="0" lang="en-US" sz="2600" spc="-1" strike="noStrike" baseline="30000">
                <a:solidFill>
                  <a:srgbClr val="000000"/>
                </a:solidFill>
                <a:latin typeface="Arial"/>
                <a:ea typeface="ＭＳ Ｐゴシック"/>
              </a:rPr>
              <a:t>o</a:t>
            </a:r>
            <a:r>
              <a:rPr b="0" lang="en-US" sz="2600" spc="-1" strike="noStrike">
                <a:solidFill>
                  <a:srgbClr val="000000"/>
                </a:solidFill>
                <a:latin typeface="Arial"/>
                <a:ea typeface="ＭＳ Ｐゴシック"/>
              </a:rPr>
              <a:t> – A Extensão na Educação Superior Brasileira é a atividade que (…) promove a </a:t>
            </a:r>
            <a:r>
              <a:rPr b="0" lang="en-US" sz="2600" spc="-1" strike="noStrike">
                <a:solidFill>
                  <a:srgbClr val="e46c0a"/>
                </a:solidFill>
                <a:latin typeface="Arial"/>
                <a:ea typeface="ＭＳ Ｐゴシック"/>
              </a:rPr>
              <a:t>interação transformadora </a:t>
            </a:r>
            <a:r>
              <a:rPr b="0" lang="en-US" sz="2600" spc="-1" strike="noStrike">
                <a:solidFill>
                  <a:srgbClr val="000000"/>
                </a:solidFill>
                <a:latin typeface="Arial"/>
                <a:ea typeface="ＭＳ Ｐゴシック"/>
              </a:rPr>
              <a:t>entre as instituições de ensino superior e os </a:t>
            </a:r>
            <a:r>
              <a:rPr b="0" lang="en-US" sz="2600" spc="-1" strike="noStrike">
                <a:solidFill>
                  <a:srgbClr val="e46c0a"/>
                </a:solidFill>
                <a:latin typeface="Arial"/>
                <a:ea typeface="ＭＳ Ｐゴシック"/>
              </a:rPr>
              <a:t>outros</a:t>
            </a:r>
            <a:r>
              <a:rPr b="0" lang="en-US" sz="2600" spc="-1" strike="noStrike">
                <a:solidFill>
                  <a:srgbClr val="000000"/>
                </a:solidFill>
                <a:latin typeface="Arial"/>
                <a:ea typeface="ＭＳ Ｐゴシック"/>
              </a:rPr>
              <a:t> </a:t>
            </a:r>
            <a:r>
              <a:rPr b="0" lang="en-US" sz="2600" spc="-1" strike="noStrike">
                <a:solidFill>
                  <a:srgbClr val="e46c0a"/>
                </a:solidFill>
                <a:latin typeface="Arial"/>
                <a:ea typeface="ＭＳ Ｐゴシック"/>
              </a:rPr>
              <a:t>setores da sociedade</a:t>
            </a:r>
            <a:r>
              <a:rPr b="0" lang="en-US" sz="2600" spc="-1" strike="noStrike">
                <a:solidFill>
                  <a:srgbClr val="000000"/>
                </a:solidFill>
                <a:latin typeface="Arial"/>
                <a:ea typeface="ＭＳ Ｐゴシック"/>
              </a:rPr>
              <a:t>, por meio da </a:t>
            </a:r>
            <a:r>
              <a:rPr b="0" lang="en-US" sz="2600" spc="-1" strike="noStrike">
                <a:solidFill>
                  <a:srgbClr val="e46c0a"/>
                </a:solidFill>
                <a:latin typeface="Arial"/>
                <a:ea typeface="ＭＳ Ｐゴシック"/>
              </a:rPr>
              <a:t>produção </a:t>
            </a:r>
            <a:r>
              <a:rPr b="0" lang="en-US" sz="2600" spc="-1" strike="noStrike">
                <a:solidFill>
                  <a:srgbClr val="000000"/>
                </a:solidFill>
                <a:latin typeface="Arial"/>
                <a:ea typeface="ＭＳ Ｐゴシック"/>
              </a:rPr>
              <a:t>e da </a:t>
            </a:r>
            <a:r>
              <a:rPr b="0" lang="en-US" sz="2600" spc="-1" strike="noStrike">
                <a:solidFill>
                  <a:srgbClr val="e46c0a"/>
                </a:solidFill>
                <a:latin typeface="Arial"/>
                <a:ea typeface="ＭＳ Ｐゴシック"/>
              </a:rPr>
              <a:t>aplicação do conhecimento</a:t>
            </a:r>
            <a:r>
              <a:rPr b="0" lang="en-US" sz="2600" spc="-1" strike="noStrike">
                <a:solidFill>
                  <a:srgbClr val="000000"/>
                </a:solidFill>
                <a:latin typeface="Arial"/>
                <a:ea typeface="ＭＳ Ｐゴシック"/>
              </a:rPr>
              <a:t>, em articulação permanente com o ensino e a pesquisa.</a:t>
            </a:r>
            <a:endParaRPr b="0" lang="pt-BR" sz="2600" spc="-1" strike="noStrike">
              <a:latin typeface="Arial"/>
            </a:endParaRPr>
          </a:p>
        </p:txBody>
      </p:sp>
      <p:sp>
        <p:nvSpPr>
          <p:cNvPr id="151" name="TextShape 4"/>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F9B5A43F-0B98-4C85-A421-8A01EEA98ADC}"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CustomShape 1"/>
          <p:cNvSpPr/>
          <p:nvPr/>
        </p:nvSpPr>
        <p:spPr>
          <a:xfrm>
            <a:off x="473040" y="1355400"/>
            <a:ext cx="8213040" cy="1532160"/>
          </a:xfrm>
          <a:prstGeom prst="roundRect">
            <a:avLst>
              <a:gd name="adj" fmla="val 16667"/>
            </a:avLst>
          </a:prstGeom>
          <a:solidFill>
            <a:schemeClr val="lt1">
              <a:lumMod val="85000"/>
            </a:schemeClr>
          </a:solidFill>
          <a:ln w="9360">
            <a:noFill/>
          </a:ln>
          <a:effectLst>
            <a:outerShdw blurRad="39960" dir="5400000" dist="23040" rotWithShape="0">
              <a:srgbClr val="000000">
                <a:alpha val="35000"/>
              </a:srgbClr>
            </a:outerShdw>
          </a:effectLst>
        </p:spPr>
        <p:style>
          <a:lnRef idx="0"/>
          <a:fillRef idx="0"/>
          <a:effectRef idx="0"/>
          <a:fontRef idx="minor"/>
        </p:style>
      </p:sp>
      <p:sp>
        <p:nvSpPr>
          <p:cNvPr id="153" name="CustomShape 2"/>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Desafio</a:t>
            </a:r>
            <a:endParaRPr b="0" lang="pt-BR" sz="4800" spc="-1" strike="noStrike">
              <a:latin typeface="Arial"/>
            </a:endParaRPr>
          </a:p>
        </p:txBody>
      </p:sp>
      <p:sp>
        <p:nvSpPr>
          <p:cNvPr id="154" name="CustomShape 3"/>
          <p:cNvSpPr/>
          <p:nvPr/>
        </p:nvSpPr>
        <p:spPr>
          <a:xfrm>
            <a:off x="599760" y="1165320"/>
            <a:ext cx="7943760" cy="1555200"/>
          </a:xfrm>
          <a:prstGeom prst="rect">
            <a:avLst/>
          </a:prstGeom>
          <a:noFill/>
          <a:ln>
            <a:noFill/>
          </a:ln>
        </p:spPr>
        <p:style>
          <a:lnRef idx="0"/>
          <a:fillRef idx="0"/>
          <a:effectRef idx="0"/>
          <a:fontRef idx="minor"/>
        </p:style>
        <p:txBody>
          <a:bodyPr lIns="90000" rIns="90000" tIns="45000" bIns="45000">
            <a:spAutoFit/>
          </a:bodyPr>
          <a:p>
            <a:pPr algn="just">
              <a:lnSpc>
                <a:spcPct val="90000"/>
              </a:lnSpc>
            </a:pPr>
            <a:endParaRPr b="0" lang="pt-BR" sz="1800" spc="-1" strike="noStrike">
              <a:latin typeface="Arial"/>
            </a:endParaRPr>
          </a:p>
          <a:p>
            <a:pPr marL="457200" indent="-456840" algn="just">
              <a:lnSpc>
                <a:spcPct val="90000"/>
              </a:lnSpc>
              <a:buClr>
                <a:srgbClr val="000000"/>
              </a:buClr>
              <a:buFont typeface="Arial"/>
              <a:buChar char="•"/>
            </a:pPr>
            <a:r>
              <a:rPr b="0" lang="en-US" sz="2600" spc="-1" strike="noStrike">
                <a:solidFill>
                  <a:srgbClr val="000000"/>
                </a:solidFill>
                <a:latin typeface="Arial"/>
                <a:ea typeface="ＭＳ Ｐゴシック"/>
              </a:rPr>
              <a:t>Que </a:t>
            </a:r>
            <a:r>
              <a:rPr b="0" lang="en-US" sz="2600" spc="-1" strike="noStrike">
                <a:solidFill>
                  <a:srgbClr val="e46c0a"/>
                </a:solidFill>
                <a:latin typeface="Arial"/>
                <a:ea typeface="ＭＳ Ｐゴシック"/>
              </a:rPr>
              <a:t>conteúdos</a:t>
            </a:r>
            <a:r>
              <a:rPr b="0" lang="en-US" sz="2600" spc="-1" strike="noStrike">
                <a:solidFill>
                  <a:srgbClr val="000000"/>
                </a:solidFill>
                <a:latin typeface="Arial"/>
                <a:ea typeface="ＭＳ Ｐゴシック"/>
              </a:rPr>
              <a:t>, </a:t>
            </a:r>
            <a:r>
              <a:rPr b="0" lang="en-US" sz="2600" spc="-1" strike="noStrike">
                <a:solidFill>
                  <a:srgbClr val="e46c0a"/>
                </a:solidFill>
                <a:latin typeface="Arial"/>
                <a:ea typeface="ＭＳ Ｐゴシック"/>
              </a:rPr>
              <a:t>habilidades</a:t>
            </a:r>
            <a:r>
              <a:rPr b="0" lang="en-US" sz="2600" spc="-1" strike="noStrike">
                <a:solidFill>
                  <a:srgbClr val="000000"/>
                </a:solidFill>
                <a:latin typeface="Arial"/>
                <a:ea typeface="ＭＳ Ｐゴシック"/>
              </a:rPr>
              <a:t> e </a:t>
            </a:r>
            <a:r>
              <a:rPr b="0" lang="en-US" sz="2600" spc="-1" strike="noStrike">
                <a:solidFill>
                  <a:srgbClr val="e46c0a"/>
                </a:solidFill>
                <a:latin typeface="Arial"/>
                <a:ea typeface="ＭＳ Ｐゴシック"/>
              </a:rPr>
              <a:t>competências</a:t>
            </a:r>
            <a:r>
              <a:rPr b="0" lang="en-US" sz="2600" spc="-1" strike="noStrike">
                <a:solidFill>
                  <a:srgbClr val="000000"/>
                </a:solidFill>
                <a:latin typeface="Arial"/>
                <a:ea typeface="ＭＳ Ｐゴシック"/>
              </a:rPr>
              <a:t> o curso poderia desenvolver junto aos estudantes por meio de </a:t>
            </a:r>
            <a:r>
              <a:rPr b="0" lang="en-US" sz="2600" spc="-1" strike="noStrike">
                <a:solidFill>
                  <a:srgbClr val="e46c0a"/>
                </a:solidFill>
                <a:latin typeface="Arial"/>
                <a:ea typeface="ＭＳ Ｐゴシック"/>
              </a:rPr>
              <a:t>ações de extensão</a:t>
            </a:r>
            <a:r>
              <a:rPr b="0" lang="en-US" sz="2600" spc="-1" strike="noStrike">
                <a:solidFill>
                  <a:srgbClr val="000000"/>
                </a:solidFill>
                <a:latin typeface="Arial"/>
                <a:ea typeface="ＭＳ Ｐゴシック"/>
              </a:rPr>
              <a:t>? </a:t>
            </a:r>
            <a:endParaRPr b="0" lang="pt-BR" sz="2600" spc="-1" strike="noStrike">
              <a:latin typeface="Arial"/>
            </a:endParaRPr>
          </a:p>
        </p:txBody>
      </p:sp>
      <p:sp>
        <p:nvSpPr>
          <p:cNvPr id="155" name="TextShape 4"/>
          <p:cNvSpPr txBox="1"/>
          <p:nvPr/>
        </p:nvSpPr>
        <p:spPr>
          <a:xfrm>
            <a:off x="8073720" y="4772160"/>
            <a:ext cx="612360" cy="272160"/>
          </a:xfrm>
          <a:prstGeom prst="rect">
            <a:avLst/>
          </a:prstGeom>
          <a:noFill/>
          <a:ln>
            <a:noFill/>
          </a:ln>
        </p:spPr>
        <p:txBody>
          <a:bodyPr anchor="ctr">
            <a:noAutofit/>
          </a:bodyPr>
          <a:p>
            <a:pPr algn="r">
              <a:lnSpc>
                <a:spcPct val="100000"/>
              </a:lnSpc>
              <a:tabLst>
                <a:tab algn="l" pos="0"/>
              </a:tabLst>
            </a:pPr>
            <a:fld id="{057AC397-A387-4295-B421-5E84E63E9FF4}" type="slidenum">
              <a:rPr b="0" lang="en-US" sz="1200" spc="-1" strike="noStrike">
                <a:solidFill>
                  <a:srgbClr val="8b8b8b"/>
                </a:solidFill>
                <a:latin typeface="Calibri"/>
              </a:rPr>
              <a:t>&lt;número&gt;</a:t>
            </a:fld>
            <a:endParaRPr b="0" lang="pt-BR" sz="1200" spc="-1" strike="noStrike">
              <a:latin typeface="Times New Roman"/>
            </a:endParaRPr>
          </a:p>
        </p:txBody>
      </p:sp>
      <p:pic>
        <p:nvPicPr>
          <p:cNvPr id="156" name="Picture 5" descr=""/>
          <p:cNvPicPr/>
          <p:nvPr/>
        </p:nvPicPr>
        <p:blipFill>
          <a:blip r:embed="rId1"/>
          <a:stretch/>
        </p:blipFill>
        <p:spPr>
          <a:xfrm>
            <a:off x="2141640" y="3093480"/>
            <a:ext cx="1308240" cy="1308240"/>
          </a:xfrm>
          <a:prstGeom prst="rect">
            <a:avLst/>
          </a:prstGeom>
          <a:ln>
            <a:noFill/>
          </a:ln>
        </p:spPr>
      </p:pic>
      <p:pic>
        <p:nvPicPr>
          <p:cNvPr id="157" name="Picture 6" descr="A picture containing text, book, linedrawing&#10;&#10;Description automatically generated"/>
          <p:cNvPicPr/>
          <p:nvPr/>
        </p:nvPicPr>
        <p:blipFill>
          <a:blip r:embed="rId2"/>
          <a:stretch/>
        </p:blipFill>
        <p:spPr>
          <a:xfrm>
            <a:off x="5452560" y="3093480"/>
            <a:ext cx="1371600" cy="1220760"/>
          </a:xfrm>
          <a:prstGeom prst="rect">
            <a:avLst/>
          </a:prstGeom>
          <a:ln>
            <a:noFill/>
          </a:ln>
        </p:spPr>
      </p:pic>
      <p:sp>
        <p:nvSpPr>
          <p:cNvPr id="158" name="CustomShape 5"/>
          <p:cNvSpPr/>
          <p:nvPr/>
        </p:nvSpPr>
        <p:spPr>
          <a:xfrm>
            <a:off x="3709080" y="3877560"/>
            <a:ext cx="1523880" cy="36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
        <p:nvSpPr>
          <p:cNvPr id="159" name="CustomShape 6"/>
          <p:cNvSpPr/>
          <p:nvPr/>
        </p:nvSpPr>
        <p:spPr>
          <a:xfrm>
            <a:off x="599760" y="3666600"/>
            <a:ext cx="1365480" cy="42156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ffffff"/>
                </a:solidFill>
                <a:latin typeface="Arial"/>
                <a:ea typeface="Arial"/>
              </a:rPr>
              <a:t>Aula expositiva ou </a:t>
            </a:r>
            <a:endParaRPr b="0" lang="pt-BR" sz="1000" spc="-1" strike="noStrike">
              <a:latin typeface="Arial"/>
            </a:endParaRPr>
          </a:p>
          <a:p>
            <a:pPr algn="ctr">
              <a:lnSpc>
                <a:spcPct val="100000"/>
              </a:lnSpc>
            </a:pPr>
            <a:r>
              <a:rPr b="0" lang="en-US" sz="1000" spc="-1" strike="noStrike">
                <a:solidFill>
                  <a:srgbClr val="ffffff"/>
                </a:solidFill>
                <a:latin typeface="Arial"/>
                <a:ea typeface="Arial"/>
              </a:rPr>
              <a:t>de laboratório</a:t>
            </a:r>
            <a:endParaRPr b="0" lang="pt-BR" sz="1000" spc="-1" strike="noStrike">
              <a:latin typeface="Arial"/>
            </a:endParaRPr>
          </a:p>
        </p:txBody>
      </p:sp>
      <p:sp>
        <p:nvSpPr>
          <p:cNvPr id="160" name="CustomShape 7"/>
          <p:cNvSpPr/>
          <p:nvPr/>
        </p:nvSpPr>
        <p:spPr>
          <a:xfrm>
            <a:off x="7044120" y="3737520"/>
            <a:ext cx="1365480" cy="421560"/>
          </a:xfrm>
          <a:prstGeom prst="roundRect">
            <a:avLst>
              <a:gd name="adj" fmla="val 16667"/>
            </a:avLst>
          </a:prstGeom>
          <a:solidFill>
            <a:schemeClr val="accent6">
              <a:lumMod val="75000"/>
            </a:schemeClr>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pt-BR" sz="1800" spc="-1" strike="noStrike">
              <a:latin typeface="Arial"/>
            </a:endParaRPr>
          </a:p>
          <a:p>
            <a:pPr algn="ctr">
              <a:lnSpc>
                <a:spcPct val="100000"/>
              </a:lnSpc>
            </a:pPr>
            <a:r>
              <a:rPr b="0" lang="en-US" sz="1000" spc="-1" strike="noStrike">
                <a:solidFill>
                  <a:srgbClr val="ffffff"/>
                </a:solidFill>
                <a:latin typeface="Arial"/>
                <a:ea typeface="Arial"/>
              </a:rPr>
              <a:t>Ação de extensão </a:t>
            </a:r>
            <a:endParaRPr b="0" lang="pt-BR" sz="1000" spc="-1" strike="noStrike">
              <a:latin typeface="Arial"/>
            </a:endParaRPr>
          </a:p>
          <a:p>
            <a:pPr algn="ctr">
              <a:lnSpc>
                <a:spcPct val="100000"/>
              </a:lnSpc>
            </a:pPr>
            <a:r>
              <a:rPr b="0" lang="en-US" sz="1000" spc="-1" strike="noStrike">
                <a:solidFill>
                  <a:srgbClr val="ffffff"/>
                </a:solidFill>
                <a:latin typeface="Arial"/>
                <a:ea typeface="Arial"/>
              </a:rPr>
              <a:t>junto à sociedade </a:t>
            </a:r>
            <a:endParaRPr b="0" lang="pt-BR" sz="1000" spc="-1" strike="noStrike">
              <a:latin typeface="Arial"/>
            </a:endParaRPr>
          </a:p>
          <a:p>
            <a:pPr algn="ctr">
              <a:lnSpc>
                <a:spcPct val="100000"/>
              </a:lnSpc>
            </a:pPr>
            <a:endParaRPr b="0" lang="pt-BR" sz="1000" spc="-1" strike="noStrike">
              <a:latin typeface="Arial"/>
            </a:endParaRPr>
          </a:p>
        </p:txBody>
      </p:sp>
      <p:sp>
        <p:nvSpPr>
          <p:cNvPr id="161" name="CustomShape 8"/>
          <p:cNvSpPr/>
          <p:nvPr/>
        </p:nvSpPr>
        <p:spPr>
          <a:xfrm>
            <a:off x="3817080" y="3446280"/>
            <a:ext cx="1267920" cy="581400"/>
          </a:xfrm>
          <a:prstGeom prst="roundRect">
            <a:avLst>
              <a:gd name="adj" fmla="val 16667"/>
            </a:avLst>
          </a:prstGeom>
          <a:no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n-US" sz="1000" spc="-1" strike="noStrike">
                <a:solidFill>
                  <a:srgbClr val="000000"/>
                </a:solidFill>
                <a:latin typeface="Arial"/>
                <a:ea typeface="Arial"/>
              </a:rPr>
              <a:t>substituir por</a:t>
            </a:r>
            <a:endParaRPr b="0" lang="pt-BR" sz="1000" spc="-1" strike="noStrike">
              <a:latin typeface="Arial"/>
            </a:endParaRPr>
          </a:p>
        </p:txBody>
      </p:sp>
      <p:sp>
        <p:nvSpPr>
          <p:cNvPr id="162" name="CustomShape 9"/>
          <p:cNvSpPr/>
          <p:nvPr/>
        </p:nvSpPr>
        <p:spPr>
          <a:xfrm>
            <a:off x="5507640" y="4650480"/>
            <a:ext cx="1365480" cy="421560"/>
          </a:xfrm>
          <a:prstGeom prst="roundRect">
            <a:avLst>
              <a:gd name="adj" fmla="val 16667"/>
            </a:avLst>
          </a:prstGeom>
          <a:solidFill>
            <a:srgbClr val="0070c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endParaRPr b="0" lang="pt-BR" sz="1800" spc="-1" strike="noStrike">
              <a:latin typeface="Arial"/>
            </a:endParaRPr>
          </a:p>
          <a:p>
            <a:pPr algn="ctr">
              <a:lnSpc>
                <a:spcPct val="100000"/>
              </a:lnSpc>
            </a:pPr>
            <a:r>
              <a:rPr b="0" lang="en-US" sz="1000" spc="-1" strike="noStrike">
                <a:solidFill>
                  <a:srgbClr val="ffffff"/>
                </a:solidFill>
                <a:latin typeface="Arial"/>
                <a:ea typeface="Arial"/>
              </a:rPr>
              <a:t>Maior engajamento dos estudantes</a:t>
            </a:r>
            <a:endParaRPr b="0" lang="pt-BR" sz="1000" spc="-1" strike="noStrike">
              <a:latin typeface="Arial"/>
            </a:endParaRPr>
          </a:p>
          <a:p>
            <a:pPr algn="ctr">
              <a:lnSpc>
                <a:spcPct val="100000"/>
              </a:lnSpc>
            </a:pPr>
            <a:endParaRPr b="0" lang="pt-BR" sz="1000" spc="-1" strike="noStrike">
              <a:latin typeface="Arial"/>
            </a:endParaRPr>
          </a:p>
        </p:txBody>
      </p:sp>
      <p:sp>
        <p:nvSpPr>
          <p:cNvPr id="163" name="CustomShape 10"/>
          <p:cNvSpPr/>
          <p:nvPr/>
        </p:nvSpPr>
        <p:spPr>
          <a:xfrm>
            <a:off x="6138360" y="4334400"/>
            <a:ext cx="360" cy="284400"/>
          </a:xfrm>
          <a:custGeom>
            <a:avLst/>
            <a:gdLst/>
            <a:ahLst/>
            <a:rect l="l" t="t" r="r" b="b"/>
            <a:pathLst>
              <a:path w="21600" h="21600">
                <a:moveTo>
                  <a:pt x="0" y="0"/>
                </a:moveTo>
                <a:lnTo>
                  <a:pt x="21600" y="21600"/>
                </a:lnTo>
              </a:path>
            </a:pathLst>
          </a:custGeom>
          <a:noFill/>
          <a:ln w="31680">
            <a:solidFill>
              <a:srgbClr val="000000"/>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156"/>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1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61"/>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158"/>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157"/>
                                        </p:tgtEl>
                                        <p:attrNameLst>
                                          <p:attrName>style.visibility</p:attrName>
                                        </p:attrNameLst>
                                      </p:cBhvr>
                                      <p:to>
                                        <p:strVal val="visible"/>
                                      </p:to>
                                    </p:set>
                                  </p:childTnLst>
                                </p:cTn>
                              </p:par>
                              <p:par>
                                <p:cTn id="23" nodeType="withEffect" fill="hold" presetClass="entr" presetID="1">
                                  <p:stCondLst>
                                    <p:cond delay="0"/>
                                  </p:stCondLst>
                                  <p:childTnLst>
                                    <p:set>
                                      <p:cBhvr>
                                        <p:cTn id="24" dur="1" fill="hold">
                                          <p:stCondLst>
                                            <p:cond delay="0"/>
                                          </p:stCondLst>
                                        </p:cTn>
                                        <p:tgtEl>
                                          <p:spTgt spid="1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63"/>
                                        </p:tgtEl>
                                        <p:attrNameLst>
                                          <p:attrName>style.visibility</p:attrName>
                                        </p:attrNameLst>
                                      </p:cBhvr>
                                      <p:to>
                                        <p:strVal val="visible"/>
                                      </p:to>
                                    </p:set>
                                  </p:childTnLst>
                                </p:cTn>
                              </p:par>
                              <p:par>
                                <p:cTn id="29" nodeType="withEffect" fill="hold" presetClass="entr" presetID="1">
                                  <p:stCondLst>
                                    <p:cond delay="0"/>
                                  </p:stCondLst>
                                  <p:childTnLst>
                                    <p:set>
                                      <p:cBhvr>
                                        <p:cTn id="30"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CustomShape 1"/>
          <p:cNvSpPr/>
          <p:nvPr/>
        </p:nvSpPr>
        <p:spPr>
          <a:xfrm>
            <a:off x="0" y="200160"/>
            <a:ext cx="8768520" cy="964440"/>
          </a:xfrm>
          <a:prstGeom prst="rect">
            <a:avLst/>
          </a:prstGeom>
          <a:solidFill>
            <a:srgbClr val="000000"/>
          </a:solidFill>
          <a:ln w="9360">
            <a:noFill/>
          </a:ln>
          <a:effectLst>
            <a:outerShdw blurRad="39960" dir="5400000" dist="23040" rotWithShape="0">
              <a:srgbClr val="000000">
                <a:alpha val="35000"/>
              </a:srgbClr>
            </a:outerShdw>
          </a:effectLst>
        </p:spPr>
        <p:style>
          <a:lnRef idx="0"/>
          <a:fillRef idx="0"/>
          <a:effectRef idx="0"/>
          <a:fontRef idx="minor"/>
        </p:style>
        <p:txBody>
          <a:bodyPr lIns="90000" rIns="90000" tIns="45000" bIns="45000" anchor="ctr">
            <a:noAutofit/>
          </a:bodyPr>
          <a:p>
            <a:pPr marL="457200">
              <a:lnSpc>
                <a:spcPct val="100000"/>
              </a:lnSpc>
            </a:pPr>
            <a:r>
              <a:rPr b="1" lang="en-US" sz="4800" spc="-1" strike="noStrike">
                <a:solidFill>
                  <a:srgbClr val="f2f2f2"/>
                </a:solidFill>
                <a:latin typeface="Arial"/>
                <a:ea typeface="ＭＳ Ｐゴシック"/>
              </a:rPr>
              <a:t>O que não é Extensão?</a:t>
            </a:r>
            <a:endParaRPr b="0" lang="pt-BR" sz="4800" spc="-1" strike="noStrike">
              <a:latin typeface="Arial"/>
            </a:endParaRPr>
          </a:p>
        </p:txBody>
      </p:sp>
      <p:sp>
        <p:nvSpPr>
          <p:cNvPr id="165" name="CustomShape 2"/>
          <p:cNvSpPr/>
          <p:nvPr/>
        </p:nvSpPr>
        <p:spPr>
          <a:xfrm>
            <a:off x="447840" y="1311120"/>
            <a:ext cx="8429040" cy="3684600"/>
          </a:xfrm>
          <a:prstGeom prst="rect">
            <a:avLst/>
          </a:prstGeom>
          <a:noFill/>
          <a:ln>
            <a:noFill/>
          </a:ln>
        </p:spPr>
        <p:style>
          <a:lnRef idx="0"/>
          <a:fillRef idx="0"/>
          <a:effectRef idx="0"/>
          <a:fontRef idx="minor"/>
        </p:style>
        <p:txBody>
          <a:bodyPr lIns="90000" rIns="90000" tIns="45000" bIns="45000">
            <a:spAutoFit/>
          </a:bodyPr>
          <a:p>
            <a:pPr marL="285840" indent="-285480" algn="just">
              <a:lnSpc>
                <a:spcPct val="100000"/>
              </a:lnSpc>
              <a:buClr>
                <a:srgbClr val="000000"/>
              </a:buClr>
              <a:buFont typeface="Arial"/>
              <a:buChar char="•"/>
            </a:pPr>
            <a:r>
              <a:rPr b="0" lang="en-US" sz="2600" spc="-1" strike="noStrike">
                <a:solidFill>
                  <a:srgbClr val="000000"/>
                </a:solidFill>
                <a:latin typeface="Arial"/>
                <a:ea typeface="ＭＳ Ｐゴシック"/>
              </a:rPr>
              <a:t>Extensão não é apenas </a:t>
            </a:r>
            <a:r>
              <a:rPr b="0" lang="en-US" sz="2600" spc="-1" strike="noStrike">
                <a:solidFill>
                  <a:srgbClr val="e46c0a"/>
                </a:solidFill>
                <a:latin typeface="Arial"/>
                <a:ea typeface="ＭＳ Ｐゴシック"/>
              </a:rPr>
              <a:t>informação</a:t>
            </a:r>
            <a:r>
              <a:rPr b="0" lang="en-US" sz="2600" spc="-1" strike="noStrike">
                <a:solidFill>
                  <a:srgbClr val="000000"/>
                </a:solidFill>
                <a:latin typeface="Arial"/>
                <a:ea typeface="ＭＳ Ｐゴシック"/>
              </a:rPr>
              <a:t> ou </a:t>
            </a:r>
            <a:r>
              <a:rPr b="0" lang="en-US" sz="2600" spc="-1" strike="noStrike">
                <a:solidFill>
                  <a:srgbClr val="e46c0a"/>
                </a:solidFill>
                <a:latin typeface="Arial"/>
                <a:ea typeface="ＭＳ Ｐゴシック"/>
              </a:rPr>
              <a:t>comunicação</a:t>
            </a:r>
            <a:r>
              <a:rPr b="0" lang="en-US" sz="2600" spc="-1" strike="noStrike">
                <a:solidFill>
                  <a:srgbClr val="000000"/>
                </a:solidFill>
                <a:latin typeface="Arial"/>
                <a:ea typeface="ＭＳ Ｐゴシック"/>
              </a:rPr>
              <a:t> fornecida segundo uma via de </a:t>
            </a:r>
            <a:r>
              <a:rPr b="0" lang="en-US" sz="2600" spc="-1" strike="noStrike" u="sng">
                <a:solidFill>
                  <a:srgbClr val="000000"/>
                </a:solidFill>
                <a:uFillTx/>
                <a:latin typeface="Arial"/>
                <a:ea typeface="ＭＳ Ｐゴシック"/>
              </a:rPr>
              <a:t>mão única</a:t>
            </a:r>
            <a:r>
              <a:rPr b="0" lang="en-US" sz="2600" spc="-1" strike="noStrike">
                <a:solidFill>
                  <a:srgbClr val="000000"/>
                </a:solidFill>
                <a:latin typeface="Arial"/>
                <a:ea typeface="ＭＳ Ｐゴシック"/>
              </a:rPr>
              <a:t>. </a:t>
            </a:r>
            <a:endParaRPr b="0" lang="pt-BR" sz="2600" spc="-1" strike="noStrike">
              <a:latin typeface="Arial"/>
            </a:endParaRPr>
          </a:p>
          <a:p>
            <a:pPr algn="just">
              <a:lnSpc>
                <a:spcPct val="100000"/>
              </a:lnSpc>
            </a:pPr>
            <a:endParaRPr b="0" lang="pt-BR" sz="2600" spc="-1" strike="noStrike">
              <a:latin typeface="Arial"/>
            </a:endParaRPr>
          </a:p>
          <a:p>
            <a:pPr marL="285840" indent="-285480" algn="just">
              <a:lnSpc>
                <a:spcPct val="100000"/>
              </a:lnSpc>
              <a:buClr>
                <a:srgbClr val="000000"/>
              </a:buClr>
              <a:buFont typeface="Arial"/>
              <a:buChar char="•"/>
            </a:pPr>
            <a:r>
              <a:rPr b="0" lang="en-US" sz="2600" spc="-1" strike="noStrike">
                <a:solidFill>
                  <a:srgbClr val="000000"/>
                </a:solidFill>
                <a:latin typeface="Arial"/>
                <a:ea typeface="ＭＳ Ｐゴシック"/>
              </a:rPr>
              <a:t>Uma </a:t>
            </a:r>
            <a:r>
              <a:rPr b="0" lang="en-US" sz="2600" spc="-1" strike="noStrike">
                <a:solidFill>
                  <a:srgbClr val="e46c0a"/>
                </a:solidFill>
                <a:latin typeface="Arial"/>
                <a:ea typeface="ＭＳ Ｐゴシック"/>
              </a:rPr>
              <a:t>ação puramente voluntariosa</a:t>
            </a:r>
            <a:r>
              <a:rPr b="0" lang="en-US" sz="2600" spc="-1" strike="noStrike">
                <a:solidFill>
                  <a:srgbClr val="000000"/>
                </a:solidFill>
                <a:latin typeface="Arial"/>
                <a:ea typeface="ＭＳ Ｐゴシック"/>
              </a:rPr>
              <a:t>, sem conexão com os demais componentes curriculares do curso</a:t>
            </a:r>
            <a:r>
              <a:rPr b="0" lang="en-US" sz="2800" spc="-1" strike="noStrike">
                <a:solidFill>
                  <a:srgbClr val="000000"/>
                </a:solidFill>
                <a:latin typeface="Arial"/>
                <a:ea typeface="ＭＳ Ｐゴシック"/>
              </a:rPr>
              <a:t>.</a:t>
            </a:r>
            <a:endParaRPr b="0" lang="pt-BR" sz="2800" spc="-1" strike="noStrike">
              <a:latin typeface="Arial"/>
            </a:endParaRPr>
          </a:p>
          <a:p>
            <a:pPr algn="just">
              <a:lnSpc>
                <a:spcPct val="100000"/>
              </a:lnSpc>
            </a:pPr>
            <a:endParaRPr b="0" lang="pt-BR" sz="2800" spc="-1" strike="noStrike">
              <a:latin typeface="Arial"/>
            </a:endParaRPr>
          </a:p>
          <a:p>
            <a:pPr marL="285840" indent="-285480" algn="just">
              <a:lnSpc>
                <a:spcPct val="100000"/>
              </a:lnSpc>
              <a:buClr>
                <a:srgbClr val="000000"/>
              </a:buClr>
              <a:buFont typeface="Arial"/>
              <a:buChar char="•"/>
            </a:pPr>
            <a:r>
              <a:rPr b="0" lang="en-US" sz="2600" spc="-1" strike="noStrike">
                <a:solidFill>
                  <a:srgbClr val="000000"/>
                </a:solidFill>
                <a:latin typeface="Arial"/>
                <a:ea typeface="ＭＳ Ｐゴシック"/>
              </a:rPr>
              <a:t>Atendimentos a necessidades da sociedade, não acompanhados de interação, diálogo ou formação</a:t>
            </a:r>
            <a:r>
              <a:rPr b="0" lang="en-US" sz="2800" spc="-1" strike="noStrike">
                <a:solidFill>
                  <a:srgbClr val="000000"/>
                </a:solidFill>
                <a:latin typeface="Arial"/>
                <a:ea typeface="ＭＳ Ｐゴシック"/>
              </a:rPr>
              <a:t>. </a:t>
            </a:r>
            <a:endParaRPr b="0" lang="pt-BR" sz="2800" spc="-1" strike="noStrike">
              <a:latin typeface="Arial"/>
            </a:endParaRPr>
          </a:p>
          <a:p>
            <a:pPr algn="just">
              <a:lnSpc>
                <a:spcPct val="100000"/>
              </a:lnSpc>
            </a:pPr>
            <a:endParaRPr b="0" lang="pt-BR" sz="2800" spc="-1" strike="noStrike">
              <a:latin typeface="Arial"/>
            </a:endParaRPr>
          </a:p>
          <a:p>
            <a:pPr marL="285840" indent="-285480" algn="just">
              <a:lnSpc>
                <a:spcPct val="100000"/>
              </a:lnSpc>
              <a:buClr>
                <a:srgbClr val="000000"/>
              </a:buClr>
              <a:buFont typeface="Arial"/>
              <a:buChar char="•"/>
            </a:pPr>
            <a:r>
              <a:rPr b="0" lang="en-US" sz="2600" spc="-1" strike="noStrike">
                <a:solidFill>
                  <a:srgbClr val="000000"/>
                </a:solidFill>
                <a:latin typeface="Arial"/>
                <a:ea typeface="ＭＳ Ｐゴシック"/>
              </a:rPr>
              <a:t>Um curso extra-curricular oferecido exclusivamente para estudantes da própria instituição.</a:t>
            </a:r>
            <a:endParaRPr b="0" lang="pt-BR" sz="2600" spc="-1" strike="noStrike">
              <a:latin typeface="Arial"/>
            </a:endParaRPr>
          </a:p>
        </p:txBody>
      </p:sp>
      <p:sp>
        <p:nvSpPr>
          <p:cNvPr id="166" name="TextShape 3"/>
          <p:cNvSpPr txBox="1"/>
          <p:nvPr/>
        </p:nvSpPr>
        <p:spPr>
          <a:xfrm>
            <a:off x="6553080" y="4772160"/>
            <a:ext cx="2133000" cy="272160"/>
          </a:xfrm>
          <a:prstGeom prst="rect">
            <a:avLst/>
          </a:prstGeom>
          <a:noFill/>
          <a:ln>
            <a:noFill/>
          </a:ln>
        </p:spPr>
        <p:txBody>
          <a:bodyPr anchor="ctr">
            <a:noAutofit/>
          </a:bodyPr>
          <a:p>
            <a:pPr algn="r">
              <a:lnSpc>
                <a:spcPct val="100000"/>
              </a:lnSpc>
              <a:tabLst>
                <a:tab algn="l" pos="0"/>
              </a:tabLst>
            </a:pPr>
            <a:fld id="{19882D9D-E0DE-4F34-A701-1067E42838F5}" type="slidenum">
              <a:rPr b="0" lang="en-US" sz="1200" spc="-1" strike="noStrike">
                <a:solidFill>
                  <a:srgbClr val="8b8b8b"/>
                </a:solidFill>
                <a:latin typeface="Calibri"/>
              </a:rPr>
              <a:t>&lt;número&gt;</a:t>
            </a:fld>
            <a:endParaRPr b="0" lang="pt-BR" sz="1200" spc="-1" strike="noStrike">
              <a:latin typeface="Times New Roman"/>
            </a:endParaRPr>
          </a:p>
        </p:txBody>
      </p:sp>
    </p:spTree>
  </p:cSld>
  <mc:AlternateContent>
    <mc:Choice Requires="p14">
      <p:transition spd="slow" p14:dur="2000"/>
    </mc:Choice>
    <mc:Fallback>
      <p:transition spd="slow"/>
    </mc:Fallback>
  </mc:AlternateContent>
  <p:timing>
    <p:tnLst>
      <p:par>
        <p:cTn id="31" dur="indefinite" restart="never" nodeType="tmRoot">
          <p:childTnLst>
            <p:seq>
              <p:cTn id="32" dur="indefinite" nodeType="mainSeq">
                <p:childTnLst>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6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65">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165">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41503</TotalTime>
  <Application>LibreOffice/6.4.7.2$Linux_X86_64 LibreOffice_project/40$Build-2</Application>
  <Company>CEFET-MG</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2015-05-29T19:52:38Z</dcterms:created>
  <dc:creator>Flávio Cardeal</dc:creator>
  <dc:description/>
  <dc:language>pt-BR</dc:language>
  <cp:lastModifiedBy>Ulisses Cotta Cavalca</cp:lastModifiedBy>
  <cp:lastPrinted>2015-07-22T14:39:51Z</cp:lastPrinted>
  <dcterms:modified xsi:type="dcterms:W3CDTF">2025-06-18T15:02:31Z</dcterms:modified>
  <cp:revision>1983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CEFET-MG</vt:lpwstr>
  </property>
  <property fmtid="{D5CDD505-2E9C-101B-9397-08002B2CF9AE}" pid="4" name="Notes">
    <vt:i4>27</vt:i4>
  </property>
  <property fmtid="{D5CDD505-2E9C-101B-9397-08002B2CF9AE}" pid="5" name="PresentationFormat">
    <vt:lpwstr>Custom</vt:lpwstr>
  </property>
  <property fmtid="{D5CDD505-2E9C-101B-9397-08002B2CF9AE}" pid="6" name="Slides">
    <vt:i4>28</vt:i4>
  </property>
</Properties>
</file>