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7.png" ContentType="image/png"/>
  <Override PartName="/ppt/media/image33.jpeg" ContentType="image/jpeg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8.png" ContentType="image/png"/>
  <Override PartName="/ppt/media/image29.png" ContentType="image/png"/>
  <Override PartName="/ppt/media/image6.png" ContentType="image/png"/>
  <Override PartName="/ppt/media/image5.png" ContentType="image/png"/>
  <Override PartName="/ppt/media/image35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4.png" ContentType="image/png"/>
  <Override PartName="/ppt/media/image10.png" ContentType="image/png"/>
  <Override PartName="/ppt/media/image4.jpeg" ContentType="image/jpeg"/>
  <Override PartName="/ppt/media/image32.png" ContentType="image/png"/>
  <Override PartName="/ppt/media/image2.png" ContentType="image/png"/>
  <Override PartName="/ppt/media/image25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36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8262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</a:t>
            </a:r>
            <a:r>
              <a:rPr b="0" lang="pt-BR" sz="4400" spc="-1" strike="noStrike">
                <a:latin typeface="Arial"/>
              </a:rPr>
              <a:t>ue </a:t>
            </a:r>
            <a:r>
              <a:rPr b="0" lang="pt-BR" sz="4400" spc="-1" strike="noStrike">
                <a:latin typeface="Arial"/>
              </a:rPr>
              <a:t>para </a:t>
            </a:r>
            <a:r>
              <a:rPr b="0" lang="pt-BR" sz="4400" spc="-1" strike="noStrike">
                <a:latin typeface="Arial"/>
              </a:rPr>
              <a:t>mov</a:t>
            </a:r>
            <a:r>
              <a:rPr b="0" lang="pt-BR" sz="4400" spc="-1" strike="noStrike">
                <a:latin typeface="Arial"/>
              </a:rPr>
              <a:t>er o </a:t>
            </a:r>
            <a:r>
              <a:rPr b="0" lang="pt-BR" sz="4400" spc="-1" strike="noStrike">
                <a:latin typeface="Arial"/>
              </a:rPr>
              <a:t>slid</a:t>
            </a:r>
            <a:r>
              <a:rPr b="0" lang="pt-BR" sz="4400" spc="-1" strike="noStrike">
                <a:latin typeface="Arial"/>
              </a:rPr>
              <a:t>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</a:t>
            </a:r>
            <a:r>
              <a:rPr b="0" lang="pt-BR" sz="2000" spc="-1" strike="noStrike">
                <a:latin typeface="Arial"/>
              </a:rPr>
              <a:t>para </a:t>
            </a:r>
            <a:r>
              <a:rPr b="0" lang="pt-BR" sz="2000" spc="-1" strike="noStrike">
                <a:latin typeface="Arial"/>
              </a:rPr>
              <a:t>editar o </a:t>
            </a:r>
            <a:r>
              <a:rPr b="0" lang="pt-BR" sz="2000" spc="-1" strike="noStrike">
                <a:latin typeface="Arial"/>
              </a:rPr>
              <a:t>formato </a:t>
            </a:r>
            <a:r>
              <a:rPr b="0" lang="pt-BR" sz="2000" spc="-1" strike="noStrike">
                <a:latin typeface="Arial"/>
              </a:rPr>
              <a:t>de </a:t>
            </a:r>
            <a:r>
              <a:rPr b="0" lang="pt-BR" sz="2000" spc="-1" strike="noStrike">
                <a:latin typeface="Arial"/>
              </a:rPr>
              <a:t>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9E926DD-ED84-4FF3-BB34-A8684FC79873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84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29916C8-CEF4-453D-B091-384779099515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11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9F320AC-210E-4B75-875F-FFCF2772119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81ABEA3-DD20-463A-80D5-F03762315FF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17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B4692E2-E6B4-4AE6-8A5D-A51EDD5BF64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Coordenação do PEX: responsável por garantir a oferta de AEXs para os estudantes. 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420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2E75675-5CC2-42E1-B48A-676C0792B69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23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EA37BEA-E82B-4EEF-8799-AE04DBB9D4E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26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9730E0D-C8E1-462B-9EC4-BFE199F1CCE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29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E79F1BA-BC00-4973-9794-17ADDB38039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32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C8CB0FB-7D88-4AD4-A989-002F7907403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35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8167C26-700E-4FB3-AE5B-7E00315DD6B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38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058EB9C-D00B-4596-89FA-D1FF9582F32F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87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8DD9198-8566-48E8-A1F5-283AB3377C7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41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1D92E9D-93FE-4247-B1DE-F741737686E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44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16BBCC4-F171-4C6C-B90C-18BC594FC73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90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AB807CF-5A5C-4D27-BB60-A432072312BD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pPr marL="216000">
              <a:lnSpc>
                <a:spcPct val="100000"/>
              </a:lnSpc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Ter caráter orgânico-institucional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  significa ser concebido como uma espécie de organismo alinhado à missão extensionista da Instituição, expressa em seu PPI e PDI, sendo, portanto, composto por diferentes órgãos (AEX ou ações de extensão vinculadas ao programa), que funcionam conjuntamente em prol de um objetivo comum.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89463F9-133C-4BDC-89EA-F4AC0659647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pPr marL="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Um programa de extensão é como um catavento. </a:t>
            </a: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 ações vinculadas ao programa (projetos, cursos e eventos) seguem um objetivo comum, assim como as pás do catavento giram todas no mesmo sentido.</a:t>
            </a: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Assim como o catavento é posto em movimento pela força do vento, o programa de extensão é movido pelo corpo discente e, movendo-se, faz com que interações sejam estabelecidas com a sociedade.</a:t>
            </a: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Significa movimento, sinergia e articulação de ações permanentes </a:t>
            </a: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Traz ainda o sentido lúdico de alegria, que deve estar presente na vida das crianças.</a:t>
            </a:r>
            <a:endParaRPr b="0" lang="pt-BR" sz="2000" spc="-1" strike="noStrike">
              <a:latin typeface="Arial"/>
            </a:endParaRPr>
          </a:p>
          <a:p>
            <a:pPr marL="2160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396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8006D14-1AAB-4C27-88CD-AB768A2CCCB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99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875A904-70CE-465A-969C-7BC80CE7BD0F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INSTRUÇÃO NORMATIVA 01/2021, DE 26 DE OUTUBRO DE 2021: </a:t>
            </a:r>
            <a:r>
              <a:rPr b="0" lang="en-US" sz="1200" spc="-1" strike="noStrike">
                <a:solidFill>
                  <a:srgbClr val="000000"/>
                </a:solidFill>
                <a:latin typeface="+mn-lt"/>
                <a:ea typeface="ＭＳ Ｐゴシック"/>
              </a:rPr>
              <a:t>Normatiza as Diretrizes para Elaboração dos Projetos Pedagógicos de Cursos de Graduação do Centro Federal de Educação Tecnológica de Minas Gerais - CEFET-MG.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Char char="-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ＭＳ Ｐゴシック"/>
              </a:rPr>
              <a:t>Anexo 2 – Modelo de PPC  –  Seção 4.6.2: Políticas de integração das ações de extensão. Sugiro: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ＭＳ Ｐゴシック"/>
              </a:rPr>
              <a:t>Colocar no singular: Política de integração das ações de extensão. 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ＭＳ Ｐゴシック"/>
              </a:rPr>
              <a:t>No texto citar além da RCEPE que referendará a RCGRAD-29/21, a RCEPE que referendará a RCEX-428/21, que regulamenta a participação discente na organização e execução de ações de extensão.</a:t>
            </a:r>
            <a:endParaRPr b="0" lang="pt-BR" sz="2000" spc="-1" strike="noStrike"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OpenSymbol"/>
              <a:buAutoNum type="arabicParenR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+mn-lt"/>
                <a:ea typeface="ＭＳ Ｐゴシック"/>
              </a:rPr>
              <a:t>Descrever o Programa de Extensão (PEX) que comporá o itinerário formative do discente.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</p:txBody>
      </p:sp>
      <p:sp>
        <p:nvSpPr>
          <p:cNvPr id="402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912679A-BF79-4FCC-AF39-AC55D7E0B8E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05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EE3C8CF-1975-41D0-84D4-467365D2000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ldImg"/>
          </p:nvPr>
        </p:nvSpPr>
        <p:spPr>
          <a:xfrm>
            <a:off x="384120" y="685800"/>
            <a:ext cx="6088680" cy="3427920"/>
          </a:xfrm>
          <a:prstGeom prst="rect">
            <a:avLst/>
          </a:prstGeom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408" name="TextShape 3"/>
          <p:cNvSpPr txBox="1"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659CA60-CB8B-4EF1-8BE8-903BC496262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888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388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83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88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888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888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388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83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298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276408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204560"/>
            <a:ext cx="401544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4080"/>
            <a:ext cx="8228880" cy="1423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4480"/>
            <a:ext cx="8228520" cy="85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4772160"/>
            <a:ext cx="2894400" cy="271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4772160"/>
            <a:ext cx="2132640" cy="2718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1B2D01D-C891-4988-87D9-96B361297F0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4772160"/>
            <a:ext cx="2132640" cy="271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latin typeface="Arial"/>
            </a:endParaRPr>
          </a:p>
          <a:p>
            <a:pPr lvl="3" marL="1728000" indent="-21564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latin typeface="Arial"/>
            </a:endParaRPr>
          </a:p>
          <a:p>
            <a:pPr lvl="4" marL="2160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latin typeface="Arial"/>
            </a:endParaRPr>
          </a:p>
          <a:p>
            <a:pPr lvl="5" marL="2592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latin typeface="Arial"/>
            </a:endParaRPr>
          </a:p>
          <a:p>
            <a:pPr lvl="6" marL="3024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/>
          </p:nvPr>
        </p:nvSpPr>
        <p:spPr>
          <a:xfrm>
            <a:off x="3124080" y="4772160"/>
            <a:ext cx="2894400" cy="271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/>
          </p:nvPr>
        </p:nvSpPr>
        <p:spPr>
          <a:xfrm>
            <a:off x="6553080" y="4772160"/>
            <a:ext cx="2132640" cy="2718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7B779FD-D7D9-4F78-BF04-D838CE17308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72160"/>
            <a:ext cx="2132640" cy="2718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ue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para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edit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ar o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form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ato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do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text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o do 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títul</a:t>
            </a: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8880" cy="29851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latin typeface="Arial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latin typeface="Arial"/>
            </a:endParaRPr>
          </a:p>
          <a:p>
            <a:pPr lvl="2" marL="1296000" indent="-28764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latin typeface="Arial"/>
            </a:endParaRPr>
          </a:p>
          <a:p>
            <a:pPr lvl="3" marL="1728000" indent="-21564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latin typeface="Arial"/>
            </a:endParaRPr>
          </a:p>
          <a:p>
            <a:pPr lvl="4" marL="2160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latin typeface="Arial"/>
            </a:endParaRPr>
          </a:p>
          <a:p>
            <a:pPr lvl="5" marL="2592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latin typeface="Arial"/>
            </a:endParaRPr>
          </a:p>
          <a:p>
            <a:pPr lvl="6" marL="3024000" indent="-21564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slideLayout" Target="../slideLayouts/slideLayout13.xml"/><Relationship Id="rId18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2970360"/>
            <a:ext cx="825408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-58320" y="3110760"/>
            <a:ext cx="8208000" cy="83520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501480" y="1485720"/>
            <a:ext cx="802008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5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DIRETRIZES</a:t>
            </a:r>
            <a:endParaRPr b="0" lang="pt-BR" sz="5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Programa de Extensão Curricular (PEX)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543960" y="3080160"/>
            <a:ext cx="4978800" cy="6850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4"/>
          <p:cNvSpPr/>
          <p:nvPr/>
        </p:nvSpPr>
        <p:spPr>
          <a:xfrm>
            <a:off x="581040" y="4325040"/>
            <a:ext cx="16012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DIRGRAD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2444760" y="4325040"/>
            <a:ext cx="10422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DEDC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2157840" y="4209120"/>
            <a:ext cx="2941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|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95" name="CustomShape 7"/>
          <p:cNvSpPr/>
          <p:nvPr/>
        </p:nvSpPr>
        <p:spPr>
          <a:xfrm>
            <a:off x="3479760" y="4209120"/>
            <a:ext cx="299160" cy="5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Coordenação e Orientação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9F2CFFB-81C7-4F92-874E-B1C8833B1BA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136800" y="1800000"/>
            <a:ext cx="1757160" cy="216180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Resolução CEPE-4/22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Regulamento da Participação Discente na Organização e Execução de Ações de Extensão do CEFET-MG 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1995840" y="1260000"/>
            <a:ext cx="6823800" cy="2882160"/>
          </a:xfrm>
          <a:prstGeom prst="rect">
            <a:avLst/>
          </a:prstGeom>
          <a:ln>
            <a:noFill/>
          </a:ln>
        </p:spPr>
      </p:pic>
      <p:sp>
        <p:nvSpPr>
          <p:cNvPr id="189" name="CustomShape 4"/>
          <p:cNvSpPr/>
          <p:nvPr/>
        </p:nvSpPr>
        <p:spPr>
          <a:xfrm>
            <a:off x="2844000" y="1237320"/>
            <a:ext cx="3815640" cy="3038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Coordenação e Orientação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623E998-10AE-450E-B675-930F99210651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2736360" y="1360440"/>
            <a:ext cx="3013200" cy="3038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3" name="CustomShape 4"/>
          <p:cNvSpPr/>
          <p:nvPr/>
        </p:nvSpPr>
        <p:spPr>
          <a:xfrm>
            <a:off x="136800" y="1823040"/>
            <a:ext cx="1757160" cy="216180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Resolução CEPE-4/22</a:t>
            </a:r>
            <a:endParaRPr b="0" lang="pt-B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Regulamento da Participação Discente na Organização e Execução de Ações de Extensão do CEFET-MG </a:t>
            </a:r>
            <a:endParaRPr b="0" lang="pt-BR" sz="12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1959840" y="1244880"/>
            <a:ext cx="6643800" cy="3002760"/>
          </a:xfrm>
          <a:prstGeom prst="rect">
            <a:avLst/>
          </a:prstGeom>
          <a:ln>
            <a:noFill/>
          </a:ln>
        </p:spPr>
      </p:pic>
      <p:sp>
        <p:nvSpPr>
          <p:cNvPr id="195" name="CustomShape 5"/>
          <p:cNvSpPr/>
          <p:nvPr/>
        </p:nvSpPr>
        <p:spPr>
          <a:xfrm>
            <a:off x="2808000" y="1224360"/>
            <a:ext cx="2951640" cy="3038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0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Atribuição de disciplinas - atual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F3E01BB-44FA-4550-ADD6-B159CBD7EF7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6343560" y="2153520"/>
            <a:ext cx="1919160" cy="1805040"/>
          </a:xfrm>
          <a:prstGeom prst="ellipse">
            <a:avLst/>
          </a:prstGeom>
          <a:solidFill>
            <a:schemeClr val="dk1">
              <a:lumMod val="65000"/>
              <a:lumOff val="3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Arial"/>
              </a:rPr>
              <a:t>Chefia de Departamento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655920" y="2153520"/>
            <a:ext cx="1919160" cy="180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Arial"/>
              </a:rPr>
              <a:t>Coordenação  do Curso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2576160" y="2952360"/>
            <a:ext cx="376776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6"/>
          <p:cNvSpPr/>
          <p:nvPr/>
        </p:nvSpPr>
        <p:spPr>
          <a:xfrm flipH="1">
            <a:off x="2568600" y="3193560"/>
            <a:ext cx="3767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Picture 62" descr="Graphical user interface, text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3805200" y="3269520"/>
            <a:ext cx="399960" cy="612360"/>
          </a:xfrm>
          <a:prstGeom prst="rect">
            <a:avLst/>
          </a:prstGeom>
          <a:ln>
            <a:noFill/>
          </a:ln>
        </p:spPr>
      </p:pic>
      <p:sp>
        <p:nvSpPr>
          <p:cNvPr id="203" name="CustomShape 7"/>
          <p:cNvSpPr/>
          <p:nvPr/>
        </p:nvSpPr>
        <p:spPr>
          <a:xfrm>
            <a:off x="4291200" y="3304080"/>
            <a:ext cx="1019160" cy="54036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 Hebrew"/>
              </a:rPr>
              <a:t>Alocação de Docentes às Disciplinas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4254840" y="2323080"/>
            <a:ext cx="1019160" cy="53028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 Hebrew"/>
              </a:rPr>
              <a:t>Oferta Semestral de Disciplinas</a:t>
            </a:r>
            <a:endParaRPr b="0" lang="pt-BR" sz="1000" spc="-1" strike="noStrike">
              <a:latin typeface="Arial"/>
            </a:endParaRPr>
          </a:p>
        </p:txBody>
      </p:sp>
      <p:pic>
        <p:nvPicPr>
          <p:cNvPr id="205" name="Picture 20" descr="Text, icon&#10;&#10;Description automatically generated"/>
          <p:cNvPicPr/>
          <p:nvPr/>
        </p:nvPicPr>
        <p:blipFill>
          <a:blip r:embed="rId2"/>
          <a:stretch/>
        </p:blipFill>
        <p:spPr>
          <a:xfrm>
            <a:off x="3805200" y="2294280"/>
            <a:ext cx="381600" cy="58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0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Atribuição de AEXs – proposta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C1BF7DD-D76E-4C9A-B67A-11D3A44D21E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566160" y="3237120"/>
            <a:ext cx="1919160" cy="1805040"/>
          </a:xfrm>
          <a:prstGeom prst="ellipse">
            <a:avLst/>
          </a:prstGeom>
          <a:solidFill>
            <a:schemeClr val="dk2">
              <a:lumMod val="60000"/>
              <a:lumOff val="40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Coordenação do PEX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6358320" y="1263960"/>
            <a:ext cx="1919160" cy="1805040"/>
          </a:xfrm>
          <a:prstGeom prst="ellipse">
            <a:avLst/>
          </a:prstGeom>
          <a:solidFill>
            <a:schemeClr val="dk1">
              <a:lumMod val="65000"/>
              <a:lumOff val="3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Arial"/>
              </a:rPr>
              <a:t>Chefia de Departamento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670680" y="1263960"/>
            <a:ext cx="1919160" cy="180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Arial"/>
              </a:rPr>
              <a:t>Coordenação  do Curso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11" name="CustomShape 6"/>
          <p:cNvSpPr/>
          <p:nvPr/>
        </p:nvSpPr>
        <p:spPr>
          <a:xfrm>
            <a:off x="2590560" y="2062800"/>
            <a:ext cx="376776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7"/>
          <p:cNvSpPr/>
          <p:nvPr/>
        </p:nvSpPr>
        <p:spPr>
          <a:xfrm flipH="1">
            <a:off x="2583360" y="2304000"/>
            <a:ext cx="3767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Picture 62" descr="Graphical user interface, text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3907080" y="2367360"/>
            <a:ext cx="399960" cy="612360"/>
          </a:xfrm>
          <a:prstGeom prst="rect">
            <a:avLst/>
          </a:prstGeom>
          <a:ln>
            <a:noFill/>
          </a:ln>
        </p:spPr>
      </p:pic>
      <p:sp>
        <p:nvSpPr>
          <p:cNvPr id="214" name="CustomShape 8"/>
          <p:cNvSpPr/>
          <p:nvPr/>
        </p:nvSpPr>
        <p:spPr>
          <a:xfrm>
            <a:off x="4351680" y="2382120"/>
            <a:ext cx="1361880" cy="57132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 Hebrew"/>
              </a:rPr>
              <a:t>Alocação de Docentes para as Disciplinas e AEXs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15" name="CustomShape 9"/>
          <p:cNvSpPr/>
          <p:nvPr/>
        </p:nvSpPr>
        <p:spPr>
          <a:xfrm>
            <a:off x="3282480" y="1452240"/>
            <a:ext cx="1019160" cy="53028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 Hebrew"/>
              </a:rPr>
              <a:t>Oferta Semestral de Disciplinas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16" name="CustomShape 10"/>
          <p:cNvSpPr/>
          <p:nvPr/>
        </p:nvSpPr>
        <p:spPr>
          <a:xfrm>
            <a:off x="1503000" y="3066480"/>
            <a:ext cx="2249640" cy="159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1"/>
          <p:cNvSpPr/>
          <p:nvPr/>
        </p:nvSpPr>
        <p:spPr>
          <a:xfrm rot="2110200">
            <a:off x="1781640" y="3770280"/>
            <a:ext cx="1019160" cy="53028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 Hebrew"/>
              </a:rPr>
              <a:t>Consulta sobre a oferta de AEXs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18" name="CustomShape 12"/>
          <p:cNvSpPr/>
          <p:nvPr/>
        </p:nvSpPr>
        <p:spPr>
          <a:xfrm flipH="1" flipV="1">
            <a:off x="1976760" y="3018600"/>
            <a:ext cx="1562040" cy="108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13"/>
          <p:cNvSpPr/>
          <p:nvPr/>
        </p:nvSpPr>
        <p:spPr>
          <a:xfrm rot="2094000">
            <a:off x="2658960" y="3195000"/>
            <a:ext cx="1019160" cy="50076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 Hebrew"/>
              </a:rPr>
              <a:t>Informa o conjunto de AEXs</a:t>
            </a:r>
            <a:endParaRPr b="0" lang="pt-BR" sz="1000" spc="-1" strike="noStrike">
              <a:latin typeface="Arial"/>
            </a:endParaRPr>
          </a:p>
        </p:txBody>
      </p:sp>
      <p:pic>
        <p:nvPicPr>
          <p:cNvPr id="220" name="Picture 6" descr="Text, icon&#10;&#10;Description automatically generated"/>
          <p:cNvPicPr/>
          <p:nvPr/>
        </p:nvPicPr>
        <p:blipFill>
          <a:blip r:embed="rId2"/>
          <a:stretch/>
        </p:blipFill>
        <p:spPr>
          <a:xfrm rot="2130000">
            <a:off x="2380320" y="2686320"/>
            <a:ext cx="381600" cy="587880"/>
          </a:xfrm>
          <a:prstGeom prst="rect">
            <a:avLst/>
          </a:prstGeom>
          <a:ln>
            <a:noFill/>
          </a:ln>
        </p:spPr>
      </p:pic>
      <p:sp>
        <p:nvSpPr>
          <p:cNvPr id="221" name="CustomShape 14"/>
          <p:cNvSpPr/>
          <p:nvPr/>
        </p:nvSpPr>
        <p:spPr>
          <a:xfrm>
            <a:off x="4333680" y="1570320"/>
            <a:ext cx="302760" cy="361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 Hebrew"/>
              </a:rPr>
              <a:t>+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222" name="Picture 32" descr="Text, icon&#10;&#10;Description automatically generated"/>
          <p:cNvPicPr/>
          <p:nvPr/>
        </p:nvPicPr>
        <p:blipFill>
          <a:blip r:embed="rId3"/>
          <a:stretch/>
        </p:blipFill>
        <p:spPr>
          <a:xfrm>
            <a:off x="4685760" y="1418040"/>
            <a:ext cx="381600" cy="587880"/>
          </a:xfrm>
          <a:prstGeom prst="rect">
            <a:avLst/>
          </a:prstGeom>
          <a:ln>
            <a:noFill/>
          </a:ln>
        </p:spPr>
      </p:pic>
      <p:sp>
        <p:nvSpPr>
          <p:cNvPr id="223" name="CustomShape 15"/>
          <p:cNvSpPr/>
          <p:nvPr/>
        </p:nvSpPr>
        <p:spPr>
          <a:xfrm>
            <a:off x="5116320" y="1444320"/>
            <a:ext cx="1019160" cy="53028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 Hebrew"/>
              </a:rPr>
              <a:t>Oferta Semestral de AEXs</a:t>
            </a:r>
            <a:endParaRPr b="0" lang="pt-BR" sz="1000" spc="-1" strike="noStrike">
              <a:latin typeface="Arial"/>
            </a:endParaRPr>
          </a:p>
        </p:txBody>
      </p:sp>
      <p:pic>
        <p:nvPicPr>
          <p:cNvPr id="224" name="Picture 34" descr="Text, icon&#10;&#10;Description automatically generated"/>
          <p:cNvPicPr/>
          <p:nvPr/>
        </p:nvPicPr>
        <p:blipFill>
          <a:blip r:embed="rId4"/>
          <a:stretch/>
        </p:blipFill>
        <p:spPr>
          <a:xfrm>
            <a:off x="2851920" y="1423440"/>
            <a:ext cx="381600" cy="58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8174520" y="4772160"/>
            <a:ext cx="51120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2F87424-A19F-4EA9-B406-5BFA44A1314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Exemplo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210600" y="1260000"/>
            <a:ext cx="8428680" cy="8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e46c0a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Conjunto de AEXs pré-definidas para o PEX da Engenharia da Computação:</a:t>
            </a:r>
            <a:endParaRPr b="0" lang="pt-BR" sz="2600" spc="-1" strike="noStrike">
              <a:latin typeface="Arial"/>
            </a:endParaRPr>
          </a:p>
        </p:txBody>
      </p:sp>
      <p:graphicFrame>
        <p:nvGraphicFramePr>
          <p:cNvPr id="228" name="Table 4"/>
          <p:cNvGraphicFramePr/>
          <p:nvPr/>
        </p:nvGraphicFramePr>
        <p:xfrm>
          <a:off x="266760" y="2333880"/>
          <a:ext cx="2539440" cy="1433160"/>
        </p:xfrm>
        <a:graphic>
          <a:graphicData uri="http://schemas.openxmlformats.org/drawingml/2006/table">
            <a:tbl>
              <a:tblPr/>
              <a:tblGrid>
                <a:gridCol w="430560"/>
                <a:gridCol w="2109240"/>
              </a:tblGrid>
              <a:tr h="28980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CURSOS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89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Introdução à Programação (60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89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Desenvolvimento Web (60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2898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Introdução à Robótica (60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432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CH DE CURSOS: 180 H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9" name="Table 5"/>
          <p:cNvGraphicFramePr/>
          <p:nvPr/>
        </p:nvGraphicFramePr>
        <p:xfrm>
          <a:off x="2991240" y="2333880"/>
          <a:ext cx="2765160" cy="1503720"/>
        </p:xfrm>
        <a:graphic>
          <a:graphicData uri="http://schemas.openxmlformats.org/drawingml/2006/table">
            <a:tbl>
              <a:tblPr/>
              <a:tblGrid>
                <a:gridCol w="451080"/>
                <a:gridCol w="2314440"/>
              </a:tblGrid>
              <a:tr h="30744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PROJETOS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074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Introdução à Extensão (60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074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Manutenção de Computadores (60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3074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P3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Fábrica de Software (60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432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CH DE PROJETOS: 180 H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0" name="Table 6"/>
          <p:cNvGraphicFramePr/>
          <p:nvPr/>
        </p:nvGraphicFramePr>
        <p:xfrm>
          <a:off x="5981400" y="2348280"/>
          <a:ext cx="2610000" cy="1387080"/>
        </p:xfrm>
        <a:graphic>
          <a:graphicData uri="http://schemas.openxmlformats.org/drawingml/2006/table">
            <a:tbl>
              <a:tblPr/>
              <a:tblGrid>
                <a:gridCol w="464400"/>
                <a:gridCol w="2145960"/>
              </a:tblGrid>
              <a:tr h="29844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EVENTOS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32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E1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Mostra do Curso na Bienal (60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290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E2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Encontro de Computação (30 H)</a:t>
                      </a:r>
                      <a:endParaRPr b="0" lang="pt-BR" sz="1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426960">
                <a:tc gridSpan="2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CH DE EVENTOS: 90 H</a:t>
                      </a:r>
                      <a:endParaRPr b="0" lang="pt-BR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31" name="CustomShape 7"/>
          <p:cNvSpPr/>
          <p:nvPr/>
        </p:nvSpPr>
        <p:spPr>
          <a:xfrm>
            <a:off x="6144120" y="3972240"/>
            <a:ext cx="2315160" cy="5270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CH Total: 450 horas-aula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32" name="CustomShape 8"/>
          <p:cNvSpPr/>
          <p:nvPr/>
        </p:nvSpPr>
        <p:spPr>
          <a:xfrm>
            <a:off x="2844000" y="2628000"/>
            <a:ext cx="3007080" cy="396720"/>
          </a:xfrm>
          <a:prstGeom prst="rect">
            <a:avLst/>
          </a:prstGeom>
          <a:noFill/>
          <a:ln w="38160">
            <a:solidFill>
              <a:srgbClr val="ff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1" dur="indefinite" restart="never" nodeType="tmRoot">
          <p:childTnLst>
            <p:seq>
              <p:cTn id="162" dur="indefinite" nodeType="mainSeq">
                <p:childTnLst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8174520" y="4772160"/>
            <a:ext cx="51120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5C7D936-D775-4F44-B90C-DD34565AD5C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Exemplo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47840" y="1311120"/>
            <a:ext cx="842868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e46c0a"/>
              </a:buClr>
              <a:buFont typeface="Arial"/>
              <a:buChar char="•"/>
            </a:pPr>
            <a:r>
              <a:rPr b="0" lang="en-US" sz="2600" spc="-1" strike="noStrike" u="sng">
                <a:solidFill>
                  <a:srgbClr val="e46c0a"/>
                </a:solidFill>
                <a:uFillTx/>
                <a:latin typeface="Arial"/>
                <a:ea typeface="ＭＳ Ｐゴシック"/>
              </a:rPr>
              <a:t>Objetivos da AEX “Introdução à Extensão”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536400" y="1901880"/>
            <a:ext cx="8070120" cy="297936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Introduzir o estudante aos principais conceitos e diretrizes da Extensão na Educação Superior Brasileira; </a:t>
            </a:r>
            <a:endParaRPr b="0" lang="pt-BR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Discutir o significado da Extensão em uma perspectiva articuladora com o Ensino e a Pesquisa;</a:t>
            </a:r>
            <a:endParaRPr b="0" lang="pt-BR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Discutir os potenciais impactos da Extensão na sociedade, bem como na formação acadêmico-profissional e cidadã do estudante; </a:t>
            </a:r>
            <a:endParaRPr b="0" lang="pt-BR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Introduzir o estudante à experiência de interagir de forma protagonista com algum setor da sociedade;</a:t>
            </a:r>
            <a:endParaRPr b="0" lang="pt-BR" sz="18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Capacitar o estudante a elaborar e executar ações de Extensão. 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8174520" y="4772160"/>
            <a:ext cx="51120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00ABC37-A8E5-4B12-9B65-E6986A77E1B8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Exemplo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447840" y="1311120"/>
            <a:ext cx="842868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e46c0a"/>
              </a:buClr>
              <a:buFont typeface="Arial"/>
              <a:buChar char="•"/>
            </a:pPr>
            <a:r>
              <a:rPr b="0" lang="en-US" sz="2600" spc="-1" strike="noStrike" u="sng">
                <a:solidFill>
                  <a:srgbClr val="e46c0a"/>
                </a:solidFill>
                <a:uFillTx/>
                <a:latin typeface="Arial"/>
                <a:ea typeface="ＭＳ Ｐゴシック"/>
              </a:rPr>
              <a:t>Implementação da AEX P1: “Introdução à Extensão”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1032840" y="1884600"/>
            <a:ext cx="2711880" cy="10144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10 Horas-Aula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5399640" y="1849320"/>
            <a:ext cx="2711880" cy="101448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50 Horas-Aula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1991520" y="306612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43" name="CustomShape 7"/>
          <p:cNvSpPr/>
          <p:nvPr/>
        </p:nvSpPr>
        <p:spPr>
          <a:xfrm>
            <a:off x="1483200" y="3434400"/>
            <a:ext cx="421920" cy="15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>
            <a:spAutoFit/>
          </a:bodyPr>
          <a:p>
            <a:pPr>
              <a:lnSpc>
                <a:spcPct val="100000"/>
              </a:lnSpc>
            </a:pPr>
            <a:r>
              <a:rPr b="1" lang="en-US" sz="500" spc="-1" strike="noStrike">
                <a:solidFill>
                  <a:srgbClr val="ffffff"/>
                </a:solidFill>
                <a:latin typeface="Arial"/>
                <a:ea typeface="Arial"/>
              </a:rPr>
              <a:t>ORIENT</a:t>
            </a:r>
            <a:endParaRPr b="0" lang="pt-BR" sz="500" spc="-1" strike="noStrike">
              <a:latin typeface="Arial"/>
            </a:endParaRPr>
          </a:p>
        </p:txBody>
      </p:sp>
      <p:pic>
        <p:nvPicPr>
          <p:cNvPr id="244" name="Picture 36" descr="A picture containing text, silhouette&#10;&#10;Description automatically generated"/>
          <p:cNvPicPr/>
          <p:nvPr/>
        </p:nvPicPr>
        <p:blipFill>
          <a:blip r:embed="rId1"/>
          <a:stretch/>
        </p:blipFill>
        <p:spPr>
          <a:xfrm>
            <a:off x="2101680" y="3151440"/>
            <a:ext cx="1107000" cy="496800"/>
          </a:xfrm>
          <a:prstGeom prst="rect">
            <a:avLst/>
          </a:prstGeom>
          <a:ln>
            <a:noFill/>
          </a:ln>
        </p:spPr>
      </p:pic>
      <p:sp>
        <p:nvSpPr>
          <p:cNvPr id="245" name="CustomShape 8"/>
          <p:cNvSpPr/>
          <p:nvPr/>
        </p:nvSpPr>
        <p:spPr>
          <a:xfrm>
            <a:off x="428400" y="3875400"/>
            <a:ext cx="3878280" cy="101448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Conceito de Extensão. </a:t>
            </a:r>
            <a:endParaRPr b="0" lang="pt-BR" sz="10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Diretrizes para a Extensão na Educação Superior Brasileira. </a:t>
            </a:r>
            <a:endParaRPr b="0" lang="pt-BR" sz="10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Modalidades de ações de Extensão. </a:t>
            </a:r>
            <a:endParaRPr b="0" lang="pt-BR" sz="10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Orientações gerais para a proposição e o desenvolvimento de ações de Extensão no CEFET-MG. 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46" name="CustomShape 9"/>
          <p:cNvSpPr/>
          <p:nvPr/>
        </p:nvSpPr>
        <p:spPr>
          <a:xfrm>
            <a:off x="5288760" y="311004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47" name="Picture 36" descr="A picture containing text, silhouette&#10;&#10;Description automatically generated"/>
          <p:cNvPicPr/>
          <p:nvPr/>
        </p:nvPicPr>
        <p:blipFill>
          <a:blip r:embed="rId2"/>
          <a:stretch/>
        </p:blipFill>
        <p:spPr>
          <a:xfrm>
            <a:off x="5398920" y="3195360"/>
            <a:ext cx="1107000" cy="496800"/>
          </a:xfrm>
          <a:prstGeom prst="rect">
            <a:avLst/>
          </a:prstGeom>
          <a:ln>
            <a:noFill/>
          </a:ln>
        </p:spPr>
      </p:pic>
      <p:pic>
        <p:nvPicPr>
          <p:cNvPr id="248" name="Picture 6" descr=""/>
          <p:cNvPicPr/>
          <p:nvPr/>
        </p:nvPicPr>
        <p:blipFill>
          <a:blip r:embed="rId3"/>
          <a:stretch/>
        </p:blipFill>
        <p:spPr>
          <a:xfrm>
            <a:off x="7311960" y="2976840"/>
            <a:ext cx="919440" cy="912240"/>
          </a:xfrm>
          <a:prstGeom prst="rect">
            <a:avLst/>
          </a:prstGeom>
          <a:ln>
            <a:noFill/>
          </a:ln>
        </p:spPr>
      </p:pic>
      <p:sp>
        <p:nvSpPr>
          <p:cNvPr id="249" name="CustomShape 10"/>
          <p:cNvSpPr/>
          <p:nvPr/>
        </p:nvSpPr>
        <p:spPr>
          <a:xfrm>
            <a:off x="6752520" y="3332160"/>
            <a:ext cx="433440" cy="2242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50" name="CustomShape 11"/>
          <p:cNvSpPr/>
          <p:nvPr/>
        </p:nvSpPr>
        <p:spPr>
          <a:xfrm>
            <a:off x="4813200" y="3994920"/>
            <a:ext cx="3878280" cy="67752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Interação dialógica com algum setor da sociedade.</a:t>
            </a:r>
            <a:endParaRPr b="0" lang="pt-BR" sz="10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Elaboração de proposta de ação de extensão.</a:t>
            </a:r>
            <a:endParaRPr b="0" lang="pt-BR" sz="1000" spc="-1" strike="noStrike">
              <a:latin typeface="Arial"/>
            </a:endParaRPr>
          </a:p>
          <a:p>
            <a:pPr marL="171360" indent="-1710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Execução da proposta de ação de extensão elaborada.</a:t>
            </a:r>
            <a:endParaRPr b="0" lang="pt-BR" sz="1000" spc="-1" strike="noStrike">
              <a:latin typeface="Arial"/>
            </a:endParaRPr>
          </a:p>
        </p:txBody>
      </p:sp>
      <p:grpSp>
        <p:nvGrpSpPr>
          <p:cNvPr id="251" name="Group 12"/>
          <p:cNvGrpSpPr/>
          <p:nvPr/>
        </p:nvGrpSpPr>
        <p:grpSpPr>
          <a:xfrm>
            <a:off x="1154880" y="3038400"/>
            <a:ext cx="711720" cy="706680"/>
            <a:chOff x="1154880" y="3038400"/>
            <a:chExt cx="711720" cy="706680"/>
          </a:xfrm>
        </p:grpSpPr>
        <p:pic>
          <p:nvPicPr>
            <p:cNvPr id="252" name="Picture 3" descr=""/>
            <p:cNvPicPr/>
            <p:nvPr/>
          </p:nvPicPr>
          <p:blipFill>
            <a:blip r:embed="rId4"/>
            <a:stretch/>
          </p:blipFill>
          <p:spPr>
            <a:xfrm flipH="1">
              <a:off x="1154880" y="3038400"/>
              <a:ext cx="711720" cy="70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3" name="CustomShape 13"/>
            <p:cNvSpPr/>
            <p:nvPr/>
          </p:nvSpPr>
          <p:spPr>
            <a:xfrm>
              <a:off x="1298160" y="3453120"/>
              <a:ext cx="43596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COORD </a:t>
              </a:r>
              <a:endParaRPr b="0" lang="pt-BR" sz="500" spc="-1" strike="noStrike">
                <a:latin typeface="Arial"/>
              </a:endParaRPr>
            </a:p>
          </p:txBody>
        </p:sp>
      </p:grpSp>
      <p:grpSp>
        <p:nvGrpSpPr>
          <p:cNvPr id="254" name="Group 14"/>
          <p:cNvGrpSpPr/>
          <p:nvPr/>
        </p:nvGrpSpPr>
        <p:grpSpPr>
          <a:xfrm>
            <a:off x="4741200" y="3198600"/>
            <a:ext cx="440280" cy="490680"/>
            <a:chOff x="4741200" y="3198600"/>
            <a:chExt cx="440280" cy="490680"/>
          </a:xfrm>
        </p:grpSpPr>
        <p:pic>
          <p:nvPicPr>
            <p:cNvPr id="255" name="Picture 33" descr=""/>
            <p:cNvPicPr/>
            <p:nvPr/>
          </p:nvPicPr>
          <p:blipFill>
            <a:blip r:embed="rId5"/>
            <a:stretch/>
          </p:blipFill>
          <p:spPr>
            <a:xfrm>
              <a:off x="4761000" y="3198600"/>
              <a:ext cx="379800" cy="49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6" name="CustomShape 15"/>
            <p:cNvSpPr/>
            <p:nvPr/>
          </p:nvSpPr>
          <p:spPr>
            <a:xfrm>
              <a:off x="4741200" y="3490920"/>
              <a:ext cx="44028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ORIENT </a:t>
              </a:r>
              <a:endParaRPr b="0" lang="pt-BR" sz="5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1"/>
          <p:cNvGrpSpPr/>
          <p:nvPr/>
        </p:nvGrpSpPr>
        <p:grpSpPr>
          <a:xfrm>
            <a:off x="66600" y="3774960"/>
            <a:ext cx="639000" cy="793440"/>
            <a:chOff x="66600" y="3774960"/>
            <a:chExt cx="639000" cy="793440"/>
          </a:xfrm>
        </p:grpSpPr>
        <p:pic>
          <p:nvPicPr>
            <p:cNvPr id="258" name="Picture 15" descr="A picture containing vector graphics, clipart&#10;&#10;Description automatically generated"/>
            <p:cNvPicPr/>
            <p:nvPr/>
          </p:nvPicPr>
          <p:blipFill>
            <a:blip r:embed="rId1"/>
            <a:stretch/>
          </p:blipFill>
          <p:spPr>
            <a:xfrm>
              <a:off x="66600" y="3774960"/>
              <a:ext cx="639000" cy="639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9" name="CustomShape 2"/>
            <p:cNvSpPr/>
            <p:nvPr/>
          </p:nvSpPr>
          <p:spPr>
            <a:xfrm>
              <a:off x="200520" y="4357080"/>
              <a:ext cx="391320" cy="211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800" spc="-1" strike="noStrike">
                  <a:solidFill>
                    <a:srgbClr val="000000"/>
                  </a:solidFill>
                  <a:latin typeface="Calibri"/>
                  <a:ea typeface="ＭＳ Ｐゴシック"/>
                </a:rPr>
                <a:t>Vítor</a:t>
              </a:r>
              <a:endParaRPr b="0" lang="pt-BR" sz="800" spc="-1" strike="noStrike">
                <a:latin typeface="Arial"/>
              </a:endParaRPr>
            </a:p>
          </p:txBody>
        </p:sp>
      </p:grpSp>
      <p:sp>
        <p:nvSpPr>
          <p:cNvPr id="260" name="CustomShape 3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Linha do Tempo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261" name="TextShape 4"/>
          <p:cNvSpPr txBox="1"/>
          <p:nvPr/>
        </p:nvSpPr>
        <p:spPr>
          <a:xfrm>
            <a:off x="8209800" y="4772160"/>
            <a:ext cx="47592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20405DF-9977-44B9-8A12-D6E4C613266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1918080" y="1258200"/>
            <a:ext cx="110628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2024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63" name="CustomShape 6"/>
          <p:cNvSpPr/>
          <p:nvPr/>
        </p:nvSpPr>
        <p:spPr>
          <a:xfrm>
            <a:off x="1049760" y="2326680"/>
            <a:ext cx="639000" cy="30636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Arial"/>
              </a:rPr>
              <a:t>P1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64" name="CustomShape 7"/>
          <p:cNvSpPr/>
          <p:nvPr/>
        </p:nvSpPr>
        <p:spPr>
          <a:xfrm>
            <a:off x="1054800" y="2099520"/>
            <a:ext cx="696600" cy="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8"/>
          <p:cNvSpPr/>
          <p:nvPr/>
        </p:nvSpPr>
        <p:spPr>
          <a:xfrm>
            <a:off x="1751040" y="2099520"/>
            <a:ext cx="69660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9"/>
          <p:cNvSpPr/>
          <p:nvPr/>
        </p:nvSpPr>
        <p:spPr>
          <a:xfrm>
            <a:off x="2447280" y="2105640"/>
            <a:ext cx="696600" cy="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10"/>
          <p:cNvSpPr/>
          <p:nvPr/>
        </p:nvSpPr>
        <p:spPr>
          <a:xfrm>
            <a:off x="3143520" y="2105640"/>
            <a:ext cx="69660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11"/>
          <p:cNvSpPr/>
          <p:nvPr/>
        </p:nvSpPr>
        <p:spPr>
          <a:xfrm>
            <a:off x="3839760" y="2107440"/>
            <a:ext cx="69624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12"/>
          <p:cNvSpPr/>
          <p:nvPr/>
        </p:nvSpPr>
        <p:spPr>
          <a:xfrm>
            <a:off x="4535640" y="2107800"/>
            <a:ext cx="696600" cy="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13"/>
          <p:cNvSpPr/>
          <p:nvPr/>
        </p:nvSpPr>
        <p:spPr>
          <a:xfrm>
            <a:off x="5231880" y="2113560"/>
            <a:ext cx="69660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14"/>
          <p:cNvSpPr/>
          <p:nvPr/>
        </p:nvSpPr>
        <p:spPr>
          <a:xfrm>
            <a:off x="5928120" y="2113920"/>
            <a:ext cx="696600" cy="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15"/>
          <p:cNvSpPr/>
          <p:nvPr/>
        </p:nvSpPr>
        <p:spPr>
          <a:xfrm>
            <a:off x="6624360" y="2115360"/>
            <a:ext cx="69660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16"/>
          <p:cNvSpPr/>
          <p:nvPr/>
        </p:nvSpPr>
        <p:spPr>
          <a:xfrm>
            <a:off x="7320600" y="2115720"/>
            <a:ext cx="696600" cy="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17"/>
          <p:cNvSpPr/>
          <p:nvPr/>
        </p:nvSpPr>
        <p:spPr>
          <a:xfrm>
            <a:off x="3269160" y="1257840"/>
            <a:ext cx="110628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2025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75" name="CustomShape 18"/>
          <p:cNvSpPr/>
          <p:nvPr/>
        </p:nvSpPr>
        <p:spPr>
          <a:xfrm>
            <a:off x="4691160" y="1258200"/>
            <a:ext cx="110628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2026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76" name="CustomShape 19"/>
          <p:cNvSpPr/>
          <p:nvPr/>
        </p:nvSpPr>
        <p:spPr>
          <a:xfrm>
            <a:off x="6070320" y="1260000"/>
            <a:ext cx="110628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2027</a:t>
            </a:r>
            <a:endParaRPr b="0" lang="pt-BR" sz="1000" spc="-1" strike="noStrike">
              <a:latin typeface="Arial"/>
            </a:endParaRPr>
          </a:p>
        </p:txBody>
      </p:sp>
      <p:grpSp>
        <p:nvGrpSpPr>
          <p:cNvPr id="277" name="Group 20"/>
          <p:cNvGrpSpPr/>
          <p:nvPr/>
        </p:nvGrpSpPr>
        <p:grpSpPr>
          <a:xfrm>
            <a:off x="1758600" y="2325240"/>
            <a:ext cx="646560" cy="655560"/>
            <a:chOff x="1758600" y="2325240"/>
            <a:chExt cx="646560" cy="655560"/>
          </a:xfrm>
        </p:grpSpPr>
        <p:sp>
          <p:nvSpPr>
            <p:cNvPr id="278" name="CustomShape 21"/>
            <p:cNvSpPr/>
            <p:nvPr/>
          </p:nvSpPr>
          <p:spPr>
            <a:xfrm>
              <a:off x="1758600" y="26744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279" name="CustomShape 22"/>
            <p:cNvSpPr/>
            <p:nvPr/>
          </p:nvSpPr>
          <p:spPr>
            <a:xfrm>
              <a:off x="1766160" y="23252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280" name="CustomShape 23"/>
          <p:cNvSpPr/>
          <p:nvPr/>
        </p:nvSpPr>
        <p:spPr>
          <a:xfrm>
            <a:off x="1235160" y="171936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1" name="CustomShape 24"/>
          <p:cNvSpPr/>
          <p:nvPr/>
        </p:nvSpPr>
        <p:spPr>
          <a:xfrm>
            <a:off x="1906200" y="171576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2" name="CustomShape 25"/>
          <p:cNvSpPr/>
          <p:nvPr/>
        </p:nvSpPr>
        <p:spPr>
          <a:xfrm>
            <a:off x="2644560" y="173376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3" name="CustomShape 26"/>
          <p:cNvSpPr/>
          <p:nvPr/>
        </p:nvSpPr>
        <p:spPr>
          <a:xfrm>
            <a:off x="3315600" y="173052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4" name="CustomShape 27"/>
          <p:cNvSpPr/>
          <p:nvPr/>
        </p:nvSpPr>
        <p:spPr>
          <a:xfrm>
            <a:off x="4048560" y="173376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5" name="CustomShape 28"/>
          <p:cNvSpPr/>
          <p:nvPr/>
        </p:nvSpPr>
        <p:spPr>
          <a:xfrm>
            <a:off x="4719600" y="173052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6" name="CustomShape 29"/>
          <p:cNvSpPr/>
          <p:nvPr/>
        </p:nvSpPr>
        <p:spPr>
          <a:xfrm>
            <a:off x="5403960" y="173880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7" name="CustomShape 30"/>
          <p:cNvSpPr/>
          <p:nvPr/>
        </p:nvSpPr>
        <p:spPr>
          <a:xfrm>
            <a:off x="6075000" y="173556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8" name="CustomShape 31"/>
          <p:cNvSpPr/>
          <p:nvPr/>
        </p:nvSpPr>
        <p:spPr>
          <a:xfrm>
            <a:off x="6787080" y="175680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89" name="CustomShape 32"/>
          <p:cNvSpPr/>
          <p:nvPr/>
        </p:nvSpPr>
        <p:spPr>
          <a:xfrm>
            <a:off x="7457760" y="1753560"/>
            <a:ext cx="42264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lang="en-US" sz="10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90" name="CustomShape 33"/>
          <p:cNvSpPr/>
          <p:nvPr/>
        </p:nvSpPr>
        <p:spPr>
          <a:xfrm flipV="1">
            <a:off x="2447280" y="1588680"/>
            <a:ext cx="360" cy="44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34"/>
          <p:cNvSpPr/>
          <p:nvPr/>
        </p:nvSpPr>
        <p:spPr>
          <a:xfrm flipV="1">
            <a:off x="3839760" y="1590480"/>
            <a:ext cx="360" cy="44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35"/>
          <p:cNvSpPr/>
          <p:nvPr/>
        </p:nvSpPr>
        <p:spPr>
          <a:xfrm flipV="1">
            <a:off x="5226840" y="1588680"/>
            <a:ext cx="360" cy="44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36"/>
          <p:cNvSpPr/>
          <p:nvPr/>
        </p:nvSpPr>
        <p:spPr>
          <a:xfrm flipV="1">
            <a:off x="6624000" y="1599120"/>
            <a:ext cx="360" cy="44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37"/>
          <p:cNvSpPr/>
          <p:nvPr/>
        </p:nvSpPr>
        <p:spPr>
          <a:xfrm>
            <a:off x="527040" y="1260360"/>
            <a:ext cx="110628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2023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95" name="CustomShape 38"/>
          <p:cNvSpPr/>
          <p:nvPr/>
        </p:nvSpPr>
        <p:spPr>
          <a:xfrm flipV="1">
            <a:off x="1055880" y="1591560"/>
            <a:ext cx="360" cy="44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39"/>
          <p:cNvSpPr/>
          <p:nvPr/>
        </p:nvSpPr>
        <p:spPr>
          <a:xfrm>
            <a:off x="7481880" y="1270080"/>
            <a:ext cx="1106280" cy="4694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000" spc="-1" strike="noStrike">
                <a:solidFill>
                  <a:srgbClr val="000000"/>
                </a:solidFill>
                <a:latin typeface="Arial"/>
                <a:ea typeface="Arial"/>
              </a:rPr>
              <a:t>2028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97" name="CustomShape 40"/>
          <p:cNvSpPr/>
          <p:nvPr/>
        </p:nvSpPr>
        <p:spPr>
          <a:xfrm flipV="1">
            <a:off x="8011080" y="1601280"/>
            <a:ext cx="360" cy="44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98" name="Group 41"/>
          <p:cNvGrpSpPr/>
          <p:nvPr/>
        </p:nvGrpSpPr>
        <p:grpSpPr>
          <a:xfrm>
            <a:off x="103680" y="1698480"/>
            <a:ext cx="794880" cy="734040"/>
            <a:chOff x="103680" y="1698480"/>
            <a:chExt cx="794880" cy="734040"/>
          </a:xfrm>
        </p:grpSpPr>
        <p:sp>
          <p:nvSpPr>
            <p:cNvPr id="299" name="CustomShape 42"/>
            <p:cNvSpPr/>
            <p:nvPr/>
          </p:nvSpPr>
          <p:spPr>
            <a:xfrm>
              <a:off x="103680" y="1698480"/>
              <a:ext cx="794880" cy="7340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360">
              <a:solidFill>
                <a:srgbClr val="ffffff"/>
              </a:solidFill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CustomShape 43"/>
            <p:cNvSpPr/>
            <p:nvPr/>
          </p:nvSpPr>
          <p:spPr>
            <a:xfrm>
              <a:off x="103680" y="1815840"/>
              <a:ext cx="794880" cy="494280"/>
            </a:xfrm>
            <a:prstGeom prst="roundRect">
              <a:avLst>
                <a:gd name="adj" fmla="val 16667"/>
              </a:avLst>
            </a:prstGeom>
            <a:noFill/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ffffff"/>
                  </a:solidFill>
                  <a:latin typeface="Arial"/>
                  <a:ea typeface="Arial"/>
                </a:rPr>
                <a:t>Início</a:t>
              </a:r>
              <a:r>
                <a:rPr b="0" lang="en-US" sz="1000" spc="-1" strike="noStrike">
                  <a:solidFill>
                    <a:srgbClr val="ffffff"/>
                  </a:solidFill>
                  <a:latin typeface="Arial"/>
                  <a:ea typeface="Arial"/>
                </a:rPr>
                <a:t>: </a:t>
              </a:r>
              <a:r>
                <a:rPr b="0" lang="en-US" sz="800" spc="-1" strike="noStrike">
                  <a:solidFill>
                    <a:srgbClr val="ffffff"/>
                  </a:solidFill>
                  <a:latin typeface="Arial"/>
                  <a:ea typeface="Arial"/>
                </a:rPr>
                <a:t>01/12/2022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301" name="Group 44"/>
          <p:cNvGrpSpPr/>
          <p:nvPr/>
        </p:nvGrpSpPr>
        <p:grpSpPr>
          <a:xfrm>
            <a:off x="8142480" y="1749240"/>
            <a:ext cx="794880" cy="734040"/>
            <a:chOff x="8142480" y="1749240"/>
            <a:chExt cx="794880" cy="734040"/>
          </a:xfrm>
        </p:grpSpPr>
        <p:sp>
          <p:nvSpPr>
            <p:cNvPr id="302" name="CustomShape 45"/>
            <p:cNvSpPr/>
            <p:nvPr/>
          </p:nvSpPr>
          <p:spPr>
            <a:xfrm>
              <a:off x="8142480" y="1749240"/>
              <a:ext cx="794880" cy="7340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360">
              <a:solidFill>
                <a:srgbClr val="ffffff"/>
              </a:solidFill>
              <a:round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CustomShape 46"/>
            <p:cNvSpPr/>
            <p:nvPr/>
          </p:nvSpPr>
          <p:spPr>
            <a:xfrm>
              <a:off x="8142480" y="1866600"/>
              <a:ext cx="794880" cy="494280"/>
            </a:xfrm>
            <a:prstGeom prst="roundRect">
              <a:avLst>
                <a:gd name="adj" fmla="val 16667"/>
              </a:avLst>
            </a:prstGeom>
            <a:noFill/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ffffff"/>
                  </a:solidFill>
                  <a:latin typeface="Arial"/>
                  <a:ea typeface="Arial"/>
                </a:rPr>
                <a:t>Fim</a:t>
              </a:r>
              <a:r>
                <a:rPr b="0" lang="en-US" sz="1000" spc="-1" strike="noStrike">
                  <a:solidFill>
                    <a:srgbClr val="ffffff"/>
                  </a:solidFill>
                  <a:latin typeface="Arial"/>
                  <a:ea typeface="Arial"/>
                </a:rPr>
                <a:t>: </a:t>
              </a:r>
              <a:r>
                <a:rPr b="0" lang="en-US" sz="800" spc="-1" strike="noStrike">
                  <a:solidFill>
                    <a:srgbClr val="ffffff"/>
                  </a:solidFill>
                  <a:latin typeface="Arial"/>
                  <a:ea typeface="Arial"/>
                </a:rPr>
                <a:t>31/11/2027</a:t>
              </a:r>
              <a:endParaRPr b="0" lang="pt-BR" sz="800" spc="-1" strike="noStrike">
                <a:latin typeface="Arial"/>
              </a:endParaRPr>
            </a:p>
          </p:txBody>
        </p:sp>
      </p:grpSp>
      <p:grpSp>
        <p:nvGrpSpPr>
          <p:cNvPr id="304" name="Group 47"/>
          <p:cNvGrpSpPr/>
          <p:nvPr/>
        </p:nvGrpSpPr>
        <p:grpSpPr>
          <a:xfrm>
            <a:off x="2456640" y="2325240"/>
            <a:ext cx="646920" cy="1003320"/>
            <a:chOff x="2456640" y="2325240"/>
            <a:chExt cx="646920" cy="1003320"/>
          </a:xfrm>
        </p:grpSpPr>
        <p:sp>
          <p:nvSpPr>
            <p:cNvPr id="305" name="CustomShape 48"/>
            <p:cNvSpPr/>
            <p:nvPr/>
          </p:nvSpPr>
          <p:spPr>
            <a:xfrm>
              <a:off x="2464560" y="30222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06" name="CustomShape 49"/>
            <p:cNvSpPr/>
            <p:nvPr/>
          </p:nvSpPr>
          <p:spPr>
            <a:xfrm>
              <a:off x="2456640" y="26744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07" name="CustomShape 50"/>
            <p:cNvSpPr/>
            <p:nvPr/>
          </p:nvSpPr>
          <p:spPr>
            <a:xfrm>
              <a:off x="2464560" y="23252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308" name="Group 51"/>
          <p:cNvGrpSpPr/>
          <p:nvPr/>
        </p:nvGrpSpPr>
        <p:grpSpPr>
          <a:xfrm>
            <a:off x="3171600" y="2323800"/>
            <a:ext cx="646920" cy="1708560"/>
            <a:chOff x="3171600" y="2323800"/>
            <a:chExt cx="646920" cy="1708560"/>
          </a:xfrm>
        </p:grpSpPr>
        <p:sp>
          <p:nvSpPr>
            <p:cNvPr id="309" name="CustomShape 52"/>
            <p:cNvSpPr/>
            <p:nvPr/>
          </p:nvSpPr>
          <p:spPr>
            <a:xfrm>
              <a:off x="3172680" y="33735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0" name="CustomShape 53"/>
            <p:cNvSpPr/>
            <p:nvPr/>
          </p:nvSpPr>
          <p:spPr>
            <a:xfrm>
              <a:off x="3172680" y="37260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E1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1" name="CustomShape 54"/>
            <p:cNvSpPr/>
            <p:nvPr/>
          </p:nvSpPr>
          <p:spPr>
            <a:xfrm>
              <a:off x="3179520" y="302112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2" name="CustomShape 55"/>
            <p:cNvSpPr/>
            <p:nvPr/>
          </p:nvSpPr>
          <p:spPr>
            <a:xfrm>
              <a:off x="3171600" y="26733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3" name="CustomShape 56"/>
            <p:cNvSpPr/>
            <p:nvPr/>
          </p:nvSpPr>
          <p:spPr>
            <a:xfrm>
              <a:off x="3179520" y="23238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314" name="Group 57"/>
          <p:cNvGrpSpPr/>
          <p:nvPr/>
        </p:nvGrpSpPr>
        <p:grpSpPr>
          <a:xfrm>
            <a:off x="3865320" y="2323800"/>
            <a:ext cx="648360" cy="1708560"/>
            <a:chOff x="3865320" y="2323800"/>
            <a:chExt cx="648360" cy="1708560"/>
          </a:xfrm>
        </p:grpSpPr>
        <p:sp>
          <p:nvSpPr>
            <p:cNvPr id="315" name="CustomShape 58"/>
            <p:cNvSpPr/>
            <p:nvPr/>
          </p:nvSpPr>
          <p:spPr>
            <a:xfrm>
              <a:off x="3868200" y="33735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6" name="CustomShape 59"/>
            <p:cNvSpPr/>
            <p:nvPr/>
          </p:nvSpPr>
          <p:spPr>
            <a:xfrm>
              <a:off x="3874680" y="302112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7" name="CustomShape 60"/>
            <p:cNvSpPr/>
            <p:nvPr/>
          </p:nvSpPr>
          <p:spPr>
            <a:xfrm>
              <a:off x="3867120" y="26733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8" name="CustomShape 61"/>
            <p:cNvSpPr/>
            <p:nvPr/>
          </p:nvSpPr>
          <p:spPr>
            <a:xfrm>
              <a:off x="3874680" y="23238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19" name="CustomShape 62"/>
            <p:cNvSpPr/>
            <p:nvPr/>
          </p:nvSpPr>
          <p:spPr>
            <a:xfrm>
              <a:off x="3865320" y="37260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P3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320" name="Group 63"/>
          <p:cNvGrpSpPr/>
          <p:nvPr/>
        </p:nvGrpSpPr>
        <p:grpSpPr>
          <a:xfrm>
            <a:off x="4570200" y="2323800"/>
            <a:ext cx="648720" cy="2409840"/>
            <a:chOff x="4570200" y="2323800"/>
            <a:chExt cx="648720" cy="2409840"/>
          </a:xfrm>
        </p:grpSpPr>
        <p:sp>
          <p:nvSpPr>
            <p:cNvPr id="321" name="CustomShape 64"/>
            <p:cNvSpPr/>
            <p:nvPr/>
          </p:nvSpPr>
          <p:spPr>
            <a:xfrm>
              <a:off x="4573440" y="33735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22" name="CustomShape 65"/>
            <p:cNvSpPr/>
            <p:nvPr/>
          </p:nvSpPr>
          <p:spPr>
            <a:xfrm>
              <a:off x="4579920" y="302112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23" name="CustomShape 66"/>
            <p:cNvSpPr/>
            <p:nvPr/>
          </p:nvSpPr>
          <p:spPr>
            <a:xfrm>
              <a:off x="4572000" y="26733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24" name="CustomShape 67"/>
            <p:cNvSpPr/>
            <p:nvPr/>
          </p:nvSpPr>
          <p:spPr>
            <a:xfrm>
              <a:off x="4579920" y="23238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25" name="CustomShape 68"/>
            <p:cNvSpPr/>
            <p:nvPr/>
          </p:nvSpPr>
          <p:spPr>
            <a:xfrm>
              <a:off x="4570200" y="37260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P3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26" name="CustomShape 69"/>
            <p:cNvSpPr/>
            <p:nvPr/>
          </p:nvSpPr>
          <p:spPr>
            <a:xfrm>
              <a:off x="4572360" y="442728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E2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27" name="CustomShape 70"/>
            <p:cNvSpPr/>
            <p:nvPr/>
          </p:nvSpPr>
          <p:spPr>
            <a:xfrm>
              <a:off x="4572000" y="40737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C3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328" name="Group 71"/>
          <p:cNvGrpSpPr/>
          <p:nvPr/>
        </p:nvGrpSpPr>
        <p:grpSpPr>
          <a:xfrm>
            <a:off x="5263920" y="2323800"/>
            <a:ext cx="648720" cy="2056320"/>
            <a:chOff x="5263920" y="2323800"/>
            <a:chExt cx="648720" cy="2056320"/>
          </a:xfrm>
        </p:grpSpPr>
        <p:sp>
          <p:nvSpPr>
            <p:cNvPr id="329" name="CustomShape 72"/>
            <p:cNvSpPr/>
            <p:nvPr/>
          </p:nvSpPr>
          <p:spPr>
            <a:xfrm>
              <a:off x="5267160" y="33735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0" name="CustomShape 73"/>
            <p:cNvSpPr/>
            <p:nvPr/>
          </p:nvSpPr>
          <p:spPr>
            <a:xfrm>
              <a:off x="5273640" y="302112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1" name="CustomShape 74"/>
            <p:cNvSpPr/>
            <p:nvPr/>
          </p:nvSpPr>
          <p:spPr>
            <a:xfrm>
              <a:off x="5265720" y="26733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2" name="CustomShape 75"/>
            <p:cNvSpPr/>
            <p:nvPr/>
          </p:nvSpPr>
          <p:spPr>
            <a:xfrm>
              <a:off x="5273640" y="23238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3" name="CustomShape 76"/>
            <p:cNvSpPr/>
            <p:nvPr/>
          </p:nvSpPr>
          <p:spPr>
            <a:xfrm>
              <a:off x="5263920" y="37260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P3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4" name="CustomShape 77"/>
            <p:cNvSpPr/>
            <p:nvPr/>
          </p:nvSpPr>
          <p:spPr>
            <a:xfrm>
              <a:off x="5265720" y="40737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C3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335" name="Group 78"/>
          <p:cNvGrpSpPr/>
          <p:nvPr/>
        </p:nvGrpSpPr>
        <p:grpSpPr>
          <a:xfrm>
            <a:off x="5966640" y="2323800"/>
            <a:ext cx="648360" cy="2409840"/>
            <a:chOff x="5966640" y="2323800"/>
            <a:chExt cx="648360" cy="2409840"/>
          </a:xfrm>
        </p:grpSpPr>
        <p:sp>
          <p:nvSpPr>
            <p:cNvPr id="336" name="CustomShape 79"/>
            <p:cNvSpPr/>
            <p:nvPr/>
          </p:nvSpPr>
          <p:spPr>
            <a:xfrm>
              <a:off x="5969520" y="33735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7" name="CustomShape 80"/>
            <p:cNvSpPr/>
            <p:nvPr/>
          </p:nvSpPr>
          <p:spPr>
            <a:xfrm>
              <a:off x="5976000" y="302112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8" name="CustomShape 81"/>
            <p:cNvSpPr/>
            <p:nvPr/>
          </p:nvSpPr>
          <p:spPr>
            <a:xfrm>
              <a:off x="5968080" y="26733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39" name="CustomShape 82"/>
            <p:cNvSpPr/>
            <p:nvPr/>
          </p:nvSpPr>
          <p:spPr>
            <a:xfrm>
              <a:off x="5976000" y="23238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0" name="CustomShape 83"/>
            <p:cNvSpPr/>
            <p:nvPr/>
          </p:nvSpPr>
          <p:spPr>
            <a:xfrm>
              <a:off x="5966640" y="372600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P3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1" name="CustomShape 84"/>
            <p:cNvSpPr/>
            <p:nvPr/>
          </p:nvSpPr>
          <p:spPr>
            <a:xfrm>
              <a:off x="5968080" y="40737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C3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2" name="CustomShape 85"/>
            <p:cNvSpPr/>
            <p:nvPr/>
          </p:nvSpPr>
          <p:spPr>
            <a:xfrm>
              <a:off x="5966640" y="442728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E1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343" name="Group 86"/>
          <p:cNvGrpSpPr/>
          <p:nvPr/>
        </p:nvGrpSpPr>
        <p:grpSpPr>
          <a:xfrm>
            <a:off x="6660720" y="2323080"/>
            <a:ext cx="648360" cy="2056320"/>
            <a:chOff x="6660720" y="2323080"/>
            <a:chExt cx="648360" cy="2056320"/>
          </a:xfrm>
        </p:grpSpPr>
        <p:sp>
          <p:nvSpPr>
            <p:cNvPr id="344" name="CustomShape 87"/>
            <p:cNvSpPr/>
            <p:nvPr/>
          </p:nvSpPr>
          <p:spPr>
            <a:xfrm>
              <a:off x="6663600" y="33728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5" name="CustomShape 88"/>
            <p:cNvSpPr/>
            <p:nvPr/>
          </p:nvSpPr>
          <p:spPr>
            <a:xfrm>
              <a:off x="6670080" y="30200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6" name="CustomShape 89"/>
            <p:cNvSpPr/>
            <p:nvPr/>
          </p:nvSpPr>
          <p:spPr>
            <a:xfrm>
              <a:off x="6662160" y="26726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7" name="CustomShape 90"/>
            <p:cNvSpPr/>
            <p:nvPr/>
          </p:nvSpPr>
          <p:spPr>
            <a:xfrm>
              <a:off x="6670080" y="232308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8" name="CustomShape 91"/>
            <p:cNvSpPr/>
            <p:nvPr/>
          </p:nvSpPr>
          <p:spPr>
            <a:xfrm>
              <a:off x="6660720" y="372528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P3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49" name="CustomShape 92"/>
            <p:cNvSpPr/>
            <p:nvPr/>
          </p:nvSpPr>
          <p:spPr>
            <a:xfrm>
              <a:off x="6662160" y="40730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C3</a:t>
              </a:r>
              <a:endParaRPr b="0" lang="pt-BR" sz="1400" spc="-1" strike="noStrike">
                <a:latin typeface="Arial"/>
              </a:endParaRPr>
            </a:p>
          </p:txBody>
        </p:sp>
      </p:grpSp>
      <p:grpSp>
        <p:nvGrpSpPr>
          <p:cNvPr id="350" name="Group 93"/>
          <p:cNvGrpSpPr/>
          <p:nvPr/>
        </p:nvGrpSpPr>
        <p:grpSpPr>
          <a:xfrm>
            <a:off x="7363080" y="2323080"/>
            <a:ext cx="648720" cy="2409840"/>
            <a:chOff x="7363080" y="2323080"/>
            <a:chExt cx="648720" cy="2409840"/>
          </a:xfrm>
        </p:grpSpPr>
        <p:sp>
          <p:nvSpPr>
            <p:cNvPr id="351" name="CustomShape 94"/>
            <p:cNvSpPr/>
            <p:nvPr/>
          </p:nvSpPr>
          <p:spPr>
            <a:xfrm>
              <a:off x="7366320" y="33728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52" name="CustomShape 95"/>
            <p:cNvSpPr/>
            <p:nvPr/>
          </p:nvSpPr>
          <p:spPr>
            <a:xfrm>
              <a:off x="7372800" y="30200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53" name="CustomShape 96"/>
            <p:cNvSpPr/>
            <p:nvPr/>
          </p:nvSpPr>
          <p:spPr>
            <a:xfrm>
              <a:off x="7364880" y="26726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54" name="CustomShape 97"/>
            <p:cNvSpPr/>
            <p:nvPr/>
          </p:nvSpPr>
          <p:spPr>
            <a:xfrm>
              <a:off x="7372800" y="232308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55" name="CustomShape 98"/>
            <p:cNvSpPr/>
            <p:nvPr/>
          </p:nvSpPr>
          <p:spPr>
            <a:xfrm>
              <a:off x="7363080" y="372528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P3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56" name="CustomShape 99"/>
            <p:cNvSpPr/>
            <p:nvPr/>
          </p:nvSpPr>
          <p:spPr>
            <a:xfrm>
              <a:off x="7364880" y="407304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C3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357" name="CustomShape 100"/>
            <p:cNvSpPr/>
            <p:nvPr/>
          </p:nvSpPr>
          <p:spPr>
            <a:xfrm>
              <a:off x="7363080" y="4426560"/>
              <a:ext cx="639000" cy="30636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E2</a:t>
              </a:r>
              <a:endParaRPr b="0" lang="pt-BR" sz="1400" spc="-1" strike="noStrike">
                <a:latin typeface="Arial"/>
              </a:endParaRPr>
            </a:p>
          </p:txBody>
        </p:sp>
      </p:grpSp>
      <p:graphicFrame>
        <p:nvGraphicFramePr>
          <p:cNvPr id="358" name="Table 101"/>
          <p:cNvGraphicFramePr/>
          <p:nvPr/>
        </p:nvGraphicFramePr>
        <p:xfrm>
          <a:off x="664920" y="3202200"/>
          <a:ext cx="1322640" cy="1720080"/>
        </p:xfrm>
        <a:graphic>
          <a:graphicData uri="http://schemas.openxmlformats.org/drawingml/2006/table">
            <a:tbl>
              <a:tblPr/>
              <a:tblGrid>
                <a:gridCol w="295560"/>
                <a:gridCol w="564120"/>
                <a:gridCol w="463320"/>
              </a:tblGrid>
              <a:tr h="27612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8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CH CURSADA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06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b="0" lang="en-US" sz="800" spc="-1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P1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60H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6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r>
                        <a:rPr b="0" lang="en-US" sz="800" spc="-1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C1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60H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206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b="0" lang="en-US" sz="800" spc="-1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P2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60H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6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b="0" lang="en-US" sz="800" spc="-1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C2 e E1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120H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206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r>
                        <a:rPr b="0" lang="en-US" sz="800" spc="-1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P3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60H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06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b="0" lang="en-US" sz="800" spc="-1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C3 e E2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90H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206280">
                <a:tc gridSpan="3"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Total: 450 H</a:t>
                      </a:r>
                      <a:endParaRPr b="0" lang="pt-BR" sz="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1" dur="indefinite" restart="never" nodeType="tmRoot">
          <p:childTnLst>
            <p:seq>
              <p:cTn id="222" dur="indefinite" nodeType="mainSeq">
                <p:childTnLst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F145723-7B63-4196-9A5E-75715FFF81A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47840" y="1878120"/>
            <a:ext cx="8428680" cy="143892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1" name="CustomShape 3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Integralização de Créditos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447840" y="1311120"/>
            <a:ext cx="842868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e46c0a"/>
              </a:buClr>
              <a:buFont typeface="Arial"/>
              <a:buChar char="•"/>
            </a:pPr>
            <a:r>
              <a:rPr b="0" lang="en-US" sz="2600" spc="-1" strike="noStrike" u="sng">
                <a:solidFill>
                  <a:srgbClr val="e46c0a"/>
                </a:solidFill>
                <a:uFillTx/>
                <a:latin typeface="Arial"/>
                <a:ea typeface="ＭＳ Ｐゴシック"/>
              </a:rPr>
              <a:t>Como funcionaria?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600" spc="-1" strike="noStrike">
              <a:latin typeface="Arial"/>
            </a:endParaRPr>
          </a:p>
          <a:p>
            <a:pPr lvl="1" marL="800280" indent="-34272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Similar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</a:t>
            </a:r>
            <a:r>
              <a:rPr b="0" lang="en-US" sz="20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Atividades Curriculares Complementares (ACC)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;</a:t>
            </a:r>
            <a:endParaRPr b="0" lang="pt-BR" sz="2000" spc="-1" strike="noStrike">
              <a:latin typeface="Arial"/>
            </a:endParaRPr>
          </a:p>
          <a:p>
            <a:pPr lvl="1" marL="800280" indent="-342720" algn="just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en-US" sz="20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Ou seja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</a:t>
            </a:r>
            <a:endParaRPr b="0" lang="pt-BR" sz="2000" spc="-1" strike="noStrike">
              <a:latin typeface="Arial"/>
            </a:endParaRPr>
          </a:p>
          <a:p>
            <a:pPr lvl="2" marL="120024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Coordenador Adjunto do Curso analisaria pelo SIGAA as solicitações dos discentes;</a:t>
            </a:r>
            <a:endParaRPr b="0" lang="pt-BR" sz="1400" spc="-1" strike="noStrike">
              <a:latin typeface="Arial"/>
            </a:endParaRPr>
          </a:p>
          <a:p>
            <a:pPr lvl="2" marL="120024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Certificados seriam disponibilizados para análise como ocorre com as ACCs;</a:t>
            </a:r>
            <a:endParaRPr b="0" lang="pt-BR" sz="1400" spc="-1" strike="noStrike">
              <a:latin typeface="Arial"/>
            </a:endParaRPr>
          </a:p>
          <a:p>
            <a:pPr lvl="2" marL="1200240" indent="-342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Parâmetros de integralização previstos no PPC seriam seguidos pelo SIGAA.</a:t>
            </a: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3" dur="indefinite" restart="never" nodeType="tmRoot">
          <p:childTnLst>
            <p:seq>
              <p:cTn id="264" dur="indefinite" nodeType="mainSeq">
                <p:childTnLst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0" y="2970360"/>
            <a:ext cx="825408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914400" algn="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Submissão e aprovação.</a:t>
            </a:r>
            <a:endParaRPr b="0" lang="pt-B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6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Roteiro</a:t>
            </a:r>
            <a:endParaRPr b="0" lang="pt-BR" sz="4600" spc="-1" strike="noStrike"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255160" y="4724280"/>
            <a:ext cx="430560" cy="319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7BB0295-4D16-40D8-8E2F-0046FA60A51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1478160" y="3578040"/>
            <a:ext cx="7207560" cy="8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Quando propor o PEX e ações vinculadas?</a:t>
            </a:r>
            <a:endParaRPr b="0" lang="pt-BR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pt-BR" sz="25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924480" y="2013840"/>
            <a:ext cx="7515720" cy="4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   </a:t>
            </a:r>
            <a:r>
              <a:rPr b="0" lang="en-US" sz="25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Qual é a definição de programa de extensão?</a:t>
            </a:r>
            <a:endParaRPr b="0" lang="pt-BR" sz="25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1478160" y="2755080"/>
            <a:ext cx="7207560" cy="4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Que diretrizes considerar na elaboração do PEX?</a:t>
            </a:r>
            <a:endParaRPr b="0" lang="pt-BR" sz="2500" spc="-1" strike="noStrike">
              <a:latin typeface="Arial"/>
            </a:endParaRPr>
          </a:p>
        </p:txBody>
      </p:sp>
      <p:pic>
        <p:nvPicPr>
          <p:cNvPr id="101" name="Picture 5" descr="Icon&#10;&#10;Description automatically generated"/>
          <p:cNvPicPr/>
          <p:nvPr/>
        </p:nvPicPr>
        <p:blipFill>
          <a:blip r:embed="rId1"/>
          <a:stretch/>
        </p:blipFill>
        <p:spPr>
          <a:xfrm>
            <a:off x="621360" y="2013840"/>
            <a:ext cx="517320" cy="517320"/>
          </a:xfrm>
          <a:prstGeom prst="rect">
            <a:avLst/>
          </a:prstGeom>
          <a:ln>
            <a:noFill/>
          </a:ln>
        </p:spPr>
      </p:pic>
      <p:pic>
        <p:nvPicPr>
          <p:cNvPr id="102" name="Picture 9" descr="A picture containing icon&#10;&#10;Description automatically generated"/>
          <p:cNvPicPr/>
          <p:nvPr/>
        </p:nvPicPr>
        <p:blipFill>
          <a:blip r:embed="rId2"/>
          <a:stretch/>
        </p:blipFill>
        <p:spPr>
          <a:xfrm>
            <a:off x="447480" y="3431160"/>
            <a:ext cx="812880" cy="812880"/>
          </a:xfrm>
          <a:prstGeom prst="rect">
            <a:avLst/>
          </a:prstGeom>
          <a:ln>
            <a:noFill/>
          </a:ln>
        </p:spPr>
      </p:pic>
      <p:pic>
        <p:nvPicPr>
          <p:cNvPr id="103" name="Picture 16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576360" y="2678040"/>
            <a:ext cx="695160" cy="69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Fluxo de proposição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E19DD4D-09A7-445E-BD62-895D14642A7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488520" y="1912680"/>
            <a:ext cx="5212440" cy="87732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ETAPA 1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: Aprovação institucional do PEX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67" name="CustomShape 4"/>
          <p:cNvSpPr/>
          <p:nvPr/>
        </p:nvSpPr>
        <p:spPr>
          <a:xfrm>
            <a:off x="744840" y="3058920"/>
            <a:ext cx="7871760" cy="105480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Prazo final para submissão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 proposta de PEX;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Prazo final para aprovação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 proposta em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a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instância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Prazo final para aprovação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 proposta em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a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instância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Proposta de data de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início de vigência do PEX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744480" y="2790720"/>
            <a:ext cx="360" cy="166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6"/>
          <p:cNvSpPr/>
          <p:nvPr/>
        </p:nvSpPr>
        <p:spPr>
          <a:xfrm>
            <a:off x="734040" y="4443480"/>
            <a:ext cx="1801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Fluxo de proposição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44D842C-9EBB-4688-8EBA-318CE505BBA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533880" y="1404720"/>
            <a:ext cx="7080120" cy="87732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ETAPA 2</a:t>
            </a: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: Aprovação institucional das AEX Vinculadas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73" name="CustomShape 4"/>
          <p:cNvSpPr/>
          <p:nvPr/>
        </p:nvSpPr>
        <p:spPr>
          <a:xfrm>
            <a:off x="721440" y="2664360"/>
            <a:ext cx="8421480" cy="197856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Definição de calendário temático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no calendário acadêmico da Graduação.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Aprovação semestral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das AEXs de um dado semestre letivo.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 de início da AEX vinculada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data de início do semestre letivo (ISL).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Prazo final para submissão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 proposta de AEX: 8 semanas do ISL.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Prazo final para aprovação em 1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a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instância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6 semanas do ISL.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Prazo final para aprovação em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a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instância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1 semana do ISL.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731520" y="2282760"/>
            <a:ext cx="360" cy="2474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6"/>
          <p:cNvSpPr/>
          <p:nvPr/>
        </p:nvSpPr>
        <p:spPr>
          <a:xfrm>
            <a:off x="721080" y="4746240"/>
            <a:ext cx="1801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3" dur="indefinite" restart="never" nodeType="tmRoot">
          <p:childTnLst>
            <p:seq>
              <p:cTn id="294" dur="indefinite" nodeType="mainSeq">
                <p:childTnLst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768240" y="4089240"/>
            <a:ext cx="7999920" cy="6242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77" name="CustomShape 2"/>
          <p:cNvSpPr/>
          <p:nvPr/>
        </p:nvSpPr>
        <p:spPr>
          <a:xfrm>
            <a:off x="768240" y="3001680"/>
            <a:ext cx="7999920" cy="6242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78" name="CustomShape 3"/>
          <p:cNvSpPr/>
          <p:nvPr/>
        </p:nvSpPr>
        <p:spPr>
          <a:xfrm>
            <a:off x="768240" y="1901520"/>
            <a:ext cx="7999920" cy="6242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79" name="CustomShape 4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5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Contatos</a:t>
            </a:r>
            <a:endParaRPr b="0" lang="pt-BR" sz="4500" spc="-1" strike="noStrike">
              <a:latin typeface="Arial"/>
            </a:endParaRPr>
          </a:p>
        </p:txBody>
      </p:sp>
      <p:sp>
        <p:nvSpPr>
          <p:cNvPr id="380" name="CustomShape 5"/>
          <p:cNvSpPr/>
          <p:nvPr/>
        </p:nvSpPr>
        <p:spPr>
          <a:xfrm>
            <a:off x="447840" y="1427040"/>
            <a:ext cx="8320680" cy="365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Patterson Patrício de Souza</a:t>
            </a: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Diretor de Extensão e Desenvolvimento Comunitário</a:t>
            </a: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E-mail: patterson@cefetmg.br</a:t>
            </a: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Ulisses Cotta Cavalca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Diretor Adjunto de Extensão e Desenvolvimento Comunitário</a:t>
            </a: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E-mail: ulisses@cefetmg.br</a:t>
            </a: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Ana Cristina Barbosa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Coordenadora de Desenvolvimento Comunitário</a:t>
            </a: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E-mail: cdco@cefetmg.br</a:t>
            </a: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381" name="TextShape 6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E586190-90CB-456B-8742-767038378AD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2970360"/>
            <a:ext cx="825408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914400" algn="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Definição</a:t>
            </a:r>
            <a:endParaRPr b="0" lang="pt-B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Definição – RCD-21/22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209800" y="4772160"/>
            <a:ext cx="47592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5052E3D-6EC8-4455-B5CF-D1772C24FFE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536400" y="2532240"/>
            <a:ext cx="8070120" cy="1959120"/>
          </a:xfrm>
          <a:prstGeom prst="roundRect">
            <a:avLst>
              <a:gd name="adj" fmla="val 16667"/>
            </a:avLst>
          </a:prstGeom>
          <a:solidFill>
            <a:schemeClr val="lt1">
              <a:lumMod val="8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8" name="CustomShape 4"/>
          <p:cNvSpPr/>
          <p:nvPr/>
        </p:nvSpPr>
        <p:spPr>
          <a:xfrm>
            <a:off x="626040" y="1165320"/>
            <a:ext cx="7788960" cy="333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Art. 3</a:t>
            </a:r>
            <a:r>
              <a:rPr b="0" lang="en-US" sz="2600" spc="-1" strike="noStrike" baseline="30000">
                <a:solidFill>
                  <a:srgbClr val="000000"/>
                </a:solidFill>
                <a:latin typeface="Arial"/>
                <a:ea typeface="ＭＳ Ｐゴシック"/>
              </a:rPr>
              <a:t>o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– A extensão no CEFET-MG é promovida por meio das seguintes ações: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endParaRPr b="0" lang="pt-B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tabLst>
                <a:tab algn="l" pos="0"/>
              </a:tabLst>
            </a:pPr>
            <a:r>
              <a:rPr b="1" lang="en-US" sz="22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I- Programa de extensão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constitui um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conjunto articulado de projetos e outras ações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de extensão, tais como, cursos, eventos e prestação de serviços, tendo caráter orgânico-institucional e interdisciplinar, clareza de diretrizes e orientação para um 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objetivo comum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sendo executado a médio e longo prazo;</a:t>
            </a:r>
            <a:endParaRPr b="0" lang="pt-B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Metáfora: catavento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84DBD27-83BF-45CE-B754-0D7DCF0CF54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grpSp>
        <p:nvGrpSpPr>
          <p:cNvPr id="111" name="Group 3"/>
          <p:cNvGrpSpPr/>
          <p:nvPr/>
        </p:nvGrpSpPr>
        <p:grpSpPr>
          <a:xfrm>
            <a:off x="705960" y="1433880"/>
            <a:ext cx="3266640" cy="3337200"/>
            <a:chOff x="705960" y="1433880"/>
            <a:chExt cx="3266640" cy="3337200"/>
          </a:xfrm>
        </p:grpSpPr>
        <p:pic>
          <p:nvPicPr>
            <p:cNvPr id="112" name="Picture 3" descr="Logo&#10;&#10;Description automatically generated"/>
            <p:cNvPicPr/>
            <p:nvPr/>
          </p:nvPicPr>
          <p:blipFill>
            <a:blip r:embed="rId1"/>
            <a:stretch/>
          </p:blipFill>
          <p:spPr>
            <a:xfrm>
              <a:off x="705960" y="1433880"/>
              <a:ext cx="3266640" cy="3337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3" name="CustomShape 4"/>
            <p:cNvSpPr/>
            <p:nvPr/>
          </p:nvSpPr>
          <p:spPr>
            <a:xfrm rot="21106800">
              <a:off x="1072440" y="2766960"/>
              <a:ext cx="1009080" cy="306360"/>
            </a:xfrm>
            <a:prstGeom prst="roundRect">
              <a:avLst>
                <a:gd name="adj" fmla="val 16667"/>
              </a:avLst>
            </a:prstGeom>
            <a:noFill/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Projeto 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114" name="CustomShape 5"/>
            <p:cNvSpPr/>
            <p:nvPr/>
          </p:nvSpPr>
          <p:spPr>
            <a:xfrm rot="19055400">
              <a:off x="2678400" y="2521440"/>
              <a:ext cx="1009080" cy="306360"/>
            </a:xfrm>
            <a:prstGeom prst="roundRect">
              <a:avLst>
                <a:gd name="adj" fmla="val 16667"/>
              </a:avLst>
            </a:prstGeom>
            <a:noFill/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Curso 1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115" name="CustomShape 6"/>
            <p:cNvSpPr/>
            <p:nvPr/>
          </p:nvSpPr>
          <p:spPr>
            <a:xfrm rot="1779000">
              <a:off x="2612520" y="3583080"/>
              <a:ext cx="1009080" cy="306360"/>
            </a:xfrm>
            <a:prstGeom prst="roundRect">
              <a:avLst>
                <a:gd name="adj" fmla="val 16667"/>
              </a:avLst>
            </a:prstGeom>
            <a:noFill/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Curso 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116" name="CustomShape 7"/>
            <p:cNvSpPr/>
            <p:nvPr/>
          </p:nvSpPr>
          <p:spPr>
            <a:xfrm rot="4072200">
              <a:off x="1834560" y="1997280"/>
              <a:ext cx="1009080" cy="306360"/>
            </a:xfrm>
            <a:prstGeom prst="roundRect">
              <a:avLst>
                <a:gd name="adj" fmla="val 16667"/>
              </a:avLst>
            </a:prstGeom>
            <a:noFill/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Projeto 2</a:t>
              </a:r>
              <a:endParaRPr b="0" lang="pt-BR" sz="1400" spc="-1" strike="noStrike">
                <a:latin typeface="Arial"/>
              </a:endParaRPr>
            </a:p>
          </p:txBody>
        </p:sp>
        <p:sp>
          <p:nvSpPr>
            <p:cNvPr id="117" name="CustomShape 8"/>
            <p:cNvSpPr/>
            <p:nvPr/>
          </p:nvSpPr>
          <p:spPr>
            <a:xfrm rot="16891200">
              <a:off x="1501560" y="3729600"/>
              <a:ext cx="1009080" cy="306360"/>
            </a:xfrm>
            <a:prstGeom prst="roundRect">
              <a:avLst>
                <a:gd name="adj" fmla="val 16667"/>
              </a:avLst>
            </a:prstGeom>
            <a:noFill/>
            <a:ln w="936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Evento</a:t>
              </a:r>
              <a:endParaRPr b="0" lang="pt-BR" sz="1400" spc="-1" strike="noStrike">
                <a:latin typeface="Arial"/>
              </a:endParaRPr>
            </a:p>
          </p:txBody>
        </p:sp>
      </p:grpSp>
      <p:sp>
        <p:nvSpPr>
          <p:cNvPr id="118" name="CustomShape 9"/>
          <p:cNvSpPr/>
          <p:nvPr/>
        </p:nvSpPr>
        <p:spPr>
          <a:xfrm>
            <a:off x="4591440" y="1458720"/>
            <a:ext cx="4011480" cy="3183120"/>
          </a:xfrm>
          <a:prstGeom prst="roundRect">
            <a:avLst>
              <a:gd name="adj" fmla="val 16667"/>
            </a:avLst>
          </a:prstGeom>
          <a:solidFill>
            <a:schemeClr val="lt1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 ações vinculadas ao programa seguem um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objetivo comum</a:t>
            </a: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assim como as pás do catavento giram todas no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mesmo sentido</a:t>
            </a: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Assim como o catavento é posto em movimento pela força do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vento</a:t>
            </a: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o programa de extensão é movido pelo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corpo discente </a:t>
            </a: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e, movendo-se, faz com que </a:t>
            </a:r>
            <a:r>
              <a:rPr b="1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interações</a:t>
            </a:r>
            <a:r>
              <a:rPr b="0" lang="pt-BR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sejam estabelecidas com a sociedade.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2970360"/>
            <a:ext cx="825408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914400" algn="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Diretrizes</a:t>
            </a:r>
            <a:endParaRPr b="0" lang="pt-B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Previsão do PEX no PPC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47840" y="1387440"/>
            <a:ext cx="7969320" cy="167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PPC contempla a descrição de um </a:t>
            </a:r>
            <a:r>
              <a:rPr b="0" lang="en-US" sz="26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Programa de Extensão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(PEX) no itinerário formativo.</a:t>
            </a:r>
            <a:endParaRPr b="0" lang="pt-BR" sz="26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2600" spc="-1" strike="noStrike">
              <a:latin typeface="Arial"/>
            </a:endParaRPr>
          </a:p>
          <a:p>
            <a:pPr marL="457200" indent="-45684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Objetivo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o PEX funcionaria como um </a:t>
            </a:r>
            <a:r>
              <a:rPr b="0" lang="en-US" sz="26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eixo gerador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de ações de extensão (AEX).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00F7538-52D2-41FB-BE7B-3624D767124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pic>
        <p:nvPicPr>
          <p:cNvPr id="123" name="Picture 8" descr="Shape&#10;&#10;Description automatically generated with low confidence"/>
          <p:cNvPicPr/>
          <p:nvPr/>
        </p:nvPicPr>
        <p:blipFill>
          <a:blip r:embed="rId1"/>
          <a:stretch/>
        </p:blipFill>
        <p:spPr>
          <a:xfrm>
            <a:off x="-41040" y="3161520"/>
            <a:ext cx="1697760" cy="1697760"/>
          </a:xfrm>
          <a:prstGeom prst="rect">
            <a:avLst/>
          </a:prstGeom>
          <a:ln>
            <a:noFill/>
          </a:ln>
        </p:spPr>
      </p:pic>
      <p:sp>
        <p:nvSpPr>
          <p:cNvPr id="124" name="CustomShape 4"/>
          <p:cNvSpPr/>
          <p:nvPr/>
        </p:nvSpPr>
        <p:spPr>
          <a:xfrm rot="20125800">
            <a:off x="353160" y="3686760"/>
            <a:ext cx="890280" cy="25416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PPC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 rot="10800000">
            <a:off x="1543680" y="3652920"/>
            <a:ext cx="969120" cy="7297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6" name="CustomShape 6"/>
          <p:cNvSpPr/>
          <p:nvPr/>
        </p:nvSpPr>
        <p:spPr>
          <a:xfrm>
            <a:off x="2695680" y="3513240"/>
            <a:ext cx="2523600" cy="108648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Programa de 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Extensão Curricular (PEX)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27" name="CustomShape 7"/>
          <p:cNvSpPr/>
          <p:nvPr/>
        </p:nvSpPr>
        <p:spPr>
          <a:xfrm>
            <a:off x="5666760" y="3276000"/>
            <a:ext cx="3324600" cy="1547280"/>
          </a:xfrm>
          <a:prstGeom prst="roundRect">
            <a:avLst>
              <a:gd name="adj" fmla="val 16667"/>
            </a:avLst>
          </a:prstGeom>
          <a:solidFill>
            <a:srgbClr val="355269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128" name="CustomShape 8"/>
          <p:cNvSpPr/>
          <p:nvPr/>
        </p:nvSpPr>
        <p:spPr>
          <a:xfrm>
            <a:off x="5390640" y="3338280"/>
            <a:ext cx="3610440" cy="136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lvl="1" marL="800280" indent="-3427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1" lang="en-US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Informações básicas:</a:t>
            </a:r>
            <a:endParaRPr b="0" lang="pt-BR" sz="1400" spc="-1" strike="noStrike">
              <a:latin typeface="Arial"/>
            </a:endParaRPr>
          </a:p>
          <a:p>
            <a:pPr lvl="1" marL="800280" indent="-3427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Objetivos;</a:t>
            </a:r>
            <a:endParaRPr b="0" lang="pt-BR" sz="1400" spc="-1" strike="noStrike">
              <a:latin typeface="Arial"/>
            </a:endParaRPr>
          </a:p>
          <a:p>
            <a:pPr lvl="1" marL="800280" indent="-3427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Público-alvo;</a:t>
            </a:r>
            <a:endParaRPr b="0" lang="pt-BR" sz="1400" spc="-1" strike="noStrike">
              <a:latin typeface="Arial"/>
            </a:endParaRPr>
          </a:p>
          <a:p>
            <a:pPr lvl="1" marL="800280" indent="-3427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Relevâncias Acadêmica e Social;</a:t>
            </a:r>
            <a:endParaRPr b="0" lang="pt-BR" sz="1400" spc="-1" strike="noStrike">
              <a:latin typeface="Arial"/>
            </a:endParaRPr>
          </a:p>
          <a:p>
            <a:pPr lvl="1" marL="800280" indent="-3427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Metodologia;</a:t>
            </a:r>
            <a:endParaRPr b="0" lang="pt-BR" sz="1400" spc="-1" strike="noStrike">
              <a:latin typeface="Arial"/>
            </a:endParaRPr>
          </a:p>
          <a:p>
            <a:pPr lvl="1" marL="800280" indent="-342720" algn="just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Resultados Esperados.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5400000" y="3240000"/>
            <a:ext cx="179280" cy="161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6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Características do PEX</a:t>
            </a:r>
            <a:endParaRPr b="0" lang="pt-BR" sz="46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57200" y="1235880"/>
            <a:ext cx="8320680" cy="373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just">
              <a:lnSpc>
                <a:spcPct val="90000"/>
              </a:lnSpc>
              <a:buClr>
                <a:srgbClr val="e46c0a"/>
              </a:buClr>
              <a:buFont typeface="OpenSymbol"/>
              <a:buAutoNum type="arabicPeriod"/>
            </a:pPr>
            <a:r>
              <a:rPr b="0" lang="en-US" sz="22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Duração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corresponda à duração do curso. Exemplo: a cada ciclo de 5 anos, seria realizada nova aprovação institucional.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2200" spc="-1" strike="noStrike">
              <a:latin typeface="Arial"/>
            </a:endParaRPr>
          </a:p>
          <a:p>
            <a:pPr marL="457200" indent="-456840" algn="just">
              <a:lnSpc>
                <a:spcPct val="90000"/>
              </a:lnSpc>
              <a:buClr>
                <a:srgbClr val="e46c0a"/>
              </a:buClr>
              <a:buFont typeface="OpenSymbol"/>
              <a:buAutoNum type="arabicPeriod"/>
            </a:pPr>
            <a:r>
              <a:rPr b="0" lang="en-US" sz="22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Autossuficiência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conjunto de ações vinculadas (AEXs) deve permitir ao discente cumprir grande parte dos 10% da CH.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2200" spc="-1" strike="noStrike">
              <a:latin typeface="Arial"/>
            </a:endParaRPr>
          </a:p>
          <a:p>
            <a:pPr marL="457200" indent="-456840" algn="just">
              <a:lnSpc>
                <a:spcPct val="90000"/>
              </a:lnSpc>
              <a:buClr>
                <a:srgbClr val="e46c0a"/>
              </a:buClr>
              <a:buFont typeface="OpenSymbol"/>
              <a:buAutoNum type="arabicPeriod"/>
            </a:pPr>
            <a:r>
              <a:rPr b="0" lang="en-US" sz="22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Abrangência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PEX conteria ações vinculadas que permitiriam a participação de estudantes de qualquer período.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2200" spc="-1" strike="noStrike">
              <a:latin typeface="Arial"/>
            </a:endParaRPr>
          </a:p>
          <a:p>
            <a:pPr marL="457200" indent="-456840" algn="just">
              <a:lnSpc>
                <a:spcPct val="90000"/>
              </a:lnSpc>
              <a:buClr>
                <a:srgbClr val="e46c0a"/>
              </a:buClr>
              <a:buFont typeface="OpenSymbol"/>
              <a:buAutoNum type="arabicPeriod"/>
            </a:pPr>
            <a:r>
              <a:rPr b="0" lang="en-US" sz="22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Flexibilidade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pré-requisitos para participar de uma AEX vinculada ao PEX seriam baseados exclusivamente nos conhecimentos necessários para execução da ação.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pt-BR" sz="2200" spc="-1" strike="noStrike">
              <a:latin typeface="Arial"/>
            </a:endParaRPr>
          </a:p>
          <a:p>
            <a:pPr marL="457200" indent="-456840" algn="just">
              <a:lnSpc>
                <a:spcPct val="90000"/>
              </a:lnSpc>
              <a:buClr>
                <a:srgbClr val="e46c0a"/>
              </a:buClr>
              <a:buFont typeface="OpenSymbol"/>
              <a:buAutoNum type="arabicPeriod"/>
            </a:pPr>
            <a:r>
              <a:rPr b="0" lang="en-US" sz="2200" spc="-1" strike="noStrike">
                <a:solidFill>
                  <a:srgbClr val="e46c0a"/>
                </a:solidFill>
                <a:latin typeface="Arial"/>
                <a:ea typeface="ＭＳ Ｐゴシック"/>
              </a:rPr>
              <a:t>Simplicidade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as AEXs não devem depender da formalização de parcerias (assinatura de convênios) para suas execuções. 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58FC14B-B13A-4616-A18B-07E6113EBD8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200160"/>
            <a:ext cx="8768160" cy="964080"/>
          </a:xfrm>
          <a:prstGeom prst="rect">
            <a:avLst/>
          </a:prstGeom>
          <a:solidFill>
            <a:srgbClr val="000000"/>
          </a:solidFill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457200">
              <a:lnSpc>
                <a:spcPct val="100000"/>
              </a:lnSpc>
            </a:pPr>
            <a:r>
              <a:rPr b="1" lang="en-US" sz="4800" spc="-1" strike="noStrike">
                <a:solidFill>
                  <a:srgbClr val="f2f2f2"/>
                </a:solidFill>
                <a:latin typeface="Arial"/>
                <a:ea typeface="ＭＳ Ｐゴシック"/>
              </a:rPr>
              <a:t>Coordenação e Orientação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553080" y="4772160"/>
            <a:ext cx="2132640" cy="271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3D69670-6D69-4F75-9CA0-DE00680A4C1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170640" y="2867760"/>
            <a:ext cx="711720" cy="706680"/>
            <a:chOff x="170640" y="2867760"/>
            <a:chExt cx="711720" cy="706680"/>
          </a:xfrm>
        </p:grpSpPr>
        <p:pic>
          <p:nvPicPr>
            <p:cNvPr id="136" name="Picture 3" descr=""/>
            <p:cNvPicPr/>
            <p:nvPr/>
          </p:nvPicPr>
          <p:blipFill>
            <a:blip r:embed="rId1"/>
            <a:stretch/>
          </p:blipFill>
          <p:spPr>
            <a:xfrm flipH="1">
              <a:off x="170640" y="2867760"/>
              <a:ext cx="711720" cy="70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7" name="CustomShape 4"/>
            <p:cNvSpPr/>
            <p:nvPr/>
          </p:nvSpPr>
          <p:spPr>
            <a:xfrm>
              <a:off x="292680" y="3293280"/>
              <a:ext cx="4716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COORD 1</a:t>
              </a:r>
              <a:endParaRPr b="0" lang="pt-BR" sz="500" spc="-1" strike="noStrike">
                <a:latin typeface="Arial"/>
              </a:endParaRPr>
            </a:p>
          </p:txBody>
        </p:sp>
      </p:grpSp>
      <p:sp>
        <p:nvSpPr>
          <p:cNvPr id="138" name="CustomShape 5"/>
          <p:cNvSpPr/>
          <p:nvPr/>
        </p:nvSpPr>
        <p:spPr>
          <a:xfrm>
            <a:off x="1024200" y="1319760"/>
            <a:ext cx="7661520" cy="362736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9" name="CustomShape 6"/>
          <p:cNvSpPr/>
          <p:nvPr/>
        </p:nvSpPr>
        <p:spPr>
          <a:xfrm>
            <a:off x="1102680" y="1222920"/>
            <a:ext cx="1982880" cy="61056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e46c0a"/>
                </a:solidFill>
                <a:latin typeface="Arial"/>
                <a:ea typeface="Arial"/>
              </a:rPr>
              <a:t>PROGRAMA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1342440" y="1899360"/>
            <a:ext cx="2238480" cy="22100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41" name="Group 8"/>
          <p:cNvGrpSpPr/>
          <p:nvPr/>
        </p:nvGrpSpPr>
        <p:grpSpPr>
          <a:xfrm>
            <a:off x="2095920" y="4142880"/>
            <a:ext cx="711720" cy="706680"/>
            <a:chOff x="2095920" y="4142880"/>
            <a:chExt cx="711720" cy="706680"/>
          </a:xfrm>
        </p:grpSpPr>
        <p:pic>
          <p:nvPicPr>
            <p:cNvPr id="142" name="Picture 11" descr=""/>
            <p:cNvPicPr/>
            <p:nvPr/>
          </p:nvPicPr>
          <p:blipFill>
            <a:blip r:embed="rId2"/>
            <a:stretch/>
          </p:blipFill>
          <p:spPr>
            <a:xfrm flipH="1">
              <a:off x="2095920" y="4142880"/>
              <a:ext cx="711720" cy="70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3" name="CustomShape 9"/>
            <p:cNvSpPr/>
            <p:nvPr/>
          </p:nvSpPr>
          <p:spPr>
            <a:xfrm>
              <a:off x="2214360" y="4568400"/>
              <a:ext cx="4716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COORD 2</a:t>
              </a:r>
              <a:endParaRPr b="0" lang="pt-BR" sz="500" spc="-1" strike="noStrike">
                <a:latin typeface="Arial"/>
              </a:endParaRPr>
            </a:p>
          </p:txBody>
        </p:sp>
      </p:grpSp>
      <p:sp>
        <p:nvSpPr>
          <p:cNvPr id="144" name="CustomShape 10"/>
          <p:cNvSpPr/>
          <p:nvPr/>
        </p:nvSpPr>
        <p:spPr>
          <a:xfrm>
            <a:off x="1996560" y="3636000"/>
            <a:ext cx="1869480" cy="5378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e46c0a"/>
                </a:solidFill>
                <a:latin typeface="Arial"/>
                <a:ea typeface="Arial"/>
              </a:rPr>
              <a:t>PROJETO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45" name="CustomShape 11"/>
          <p:cNvSpPr/>
          <p:nvPr/>
        </p:nvSpPr>
        <p:spPr>
          <a:xfrm>
            <a:off x="3749040" y="1932120"/>
            <a:ext cx="2238480" cy="221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46" name="Group 12"/>
          <p:cNvGrpSpPr/>
          <p:nvPr/>
        </p:nvGrpSpPr>
        <p:grpSpPr>
          <a:xfrm>
            <a:off x="4502520" y="4175640"/>
            <a:ext cx="711720" cy="706680"/>
            <a:chOff x="4502520" y="4175640"/>
            <a:chExt cx="711720" cy="706680"/>
          </a:xfrm>
        </p:grpSpPr>
        <p:pic>
          <p:nvPicPr>
            <p:cNvPr id="147" name="Picture 16" descr=""/>
            <p:cNvPicPr/>
            <p:nvPr/>
          </p:nvPicPr>
          <p:blipFill>
            <a:blip r:embed="rId3"/>
            <a:stretch/>
          </p:blipFill>
          <p:spPr>
            <a:xfrm flipH="1">
              <a:off x="4502520" y="4175640"/>
              <a:ext cx="711720" cy="70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8" name="CustomShape 13"/>
            <p:cNvSpPr/>
            <p:nvPr/>
          </p:nvSpPr>
          <p:spPr>
            <a:xfrm>
              <a:off x="4620960" y="4601160"/>
              <a:ext cx="4716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COORD 3</a:t>
              </a:r>
              <a:endParaRPr b="0" lang="pt-BR" sz="500" spc="-1" strike="noStrike">
                <a:latin typeface="Arial"/>
              </a:endParaRPr>
            </a:p>
          </p:txBody>
        </p:sp>
      </p:grpSp>
      <p:sp>
        <p:nvSpPr>
          <p:cNvPr id="149" name="CustomShape 14"/>
          <p:cNvSpPr/>
          <p:nvPr/>
        </p:nvSpPr>
        <p:spPr>
          <a:xfrm>
            <a:off x="4403160" y="3668760"/>
            <a:ext cx="1869480" cy="5378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e46c0a"/>
                </a:solidFill>
                <a:latin typeface="Arial"/>
                <a:ea typeface="Arial"/>
              </a:rPr>
              <a:t>CURSO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0" name="CustomShape 15"/>
          <p:cNvSpPr/>
          <p:nvPr/>
        </p:nvSpPr>
        <p:spPr>
          <a:xfrm>
            <a:off x="6194520" y="1932120"/>
            <a:ext cx="2238480" cy="22100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51" name="Group 16"/>
          <p:cNvGrpSpPr/>
          <p:nvPr/>
        </p:nvGrpSpPr>
        <p:grpSpPr>
          <a:xfrm>
            <a:off x="6948000" y="4175640"/>
            <a:ext cx="711720" cy="706680"/>
            <a:chOff x="6948000" y="4175640"/>
            <a:chExt cx="711720" cy="706680"/>
          </a:xfrm>
        </p:grpSpPr>
        <p:pic>
          <p:nvPicPr>
            <p:cNvPr id="152" name="Picture 21" descr=""/>
            <p:cNvPicPr/>
            <p:nvPr/>
          </p:nvPicPr>
          <p:blipFill>
            <a:blip r:embed="rId4"/>
            <a:stretch/>
          </p:blipFill>
          <p:spPr>
            <a:xfrm flipH="1">
              <a:off x="6948000" y="4175640"/>
              <a:ext cx="711720" cy="706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3" name="CustomShape 17"/>
            <p:cNvSpPr/>
            <p:nvPr/>
          </p:nvSpPr>
          <p:spPr>
            <a:xfrm>
              <a:off x="7066080" y="4601160"/>
              <a:ext cx="4716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COORD 4</a:t>
              </a:r>
              <a:endParaRPr b="0" lang="pt-BR" sz="500" spc="-1" strike="noStrike">
                <a:latin typeface="Arial"/>
              </a:endParaRPr>
            </a:p>
          </p:txBody>
        </p:sp>
      </p:grpSp>
      <p:sp>
        <p:nvSpPr>
          <p:cNvPr id="154" name="CustomShape 18"/>
          <p:cNvSpPr/>
          <p:nvPr/>
        </p:nvSpPr>
        <p:spPr>
          <a:xfrm>
            <a:off x="6848640" y="3668760"/>
            <a:ext cx="1869480" cy="537840"/>
          </a:xfrm>
          <a:prstGeom prst="roundRect">
            <a:avLst>
              <a:gd name="adj" fmla="val 16667"/>
            </a:avLst>
          </a:prstGeom>
          <a:noFill/>
          <a:ln w="936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e46c0a"/>
                </a:solidFill>
                <a:latin typeface="Arial"/>
                <a:ea typeface="Arial"/>
              </a:rPr>
              <a:t>EVENTO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155" name="CustomShape 19"/>
          <p:cNvSpPr/>
          <p:nvPr/>
        </p:nvSpPr>
        <p:spPr>
          <a:xfrm>
            <a:off x="2094480" y="211392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6" name="CustomShape 20"/>
          <p:cNvSpPr/>
          <p:nvPr/>
        </p:nvSpPr>
        <p:spPr>
          <a:xfrm>
            <a:off x="2088360" y="301716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57" name="Group 21"/>
          <p:cNvGrpSpPr/>
          <p:nvPr/>
        </p:nvGrpSpPr>
        <p:grpSpPr>
          <a:xfrm>
            <a:off x="1553040" y="3115440"/>
            <a:ext cx="475200" cy="490680"/>
            <a:chOff x="1553040" y="3115440"/>
            <a:chExt cx="475200" cy="490680"/>
          </a:xfrm>
        </p:grpSpPr>
        <p:pic>
          <p:nvPicPr>
            <p:cNvPr id="158" name="Picture 25" descr=""/>
            <p:cNvPicPr/>
            <p:nvPr/>
          </p:nvPicPr>
          <p:blipFill>
            <a:blip r:embed="rId5"/>
            <a:stretch/>
          </p:blipFill>
          <p:spPr>
            <a:xfrm>
              <a:off x="1604520" y="3115440"/>
              <a:ext cx="379800" cy="49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9" name="CustomShape 22"/>
            <p:cNvSpPr/>
            <p:nvPr/>
          </p:nvSpPr>
          <p:spPr>
            <a:xfrm>
              <a:off x="1553040" y="3407760"/>
              <a:ext cx="4752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ORIENT 2</a:t>
              </a:r>
              <a:endParaRPr b="0" lang="pt-BR" sz="500" spc="-1" strike="noStrike">
                <a:latin typeface="Arial"/>
              </a:endParaRPr>
            </a:p>
          </p:txBody>
        </p:sp>
      </p:grpSp>
      <p:grpSp>
        <p:nvGrpSpPr>
          <p:cNvPr id="160" name="Group 23"/>
          <p:cNvGrpSpPr/>
          <p:nvPr/>
        </p:nvGrpSpPr>
        <p:grpSpPr>
          <a:xfrm>
            <a:off x="1553040" y="2189880"/>
            <a:ext cx="475200" cy="490680"/>
            <a:chOff x="1553040" y="2189880"/>
            <a:chExt cx="475200" cy="490680"/>
          </a:xfrm>
        </p:grpSpPr>
        <p:pic>
          <p:nvPicPr>
            <p:cNvPr id="161" name="Picture 33" descr=""/>
            <p:cNvPicPr/>
            <p:nvPr/>
          </p:nvPicPr>
          <p:blipFill>
            <a:blip r:embed="rId6"/>
            <a:stretch/>
          </p:blipFill>
          <p:spPr>
            <a:xfrm>
              <a:off x="1604520" y="2189880"/>
              <a:ext cx="379800" cy="49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2" name="CustomShape 24"/>
            <p:cNvSpPr/>
            <p:nvPr/>
          </p:nvSpPr>
          <p:spPr>
            <a:xfrm>
              <a:off x="1553040" y="2481840"/>
              <a:ext cx="4752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ORIENT 1</a:t>
              </a:r>
              <a:endParaRPr b="0" lang="pt-BR" sz="500" spc="-1" strike="noStrike">
                <a:latin typeface="Arial"/>
              </a:endParaRPr>
            </a:p>
          </p:txBody>
        </p:sp>
      </p:grpSp>
      <p:pic>
        <p:nvPicPr>
          <p:cNvPr id="163" name="Picture 36" descr="A picture containing text, silhouette&#10;&#10;Description automatically generated"/>
          <p:cNvPicPr/>
          <p:nvPr/>
        </p:nvPicPr>
        <p:blipFill>
          <a:blip r:embed="rId7"/>
          <a:stretch/>
        </p:blipFill>
        <p:spPr>
          <a:xfrm>
            <a:off x="2204640" y="2199240"/>
            <a:ext cx="1107000" cy="496800"/>
          </a:xfrm>
          <a:prstGeom prst="rect">
            <a:avLst/>
          </a:prstGeom>
          <a:ln>
            <a:noFill/>
          </a:ln>
        </p:spPr>
      </p:pic>
      <p:pic>
        <p:nvPicPr>
          <p:cNvPr id="164" name="Picture 37" descr="A picture containing text, silhouette&#10;&#10;Description automatically generated"/>
          <p:cNvPicPr/>
          <p:nvPr/>
        </p:nvPicPr>
        <p:blipFill>
          <a:blip r:embed="rId8"/>
          <a:stretch/>
        </p:blipFill>
        <p:spPr>
          <a:xfrm>
            <a:off x="2208600" y="3105720"/>
            <a:ext cx="1107000" cy="496800"/>
          </a:xfrm>
          <a:prstGeom prst="rect">
            <a:avLst/>
          </a:prstGeom>
          <a:ln>
            <a:noFill/>
          </a:ln>
        </p:spPr>
      </p:pic>
      <p:sp>
        <p:nvSpPr>
          <p:cNvPr id="165" name="CustomShape 25"/>
          <p:cNvSpPr/>
          <p:nvPr/>
        </p:nvSpPr>
        <p:spPr>
          <a:xfrm>
            <a:off x="4440240" y="210780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66" name="CustomShape 26"/>
          <p:cNvSpPr/>
          <p:nvPr/>
        </p:nvSpPr>
        <p:spPr>
          <a:xfrm>
            <a:off x="4433760" y="301104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67" name="Group 27"/>
          <p:cNvGrpSpPr/>
          <p:nvPr/>
        </p:nvGrpSpPr>
        <p:grpSpPr>
          <a:xfrm>
            <a:off x="3905640" y="3109320"/>
            <a:ext cx="475200" cy="490680"/>
            <a:chOff x="3905640" y="3109320"/>
            <a:chExt cx="475200" cy="490680"/>
          </a:xfrm>
        </p:grpSpPr>
        <p:pic>
          <p:nvPicPr>
            <p:cNvPr id="168" name="Picture 41" descr=""/>
            <p:cNvPicPr/>
            <p:nvPr/>
          </p:nvPicPr>
          <p:blipFill>
            <a:blip r:embed="rId9"/>
            <a:stretch/>
          </p:blipFill>
          <p:spPr>
            <a:xfrm>
              <a:off x="3950280" y="3109320"/>
              <a:ext cx="379800" cy="49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9" name="CustomShape 28"/>
            <p:cNvSpPr/>
            <p:nvPr/>
          </p:nvSpPr>
          <p:spPr>
            <a:xfrm>
              <a:off x="3905640" y="3401640"/>
              <a:ext cx="4752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ORIENT 4</a:t>
              </a:r>
              <a:endParaRPr b="0" lang="pt-BR" sz="500" spc="-1" strike="noStrike">
                <a:latin typeface="Arial"/>
              </a:endParaRPr>
            </a:p>
          </p:txBody>
        </p:sp>
      </p:grpSp>
      <p:grpSp>
        <p:nvGrpSpPr>
          <p:cNvPr id="170" name="Group 29"/>
          <p:cNvGrpSpPr/>
          <p:nvPr/>
        </p:nvGrpSpPr>
        <p:grpSpPr>
          <a:xfrm>
            <a:off x="3905640" y="2183760"/>
            <a:ext cx="475200" cy="490680"/>
            <a:chOff x="3905640" y="2183760"/>
            <a:chExt cx="475200" cy="490680"/>
          </a:xfrm>
        </p:grpSpPr>
        <p:pic>
          <p:nvPicPr>
            <p:cNvPr id="171" name="Picture 44" descr=""/>
            <p:cNvPicPr/>
            <p:nvPr/>
          </p:nvPicPr>
          <p:blipFill>
            <a:blip r:embed="rId10"/>
            <a:stretch/>
          </p:blipFill>
          <p:spPr>
            <a:xfrm>
              <a:off x="3950280" y="2183760"/>
              <a:ext cx="379800" cy="49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2" name="CustomShape 30"/>
            <p:cNvSpPr/>
            <p:nvPr/>
          </p:nvSpPr>
          <p:spPr>
            <a:xfrm>
              <a:off x="3905640" y="2475720"/>
              <a:ext cx="4752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ORIENT 3</a:t>
              </a:r>
              <a:endParaRPr b="0" lang="pt-BR" sz="500" spc="-1" strike="noStrike">
                <a:latin typeface="Arial"/>
              </a:endParaRPr>
            </a:p>
          </p:txBody>
        </p:sp>
      </p:grpSp>
      <p:pic>
        <p:nvPicPr>
          <p:cNvPr id="173" name="Picture 46" descr="A picture containing text, silhouette&#10;&#10;Description automatically generated"/>
          <p:cNvPicPr/>
          <p:nvPr/>
        </p:nvPicPr>
        <p:blipFill>
          <a:blip r:embed="rId11"/>
          <a:stretch/>
        </p:blipFill>
        <p:spPr>
          <a:xfrm>
            <a:off x="4550040" y="2193120"/>
            <a:ext cx="1107000" cy="496800"/>
          </a:xfrm>
          <a:prstGeom prst="rect">
            <a:avLst/>
          </a:prstGeom>
          <a:ln>
            <a:noFill/>
          </a:ln>
        </p:spPr>
      </p:pic>
      <p:pic>
        <p:nvPicPr>
          <p:cNvPr id="174" name="Picture 47" descr="A picture containing text, silhouette&#10;&#10;Description automatically generated"/>
          <p:cNvPicPr/>
          <p:nvPr/>
        </p:nvPicPr>
        <p:blipFill>
          <a:blip r:embed="rId12"/>
          <a:stretch/>
        </p:blipFill>
        <p:spPr>
          <a:xfrm>
            <a:off x="4554360" y="3099600"/>
            <a:ext cx="1107000" cy="496800"/>
          </a:xfrm>
          <a:prstGeom prst="rect">
            <a:avLst/>
          </a:prstGeom>
          <a:ln>
            <a:noFill/>
          </a:ln>
        </p:spPr>
      </p:pic>
      <p:sp>
        <p:nvSpPr>
          <p:cNvPr id="175" name="CustomShape 31"/>
          <p:cNvSpPr/>
          <p:nvPr/>
        </p:nvSpPr>
        <p:spPr>
          <a:xfrm>
            <a:off x="6905520" y="210780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6" name="CustomShape 32"/>
          <p:cNvSpPr/>
          <p:nvPr/>
        </p:nvSpPr>
        <p:spPr>
          <a:xfrm>
            <a:off x="6899400" y="3011040"/>
            <a:ext cx="1311480" cy="652680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0000"/>
            </a:solidFill>
            <a:prstDash val="dash"/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grpSp>
        <p:nvGrpSpPr>
          <p:cNvPr id="177" name="Group 33"/>
          <p:cNvGrpSpPr/>
          <p:nvPr/>
        </p:nvGrpSpPr>
        <p:grpSpPr>
          <a:xfrm>
            <a:off x="6371280" y="3109320"/>
            <a:ext cx="475200" cy="490680"/>
            <a:chOff x="6371280" y="3109320"/>
            <a:chExt cx="475200" cy="490680"/>
          </a:xfrm>
        </p:grpSpPr>
        <p:pic>
          <p:nvPicPr>
            <p:cNvPr id="178" name="Picture 51" descr=""/>
            <p:cNvPicPr/>
            <p:nvPr/>
          </p:nvPicPr>
          <p:blipFill>
            <a:blip r:embed="rId13"/>
            <a:stretch/>
          </p:blipFill>
          <p:spPr>
            <a:xfrm>
              <a:off x="6415560" y="3109320"/>
              <a:ext cx="379800" cy="49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9" name="CustomShape 34"/>
            <p:cNvSpPr/>
            <p:nvPr/>
          </p:nvSpPr>
          <p:spPr>
            <a:xfrm>
              <a:off x="6371280" y="3401640"/>
              <a:ext cx="4752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ORIENT 6</a:t>
              </a:r>
              <a:endParaRPr b="0" lang="pt-BR" sz="500" spc="-1" strike="noStrike">
                <a:latin typeface="Arial"/>
              </a:endParaRPr>
            </a:p>
          </p:txBody>
        </p:sp>
      </p:grpSp>
      <p:grpSp>
        <p:nvGrpSpPr>
          <p:cNvPr id="180" name="Group 35"/>
          <p:cNvGrpSpPr/>
          <p:nvPr/>
        </p:nvGrpSpPr>
        <p:grpSpPr>
          <a:xfrm>
            <a:off x="6364440" y="2183760"/>
            <a:ext cx="475200" cy="490680"/>
            <a:chOff x="6364440" y="2183760"/>
            <a:chExt cx="475200" cy="490680"/>
          </a:xfrm>
        </p:grpSpPr>
        <p:pic>
          <p:nvPicPr>
            <p:cNvPr id="181" name="Picture 54" descr=""/>
            <p:cNvPicPr/>
            <p:nvPr/>
          </p:nvPicPr>
          <p:blipFill>
            <a:blip r:embed="rId14"/>
            <a:stretch/>
          </p:blipFill>
          <p:spPr>
            <a:xfrm>
              <a:off x="6415560" y="2183760"/>
              <a:ext cx="379800" cy="490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2" name="CustomShape 36"/>
            <p:cNvSpPr/>
            <p:nvPr/>
          </p:nvSpPr>
          <p:spPr>
            <a:xfrm>
              <a:off x="6364440" y="2475720"/>
              <a:ext cx="475200" cy="153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8520" bIns="3852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ORIENT 5</a:t>
              </a:r>
              <a:endParaRPr b="0" lang="pt-BR" sz="500" spc="-1" strike="noStrike">
                <a:latin typeface="Arial"/>
              </a:endParaRPr>
            </a:p>
          </p:txBody>
        </p:sp>
      </p:grpSp>
      <p:pic>
        <p:nvPicPr>
          <p:cNvPr id="183" name="Picture 56" descr="A picture containing text, silhouette&#10;&#10;Description automatically generated"/>
          <p:cNvPicPr/>
          <p:nvPr/>
        </p:nvPicPr>
        <p:blipFill>
          <a:blip r:embed="rId15"/>
          <a:stretch/>
        </p:blipFill>
        <p:spPr>
          <a:xfrm>
            <a:off x="7015680" y="2193120"/>
            <a:ext cx="1107000" cy="496800"/>
          </a:xfrm>
          <a:prstGeom prst="rect">
            <a:avLst/>
          </a:prstGeom>
          <a:ln>
            <a:noFill/>
          </a:ln>
        </p:spPr>
      </p:pic>
      <p:pic>
        <p:nvPicPr>
          <p:cNvPr id="184" name="Picture 57" descr="A picture containing text, silhouette&#10;&#10;Description automatically generated"/>
          <p:cNvPicPr/>
          <p:nvPr/>
        </p:nvPicPr>
        <p:blipFill>
          <a:blip r:embed="rId16"/>
          <a:stretch/>
        </p:blipFill>
        <p:spPr>
          <a:xfrm>
            <a:off x="7020000" y="3099600"/>
            <a:ext cx="1107000" cy="496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48977</TotalTime>
  <Application>LibreOffice/6.4.7.2$Linux_X86_64 LibreOffice_project/40$Build-2</Application>
  <Company>CEFET-MG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2015-05-29T19:52:38Z</dcterms:created>
  <dc:creator>Flávio Cardeal</dc:creator>
  <dc:description/>
  <dc:language>pt-BR</dc:language>
  <cp:lastModifiedBy>Ulisses Cotta Cavalca</cp:lastModifiedBy>
  <cp:lastPrinted>2015-07-22T14:39:51Z</cp:lastPrinted>
  <dcterms:modified xsi:type="dcterms:W3CDTF">2025-06-18T14:58:42Z</dcterms:modified>
  <cp:revision>2349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CEFET-MG</vt:lpwstr>
  </property>
  <property fmtid="{D5CDD505-2E9C-101B-9397-08002B2CF9AE}" pid="4" name="Notes">
    <vt:i4>25</vt:i4>
  </property>
  <property fmtid="{D5CDD505-2E9C-101B-9397-08002B2CF9AE}" pid="5" name="PresentationFormat">
    <vt:lpwstr>Custom</vt:lpwstr>
  </property>
  <property fmtid="{D5CDD505-2E9C-101B-9397-08002B2CF9AE}" pid="6" name="Slides">
    <vt:i4>26</vt:i4>
  </property>
</Properties>
</file>