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0"/>
  </p:notesMasterIdLst>
  <p:handoutMasterIdLst>
    <p:handoutMasterId r:id="rId31"/>
  </p:handoutMasterIdLst>
  <p:sldIdLst>
    <p:sldId id="256" r:id="rId2"/>
    <p:sldId id="436" r:id="rId3"/>
    <p:sldId id="411" r:id="rId4"/>
    <p:sldId id="441" r:id="rId5"/>
    <p:sldId id="517" r:id="rId6"/>
    <p:sldId id="500" r:id="rId7"/>
    <p:sldId id="302" r:id="rId8"/>
    <p:sldId id="303" r:id="rId9"/>
    <p:sldId id="403" r:id="rId10"/>
    <p:sldId id="501" r:id="rId11"/>
    <p:sldId id="284" r:id="rId12"/>
    <p:sldId id="502" r:id="rId13"/>
    <p:sldId id="324" r:id="rId14"/>
    <p:sldId id="503" r:id="rId15"/>
    <p:sldId id="516" r:id="rId16"/>
    <p:sldId id="416" r:id="rId17"/>
    <p:sldId id="462" r:id="rId18"/>
    <p:sldId id="505" r:id="rId19"/>
    <p:sldId id="381" r:id="rId20"/>
    <p:sldId id="463" r:id="rId21"/>
    <p:sldId id="506" r:id="rId22"/>
    <p:sldId id="507" r:id="rId23"/>
    <p:sldId id="508" r:id="rId24"/>
    <p:sldId id="509" r:id="rId25"/>
    <p:sldId id="510" r:id="rId26"/>
    <p:sldId id="511" r:id="rId27"/>
    <p:sldId id="512" r:id="rId28"/>
    <p:sldId id="320" r:id="rId29"/>
  </p:sldIdLst>
  <p:sldSz cx="9144000" cy="514826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162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6953"/>
    <a:srgbClr val="F94D3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489"/>
    <p:restoredTop sz="80544"/>
  </p:normalViewPr>
  <p:slideViewPr>
    <p:cSldViewPr snapToGrid="0">
      <p:cViewPr varScale="1">
        <p:scale>
          <a:sx n="136" d="100"/>
          <a:sy n="136" d="100"/>
        </p:scale>
        <p:origin x="944" y="184"/>
      </p:cViewPr>
      <p:guideLst>
        <p:guide orient="horz" pos="1622"/>
        <p:guide pos="2880"/>
      </p:guideLst>
    </p:cSldViewPr>
  </p:slideViewPr>
  <p:outlineViewPr>
    <p:cViewPr>
      <p:scale>
        <a:sx n="33" d="100"/>
        <a:sy n="33" d="100"/>
      </p:scale>
      <p:origin x="0" y="-6480"/>
    </p:cViewPr>
  </p:outlineViewPr>
  <p:notesTextViewPr>
    <p:cViewPr>
      <p:scale>
        <a:sx n="100" d="100"/>
        <a:sy n="100"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285B7E15-A899-AB4F-AD7A-CD3AE6FC89B9}" type="datetime1">
              <a:rPr lang="pt-BR"/>
              <a:pPr>
                <a:defRPr/>
              </a:pPr>
              <a:t>25/01/2022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E491C5FF-8302-5046-A8F3-3E7C6537B7A6}" type="slidenum">
              <a:rPr lang="en-US"/>
              <a:pPr>
                <a:defRPr/>
              </a:pPr>
              <a:t>‹#›</a:t>
            </a:fld>
            <a:endParaRPr lang="en-US"/>
          </a:p>
        </p:txBody>
      </p:sp>
    </p:spTree>
    <p:extLst>
      <p:ext uri="{BB962C8B-B14F-4D97-AF65-F5344CB8AC3E}">
        <p14:creationId xmlns:p14="http://schemas.microsoft.com/office/powerpoint/2010/main" val="194528779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0E7E4FF8-C85A-564E-9FA3-ED915CE27596}" type="datetime1">
              <a:rPr lang="pt-BR"/>
              <a:pPr>
                <a:defRPr/>
              </a:pPr>
              <a:t>25/01/2022</a:t>
            </a:fld>
            <a:endParaRPr lang="en-US"/>
          </a:p>
        </p:txBody>
      </p:sp>
      <p:sp>
        <p:nvSpPr>
          <p:cNvPr id="4" name="Slide Image Placeholder 3"/>
          <p:cNvSpPr>
            <a:spLocks noGrp="1" noRot="1" noChangeAspect="1"/>
          </p:cNvSpPr>
          <p:nvPr>
            <p:ph type="sldImg" idx="2"/>
          </p:nvPr>
        </p:nvSpPr>
        <p:spPr>
          <a:xfrm>
            <a:off x="384175" y="685800"/>
            <a:ext cx="60896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95B9F885-E6B1-EE4B-A4BD-B834A7405EA1}" type="slidenum">
              <a:rPr lang="en-US"/>
              <a:pPr>
                <a:defRPr/>
              </a:pPr>
              <a:t>‹#›</a:t>
            </a:fld>
            <a:endParaRPr lang="en-US"/>
          </a:p>
        </p:txBody>
      </p:sp>
    </p:spTree>
    <p:extLst>
      <p:ext uri="{BB962C8B-B14F-4D97-AF65-F5344CB8AC3E}">
        <p14:creationId xmlns:p14="http://schemas.microsoft.com/office/powerpoint/2010/main" val="268259713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6386"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B6AC1FD1-427E-A143-B9A7-73E480656CAE}" type="slidenum">
              <a:rPr lang="en-US" sz="1200"/>
              <a:pPr eaLnBrk="1" fontAlgn="base" hangingPunct="1">
                <a:spcBef>
                  <a:spcPct val="0"/>
                </a:spcBef>
                <a:spcAft>
                  <a:spcPct val="0"/>
                </a:spcAft>
              </a:pPr>
              <a:t>1</a:t>
            </a:fld>
            <a:endParaRPr lang="en-US" sz="1200"/>
          </a:p>
        </p:txBody>
      </p:sp>
    </p:spTree>
    <p:extLst>
      <p:ext uri="{BB962C8B-B14F-4D97-AF65-F5344CB8AC3E}">
        <p14:creationId xmlns:p14="http://schemas.microsoft.com/office/powerpoint/2010/main" val="168146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B9F885-E6B1-EE4B-A4BD-B834A7405EA1}" type="slidenum">
              <a:rPr lang="en-US" smtClean="0"/>
              <a:pPr>
                <a:defRPr/>
              </a:pPr>
              <a:t>10</a:t>
            </a:fld>
            <a:endParaRPr lang="en-US"/>
          </a:p>
        </p:txBody>
      </p:sp>
    </p:spTree>
    <p:extLst>
      <p:ext uri="{BB962C8B-B14F-4D97-AF65-F5344CB8AC3E}">
        <p14:creationId xmlns:p14="http://schemas.microsoft.com/office/powerpoint/2010/main" val="870016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u="sng" dirty="0" err="1">
                <a:latin typeface="Calibri" charset="0"/>
              </a:rPr>
              <a:t>Interação</a:t>
            </a:r>
            <a:r>
              <a:rPr lang="en-US" b="1" u="sng" dirty="0">
                <a:latin typeface="Calibri" charset="0"/>
              </a:rPr>
              <a:t> </a:t>
            </a:r>
            <a:r>
              <a:rPr lang="en-US" b="1" u="sng" dirty="0" err="1">
                <a:latin typeface="Calibri" charset="0"/>
              </a:rPr>
              <a:t>Transformadora</a:t>
            </a:r>
            <a:r>
              <a:rPr lang="en-US" dirty="0">
                <a:latin typeface="Calibri" charset="0"/>
              </a:rPr>
              <a:t>: </a:t>
            </a:r>
            <a:r>
              <a:rPr lang="en-US" dirty="0" err="1">
                <a:latin typeface="Calibri" charset="0"/>
              </a:rPr>
              <a:t>não</a:t>
            </a:r>
            <a:r>
              <a:rPr lang="en-US" dirty="0">
                <a:latin typeface="Calibri" charset="0"/>
              </a:rPr>
              <a:t> </a:t>
            </a:r>
            <a:r>
              <a:rPr lang="en-US" dirty="0" err="1">
                <a:latin typeface="Calibri" charset="0"/>
              </a:rPr>
              <a:t>é</a:t>
            </a:r>
            <a:r>
              <a:rPr lang="en-US" dirty="0">
                <a:latin typeface="Calibri" charset="0"/>
              </a:rPr>
              <a:t> </a:t>
            </a:r>
            <a:r>
              <a:rPr lang="pt-BR" sz="1200" kern="1200" dirty="0">
                <a:solidFill>
                  <a:schemeClr val="tx1"/>
                </a:solidFill>
                <a:effectLst/>
                <a:latin typeface="+mn-lt"/>
                <a:ea typeface="ＭＳ Ｐゴシック" charset="0"/>
                <a:cs typeface="ＭＳ Ｐゴシック" charset="0"/>
              </a:rPr>
              <a:t>uma via de mão única. É preciso que haja interação, ou seja, um canal de duas vias.</a:t>
            </a:r>
            <a:r>
              <a:rPr lang="en-US" dirty="0">
                <a:effectLst/>
              </a:rPr>
              <a:t> Por </a:t>
            </a:r>
            <a:r>
              <a:rPr lang="en-US" dirty="0" err="1">
                <a:effectLst/>
              </a:rPr>
              <a:t>meio</a:t>
            </a:r>
            <a:r>
              <a:rPr lang="en-US" dirty="0">
                <a:effectLst/>
              </a:rPr>
              <a:t> de um </a:t>
            </a:r>
            <a:r>
              <a:rPr lang="en-US" dirty="0" err="1">
                <a:effectLst/>
              </a:rPr>
              <a:t>processo</a:t>
            </a:r>
            <a:r>
              <a:rPr lang="en-US" dirty="0">
                <a:effectLst/>
              </a:rPr>
              <a:t> </a:t>
            </a:r>
            <a:r>
              <a:rPr lang="en-US" dirty="0" err="1">
                <a:effectLst/>
              </a:rPr>
              <a:t>colaborativo</a:t>
            </a:r>
            <a:r>
              <a:rPr lang="en-US" dirty="0">
                <a:effectLst/>
              </a:rPr>
              <a:t>, o saber </a:t>
            </a:r>
            <a:r>
              <a:rPr lang="en-US" dirty="0" err="1">
                <a:effectLst/>
              </a:rPr>
              <a:t>institucional</a:t>
            </a:r>
            <a:r>
              <a:rPr lang="en-US" dirty="0">
                <a:effectLst/>
              </a:rPr>
              <a:t> </a:t>
            </a:r>
            <a:r>
              <a:rPr lang="en-US" dirty="0" err="1">
                <a:effectLst/>
              </a:rPr>
              <a:t>é</a:t>
            </a:r>
            <a:r>
              <a:rPr lang="en-US" dirty="0">
                <a:effectLst/>
              </a:rPr>
              <a:t> </a:t>
            </a:r>
            <a:r>
              <a:rPr lang="en-US" dirty="0" err="1">
                <a:effectLst/>
              </a:rPr>
              <a:t>combinado</a:t>
            </a:r>
            <a:r>
              <a:rPr lang="en-US" dirty="0">
                <a:effectLst/>
              </a:rPr>
              <a:t> com </a:t>
            </a:r>
            <a:r>
              <a:rPr lang="en-US" dirty="0" err="1">
                <a:effectLst/>
              </a:rPr>
              <a:t>os</a:t>
            </a:r>
            <a:r>
              <a:rPr lang="en-US" dirty="0">
                <a:effectLst/>
              </a:rPr>
              <a:t> </a:t>
            </a:r>
            <a:r>
              <a:rPr lang="en-US" dirty="0" err="1">
                <a:effectLst/>
              </a:rPr>
              <a:t>saberes</a:t>
            </a:r>
            <a:r>
              <a:rPr lang="en-US" dirty="0">
                <a:effectLst/>
              </a:rPr>
              <a:t> da </a:t>
            </a:r>
            <a:r>
              <a:rPr lang="en-US" dirty="0" err="1">
                <a:effectLst/>
              </a:rPr>
              <a:t>comunidade</a:t>
            </a:r>
            <a:r>
              <a:rPr lang="en-US" dirty="0">
                <a:effectLst/>
              </a:rPr>
              <a:t> externa para </a:t>
            </a:r>
            <a:r>
              <a:rPr lang="en-US" dirty="0" err="1">
                <a:effectLst/>
              </a:rPr>
              <a:t>realizar</a:t>
            </a:r>
            <a:r>
              <a:rPr lang="en-US" dirty="0">
                <a:effectLst/>
              </a:rPr>
              <a:t> a </a:t>
            </a:r>
            <a:r>
              <a:rPr lang="en-US" dirty="0" err="1">
                <a:effectLst/>
              </a:rPr>
              <a:t>ação</a:t>
            </a:r>
            <a:r>
              <a:rPr lang="en-US" dirty="0">
                <a:effectLst/>
              </a:rPr>
              <a:t>.</a:t>
            </a:r>
            <a:endParaRPr lang="pt-BR" sz="1200" kern="1200" dirty="0">
              <a:solidFill>
                <a:schemeClr val="tx1"/>
              </a:solidFill>
              <a:effectLst/>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u="sng" dirty="0">
              <a:latin typeface="Calibri"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u="sng" dirty="0" err="1">
                <a:latin typeface="Calibri" charset="0"/>
              </a:rPr>
              <a:t>Protagonismo</a:t>
            </a:r>
            <a:r>
              <a:rPr lang="en-US" b="1" u="sng" dirty="0">
                <a:latin typeface="Calibri" charset="0"/>
              </a:rPr>
              <a:t> </a:t>
            </a:r>
            <a:r>
              <a:rPr lang="en-US" b="1" u="sng" dirty="0" err="1">
                <a:latin typeface="Calibri" charset="0"/>
              </a:rPr>
              <a:t>Discente</a:t>
            </a:r>
            <a:r>
              <a:rPr lang="en-US" dirty="0">
                <a:latin typeface="Calibri" charset="0"/>
              </a:rPr>
              <a:t>: q</a:t>
            </a:r>
            <a:r>
              <a:rPr lang="pt-BR" sz="1200" kern="1200" dirty="0" err="1">
                <a:solidFill>
                  <a:schemeClr val="tx1"/>
                </a:solidFill>
                <a:effectLst/>
                <a:latin typeface="+mn-lt"/>
                <a:ea typeface="ＭＳ Ｐゴシック" charset="0"/>
                <a:cs typeface="ＭＳ Ｐゴシック" charset="0"/>
              </a:rPr>
              <a:t>uem</a:t>
            </a:r>
            <a:r>
              <a:rPr lang="pt-BR" sz="1200" kern="1200" dirty="0">
                <a:solidFill>
                  <a:schemeClr val="tx1"/>
                </a:solidFill>
                <a:effectLst/>
                <a:latin typeface="+mn-lt"/>
                <a:ea typeface="ＭＳ Ｐゴシック" charset="0"/>
                <a:cs typeface="ＭＳ Ｐゴシック" charset="0"/>
              </a:rPr>
              <a:t> realiza de fato a ação é o estudante. Ele é protagonista. Os docentes e </a:t>
            </a:r>
            <a:r>
              <a:rPr lang="pt-BR" sz="1200" kern="1200" dirty="0" err="1">
                <a:solidFill>
                  <a:schemeClr val="tx1"/>
                </a:solidFill>
                <a:effectLst/>
                <a:latin typeface="+mn-lt"/>
                <a:ea typeface="ＭＳ Ｐゴシック" charset="0"/>
                <a:cs typeface="ＭＳ Ｐゴシック" charset="0"/>
              </a:rPr>
              <a:t>TAEs</a:t>
            </a:r>
            <a:r>
              <a:rPr lang="pt-BR" sz="1200" kern="1200" dirty="0">
                <a:solidFill>
                  <a:schemeClr val="tx1"/>
                </a:solidFill>
                <a:effectLst/>
                <a:latin typeface="+mn-lt"/>
                <a:ea typeface="ＭＳ Ｐゴシック" charset="0"/>
                <a:cs typeface="ＭＳ Ｐゴシック" charset="0"/>
              </a:rPr>
              <a:t> que estejam coordenando a ação vão instruir os estudantes. Eles formarão, prepararão os estudantes. Exemplo: suponha que eu venha a coordenador um curso de extensão, que seja sobre ensino de programação de computadores para estudantes de escolas públicas. Não será eu que irei ministrar o curso. Eu vou preparar os estudantes para que eles façam o plano pedagógico do curso, para que eles preparem os materiais didáticos, para que eles atuem em equipe, ajudando-se mutuamente, tendo uma vivência cidadã e profissional ao levar adiante esta ação de extensão. O orientador do estudante não precisa estar na linha de frente o tempo todo. O estudante, por sua vez, poderá ter uma prática interdisciplinar, convivendo com estudantes de outros cursos, </a:t>
            </a:r>
            <a:endParaRPr lang="en-US" sz="1200" kern="1200" dirty="0">
              <a:solidFill>
                <a:schemeClr val="tx1"/>
              </a:solidFill>
              <a:effectLst/>
              <a:latin typeface="+mn-lt"/>
              <a:ea typeface="ＭＳ Ｐゴシック" charset="0"/>
              <a:cs typeface="ＭＳ Ｐゴシック" charset="0"/>
            </a:endParaRPr>
          </a:p>
          <a:p>
            <a:endParaRPr lang="en-US" dirty="0">
              <a:latin typeface="Calibri" charset="0"/>
            </a:endParaRPr>
          </a:p>
          <a:p>
            <a:r>
              <a:rPr lang="en-US" b="1" u="sng" dirty="0" err="1">
                <a:latin typeface="Calibri" charset="0"/>
              </a:rPr>
              <a:t>Componente</a:t>
            </a:r>
            <a:r>
              <a:rPr lang="en-US" b="1" u="sng" dirty="0">
                <a:latin typeface="Calibri" charset="0"/>
              </a:rPr>
              <a:t> Curricular</a:t>
            </a:r>
            <a:r>
              <a:rPr lang="en-US" dirty="0">
                <a:latin typeface="Calibri" charset="0"/>
              </a:rPr>
              <a:t>: agora a </a:t>
            </a:r>
            <a:r>
              <a:rPr lang="en-US" dirty="0" err="1">
                <a:latin typeface="Calibri" charset="0"/>
              </a:rPr>
              <a:t>extensão</a:t>
            </a:r>
            <a:r>
              <a:rPr lang="en-US" dirty="0">
                <a:latin typeface="Calibri" charset="0"/>
              </a:rPr>
              <a:t> </a:t>
            </a:r>
            <a:r>
              <a:rPr lang="en-US" dirty="0" err="1">
                <a:latin typeface="Calibri" charset="0"/>
              </a:rPr>
              <a:t>é</a:t>
            </a:r>
            <a:r>
              <a:rPr lang="en-US" dirty="0">
                <a:latin typeface="Calibri" charset="0"/>
              </a:rPr>
              <a:t> </a:t>
            </a:r>
            <a:r>
              <a:rPr lang="en-US" dirty="0" err="1">
                <a:latin typeface="Calibri" charset="0"/>
              </a:rPr>
              <a:t>uma</a:t>
            </a:r>
            <a:r>
              <a:rPr lang="en-US" dirty="0">
                <a:latin typeface="Calibri" charset="0"/>
              </a:rPr>
              <a:t> </a:t>
            </a:r>
            <a:r>
              <a:rPr lang="en-US" dirty="0" err="1">
                <a:latin typeface="Calibri" charset="0"/>
              </a:rPr>
              <a:t>componente</a:t>
            </a:r>
            <a:r>
              <a:rPr lang="en-US" dirty="0">
                <a:latin typeface="Calibri" charset="0"/>
              </a:rPr>
              <a:t> curricular dos </a:t>
            </a:r>
            <a:r>
              <a:rPr lang="en-US" dirty="0" err="1">
                <a:latin typeface="Calibri" charset="0"/>
              </a:rPr>
              <a:t>cursos</a:t>
            </a:r>
            <a:r>
              <a:rPr lang="en-US" dirty="0">
                <a:latin typeface="Calibri" charset="0"/>
              </a:rPr>
              <a:t> de </a:t>
            </a:r>
            <a:r>
              <a:rPr lang="en-US" dirty="0" err="1">
                <a:latin typeface="Calibri" charset="0"/>
              </a:rPr>
              <a:t>graduação</a:t>
            </a:r>
            <a:r>
              <a:rPr lang="en-US" dirty="0">
                <a:latin typeface="Calibri" charset="0"/>
              </a:rPr>
              <a:t> e se vincula </a:t>
            </a:r>
            <a:r>
              <a:rPr lang="en-US" dirty="0" err="1">
                <a:latin typeface="Calibri" charset="0"/>
              </a:rPr>
              <a:t>à</a:t>
            </a:r>
            <a:r>
              <a:rPr lang="en-US" dirty="0">
                <a:latin typeface="Calibri" charset="0"/>
              </a:rPr>
              <a:t> </a:t>
            </a:r>
            <a:r>
              <a:rPr lang="en-US" dirty="0" err="1">
                <a:latin typeface="Calibri" charset="0"/>
              </a:rPr>
              <a:t>formação</a:t>
            </a:r>
            <a:r>
              <a:rPr lang="en-US" dirty="0">
                <a:latin typeface="Calibri" charset="0"/>
              </a:rPr>
              <a:t> do </a:t>
            </a:r>
            <a:r>
              <a:rPr lang="en-US" dirty="0" err="1">
                <a:latin typeface="Calibri" charset="0"/>
              </a:rPr>
              <a:t>estudante</a:t>
            </a:r>
            <a:r>
              <a:rPr lang="en-US" dirty="0">
                <a:latin typeface="Calibri" charset="0"/>
              </a:rPr>
              <a:t>. Ela </a:t>
            </a:r>
            <a:r>
              <a:rPr lang="en-US" dirty="0" err="1">
                <a:latin typeface="Calibri" charset="0"/>
              </a:rPr>
              <a:t>não</a:t>
            </a:r>
            <a:r>
              <a:rPr lang="en-US" dirty="0">
                <a:latin typeface="Calibri" charset="0"/>
              </a:rPr>
              <a:t> </a:t>
            </a:r>
            <a:r>
              <a:rPr lang="en-US" dirty="0" err="1">
                <a:latin typeface="Calibri" charset="0"/>
              </a:rPr>
              <a:t>é</a:t>
            </a:r>
            <a:r>
              <a:rPr lang="en-US" dirty="0">
                <a:latin typeface="Calibri" charset="0"/>
              </a:rPr>
              <a:t> </a:t>
            </a:r>
            <a:r>
              <a:rPr lang="en-US" dirty="0" err="1">
                <a:latin typeface="Calibri" charset="0"/>
              </a:rPr>
              <a:t>mais</a:t>
            </a:r>
            <a:r>
              <a:rPr lang="en-US" dirty="0">
                <a:latin typeface="Calibri" charset="0"/>
              </a:rPr>
              <a:t> </a:t>
            </a:r>
            <a:r>
              <a:rPr lang="en-US" dirty="0" err="1">
                <a:latin typeface="Calibri" charset="0"/>
              </a:rPr>
              <a:t>como</a:t>
            </a:r>
            <a:r>
              <a:rPr lang="en-US" dirty="0">
                <a:latin typeface="Calibri" charset="0"/>
              </a:rPr>
              <a:t> antes, </a:t>
            </a:r>
            <a:r>
              <a:rPr lang="en-US" dirty="0" err="1">
                <a:latin typeface="Calibri" charset="0"/>
              </a:rPr>
              <a:t>somente</a:t>
            </a:r>
            <a:r>
              <a:rPr lang="en-US" dirty="0">
                <a:latin typeface="Calibri" charset="0"/>
              </a:rPr>
              <a:t> </a:t>
            </a:r>
            <a:r>
              <a:rPr lang="en-US" dirty="0" err="1">
                <a:latin typeface="Calibri" charset="0"/>
              </a:rPr>
              <a:t>uma</a:t>
            </a:r>
            <a:r>
              <a:rPr lang="en-US" dirty="0">
                <a:latin typeface="Calibri" charset="0"/>
              </a:rPr>
              <a:t> </a:t>
            </a:r>
            <a:r>
              <a:rPr lang="en-US" dirty="0" err="1">
                <a:latin typeface="Calibri" charset="0"/>
              </a:rPr>
              <a:t>atividade</a:t>
            </a:r>
            <a:r>
              <a:rPr lang="en-US" dirty="0">
                <a:latin typeface="Calibri" charset="0"/>
              </a:rPr>
              <a:t> extra-curricular. As </a:t>
            </a:r>
            <a:r>
              <a:rPr lang="en-US" dirty="0" err="1">
                <a:latin typeface="Calibri" charset="0"/>
              </a:rPr>
              <a:t>ações</a:t>
            </a:r>
            <a:r>
              <a:rPr lang="en-US" dirty="0">
                <a:latin typeface="Calibri" charset="0"/>
              </a:rPr>
              <a:t> de </a:t>
            </a:r>
            <a:r>
              <a:rPr lang="en-US" dirty="0" err="1">
                <a:latin typeface="Calibri" charset="0"/>
              </a:rPr>
              <a:t>extensão</a:t>
            </a:r>
            <a:r>
              <a:rPr lang="en-US" dirty="0">
                <a:latin typeface="Calibri" charset="0"/>
              </a:rPr>
              <a:t> </a:t>
            </a:r>
            <a:r>
              <a:rPr lang="en-US" dirty="0" err="1">
                <a:latin typeface="Calibri" charset="0"/>
              </a:rPr>
              <a:t>deverão</a:t>
            </a:r>
            <a:r>
              <a:rPr lang="en-US" dirty="0">
                <a:latin typeface="Calibri" charset="0"/>
              </a:rPr>
              <a:t> ser </a:t>
            </a:r>
            <a:r>
              <a:rPr lang="en-US" dirty="0" err="1">
                <a:latin typeface="Calibri" charset="0"/>
              </a:rPr>
              <a:t>inseridas</a:t>
            </a:r>
            <a:r>
              <a:rPr lang="en-US" dirty="0">
                <a:latin typeface="Calibri" charset="0"/>
              </a:rPr>
              <a:t> dentro da carga </a:t>
            </a:r>
            <a:r>
              <a:rPr lang="en-US" dirty="0" err="1">
                <a:latin typeface="Calibri" charset="0"/>
              </a:rPr>
              <a:t>horária</a:t>
            </a:r>
            <a:r>
              <a:rPr lang="en-US" dirty="0">
                <a:latin typeface="Calibri" charset="0"/>
              </a:rPr>
              <a:t> </a:t>
            </a:r>
            <a:r>
              <a:rPr lang="en-US" dirty="0" err="1">
                <a:latin typeface="Calibri" charset="0"/>
              </a:rPr>
              <a:t>atual</a:t>
            </a:r>
            <a:r>
              <a:rPr lang="en-US" dirty="0">
                <a:latin typeface="Calibri" charset="0"/>
              </a:rPr>
              <a:t> do </a:t>
            </a:r>
            <a:r>
              <a:rPr lang="en-US" dirty="0" err="1">
                <a:latin typeface="Calibri" charset="0"/>
              </a:rPr>
              <a:t>curso</a:t>
            </a:r>
            <a:r>
              <a:rPr lang="en-US" dirty="0">
                <a:latin typeface="Calibri" charset="0"/>
              </a:rPr>
              <a:t>, </a:t>
            </a:r>
            <a:r>
              <a:rPr lang="en-US" dirty="0" err="1">
                <a:latin typeface="Calibri" charset="0"/>
              </a:rPr>
              <a:t>sem</a:t>
            </a:r>
            <a:r>
              <a:rPr lang="en-US" dirty="0">
                <a:latin typeface="Calibri" charset="0"/>
              </a:rPr>
              <a:t> </a:t>
            </a:r>
            <a:r>
              <a:rPr lang="en-US" dirty="0" err="1">
                <a:latin typeface="Calibri" charset="0"/>
              </a:rPr>
              <a:t>aumento</a:t>
            </a:r>
            <a:r>
              <a:rPr lang="en-US" dirty="0">
                <a:latin typeface="Calibri" charset="0"/>
              </a:rPr>
              <a:t>, </a:t>
            </a:r>
            <a:r>
              <a:rPr lang="en-US" dirty="0" err="1">
                <a:latin typeface="Calibri" charset="0"/>
              </a:rPr>
              <a:t>portanto</a:t>
            </a:r>
            <a:r>
              <a:rPr lang="en-US" dirty="0">
                <a:latin typeface="Calibri" charset="0"/>
              </a:rPr>
              <a:t>, de </a:t>
            </a:r>
            <a:r>
              <a:rPr lang="en-US" dirty="0" err="1">
                <a:latin typeface="Calibri" charset="0"/>
              </a:rPr>
              <a:t>sua</a:t>
            </a:r>
            <a:r>
              <a:rPr lang="en-US" dirty="0">
                <a:latin typeface="Calibri" charset="0"/>
              </a:rPr>
              <a:t> CH. </a:t>
            </a:r>
            <a:r>
              <a:rPr lang="en-US" dirty="0" err="1">
                <a:latin typeface="Calibri" charset="0"/>
              </a:rPr>
              <a:t>Dito</a:t>
            </a:r>
            <a:r>
              <a:rPr lang="en-US" dirty="0">
                <a:latin typeface="Calibri" charset="0"/>
              </a:rPr>
              <a:t> </a:t>
            </a:r>
            <a:r>
              <a:rPr lang="en-US" dirty="0" err="1">
                <a:latin typeface="Calibri" charset="0"/>
              </a:rPr>
              <a:t>isso</a:t>
            </a:r>
            <a:r>
              <a:rPr lang="en-US" dirty="0">
                <a:latin typeface="Calibri" charset="0"/>
              </a:rPr>
              <a:t>, a </a:t>
            </a:r>
            <a:r>
              <a:rPr lang="en-US" dirty="0" err="1">
                <a:latin typeface="Calibri" charset="0"/>
              </a:rPr>
              <a:t>integração</a:t>
            </a:r>
            <a:r>
              <a:rPr lang="en-US" dirty="0">
                <a:latin typeface="Calibri" charset="0"/>
              </a:rPr>
              <a:t> da </a:t>
            </a:r>
            <a:r>
              <a:rPr lang="en-US" dirty="0" err="1">
                <a:latin typeface="Calibri" charset="0"/>
              </a:rPr>
              <a:t>extensão</a:t>
            </a:r>
            <a:r>
              <a:rPr lang="en-US" dirty="0">
                <a:latin typeface="Calibri" charset="0"/>
              </a:rPr>
              <a:t> </a:t>
            </a:r>
            <a:r>
              <a:rPr lang="en-US" dirty="0" err="1">
                <a:latin typeface="Calibri" charset="0"/>
              </a:rPr>
              <a:t>não</a:t>
            </a:r>
            <a:r>
              <a:rPr lang="en-US" dirty="0">
                <a:latin typeface="Calibri" charset="0"/>
              </a:rPr>
              <a:t> </a:t>
            </a:r>
            <a:r>
              <a:rPr lang="en-US" dirty="0" err="1">
                <a:latin typeface="Calibri" charset="0"/>
              </a:rPr>
              <a:t>deve</a:t>
            </a:r>
            <a:r>
              <a:rPr lang="en-US" dirty="0">
                <a:latin typeface="Calibri" charset="0"/>
              </a:rPr>
              <a:t> </a:t>
            </a:r>
            <a:r>
              <a:rPr lang="en-US" dirty="0" err="1">
                <a:latin typeface="Calibri" charset="0"/>
              </a:rPr>
              <a:t>implicar</a:t>
            </a:r>
            <a:r>
              <a:rPr lang="en-US" dirty="0">
                <a:latin typeface="Calibri" charset="0"/>
              </a:rPr>
              <a:t> </a:t>
            </a:r>
            <a:r>
              <a:rPr lang="en-US" dirty="0" err="1">
                <a:latin typeface="Calibri" charset="0"/>
              </a:rPr>
              <a:t>necessariamente</a:t>
            </a:r>
            <a:r>
              <a:rPr lang="en-US" dirty="0">
                <a:latin typeface="Calibri" charset="0"/>
              </a:rPr>
              <a:t> </a:t>
            </a:r>
            <a:r>
              <a:rPr lang="en-US" dirty="0" err="1">
                <a:latin typeface="Calibri" charset="0"/>
              </a:rPr>
              <a:t>na</a:t>
            </a:r>
            <a:r>
              <a:rPr lang="en-US" dirty="0">
                <a:latin typeface="Calibri" charset="0"/>
              </a:rPr>
              <a:t> </a:t>
            </a:r>
            <a:r>
              <a:rPr lang="en-US" dirty="0" err="1">
                <a:latin typeface="Calibri" charset="0"/>
              </a:rPr>
              <a:t>contratação</a:t>
            </a:r>
            <a:r>
              <a:rPr lang="en-US" dirty="0">
                <a:latin typeface="Calibri" charset="0"/>
              </a:rPr>
              <a:t> de </a:t>
            </a:r>
            <a:r>
              <a:rPr lang="en-US" dirty="0" err="1">
                <a:latin typeface="Calibri" charset="0"/>
              </a:rPr>
              <a:t>mais</a:t>
            </a:r>
            <a:r>
              <a:rPr lang="en-US" dirty="0">
                <a:latin typeface="Calibri" charset="0"/>
              </a:rPr>
              <a:t> </a:t>
            </a:r>
            <a:r>
              <a:rPr lang="en-US" dirty="0" err="1">
                <a:latin typeface="Calibri" charset="0"/>
              </a:rPr>
              <a:t>docentes</a:t>
            </a:r>
            <a:r>
              <a:rPr lang="en-US" dirty="0">
                <a:latin typeface="Calibri" charset="0"/>
              </a:rPr>
              <a:t> e </a:t>
            </a:r>
            <a:r>
              <a:rPr lang="en-US" dirty="0" err="1">
                <a:latin typeface="Calibri" charset="0"/>
              </a:rPr>
              <a:t>alocação</a:t>
            </a:r>
            <a:r>
              <a:rPr lang="en-US" dirty="0">
                <a:latin typeface="Calibri" charset="0"/>
              </a:rPr>
              <a:t> de </a:t>
            </a:r>
            <a:r>
              <a:rPr lang="en-US" dirty="0" err="1">
                <a:latin typeface="Calibri" charset="0"/>
              </a:rPr>
              <a:t>mais</a:t>
            </a:r>
            <a:r>
              <a:rPr lang="en-US" dirty="0">
                <a:latin typeface="Calibri" charset="0"/>
              </a:rPr>
              <a:t> </a:t>
            </a:r>
            <a:r>
              <a:rPr lang="en-US" dirty="0" err="1">
                <a:latin typeface="Calibri" charset="0"/>
              </a:rPr>
              <a:t>espaços</a:t>
            </a:r>
            <a:r>
              <a:rPr lang="en-US" dirty="0">
                <a:latin typeface="Calibri" charset="0"/>
              </a:rPr>
              <a:t>. </a:t>
            </a:r>
            <a:r>
              <a:rPr lang="en-US" dirty="0" err="1">
                <a:latin typeface="Calibri" charset="0"/>
              </a:rPr>
              <a:t>Será</a:t>
            </a:r>
            <a:r>
              <a:rPr lang="en-US" dirty="0">
                <a:latin typeface="Calibri" charset="0"/>
              </a:rPr>
              <a:t> </a:t>
            </a:r>
            <a:r>
              <a:rPr lang="en-US" dirty="0" err="1">
                <a:latin typeface="Calibri" charset="0"/>
              </a:rPr>
              <a:t>preciso</a:t>
            </a:r>
            <a:r>
              <a:rPr lang="en-US" dirty="0">
                <a:latin typeface="Calibri" charset="0"/>
              </a:rPr>
              <a:t> </a:t>
            </a:r>
            <a:r>
              <a:rPr lang="en-US" dirty="0" err="1">
                <a:latin typeface="Calibri" charset="0"/>
              </a:rPr>
              <a:t>incorporar</a:t>
            </a:r>
            <a:r>
              <a:rPr lang="en-US" dirty="0">
                <a:latin typeface="Calibri" charset="0"/>
              </a:rPr>
              <a:t> </a:t>
            </a:r>
            <a:r>
              <a:rPr lang="en-US" dirty="0" err="1">
                <a:latin typeface="Calibri" charset="0"/>
              </a:rPr>
              <a:t>na</a:t>
            </a:r>
            <a:r>
              <a:rPr lang="en-US" dirty="0">
                <a:latin typeface="Calibri" charset="0"/>
              </a:rPr>
              <a:t> </a:t>
            </a:r>
            <a:r>
              <a:rPr lang="en-US" dirty="0" err="1">
                <a:latin typeface="Calibri" charset="0"/>
              </a:rPr>
              <a:t>matriz</a:t>
            </a:r>
            <a:r>
              <a:rPr lang="en-US" dirty="0">
                <a:latin typeface="Calibri" charset="0"/>
              </a:rPr>
              <a:t> curricular do </a:t>
            </a:r>
            <a:r>
              <a:rPr lang="en-US" dirty="0" err="1">
                <a:latin typeface="Calibri" charset="0"/>
              </a:rPr>
              <a:t>curso</a:t>
            </a:r>
            <a:r>
              <a:rPr lang="en-US" dirty="0">
                <a:latin typeface="Calibri" charset="0"/>
              </a:rPr>
              <a:t> um </a:t>
            </a:r>
            <a:r>
              <a:rPr lang="en-US" dirty="0" err="1">
                <a:latin typeface="Calibri" charset="0"/>
              </a:rPr>
              <a:t>momento</a:t>
            </a:r>
            <a:r>
              <a:rPr lang="en-US" dirty="0">
                <a:latin typeface="Calibri" charset="0"/>
              </a:rPr>
              <a:t> </a:t>
            </a:r>
            <a:r>
              <a:rPr lang="en-US" dirty="0" err="1">
                <a:latin typeface="Calibri" charset="0"/>
              </a:rPr>
              <a:t>pedagógico</a:t>
            </a:r>
            <a:r>
              <a:rPr lang="en-US" dirty="0">
                <a:latin typeface="Calibri" charset="0"/>
              </a:rPr>
              <a:t> (com </a:t>
            </a:r>
            <a:r>
              <a:rPr lang="en-US" dirty="0" err="1">
                <a:latin typeface="Calibri" charset="0"/>
              </a:rPr>
              <a:t>sua</a:t>
            </a:r>
            <a:r>
              <a:rPr lang="en-US" dirty="0">
                <a:latin typeface="Calibri" charset="0"/>
              </a:rPr>
              <a:t> CH </a:t>
            </a:r>
            <a:r>
              <a:rPr lang="en-US" dirty="0" err="1">
                <a:latin typeface="Calibri" charset="0"/>
              </a:rPr>
              <a:t>específica</a:t>
            </a:r>
            <a:r>
              <a:rPr lang="en-US" dirty="0">
                <a:latin typeface="Calibri" charset="0"/>
              </a:rPr>
              <a:t>) para a </a:t>
            </a:r>
            <a:r>
              <a:rPr lang="en-US" dirty="0" err="1">
                <a:latin typeface="Calibri" charset="0"/>
              </a:rPr>
              <a:t>ação</a:t>
            </a:r>
            <a:r>
              <a:rPr lang="en-US" dirty="0">
                <a:latin typeface="Calibri" charset="0"/>
              </a:rPr>
              <a:t> de </a:t>
            </a:r>
            <a:r>
              <a:rPr lang="en-US" dirty="0" err="1">
                <a:latin typeface="Calibri" charset="0"/>
              </a:rPr>
              <a:t>extensão</a:t>
            </a:r>
            <a:r>
              <a:rPr lang="en-US" dirty="0">
                <a:latin typeface="Calibri" charset="0"/>
              </a:rPr>
              <a:t>, </a:t>
            </a:r>
            <a:r>
              <a:rPr lang="en-US" dirty="0" err="1">
                <a:latin typeface="Calibri" charset="0"/>
              </a:rPr>
              <a:t>assim</a:t>
            </a:r>
            <a:r>
              <a:rPr lang="en-US" dirty="0">
                <a:latin typeface="Calibri" charset="0"/>
              </a:rPr>
              <a:t> </a:t>
            </a:r>
            <a:r>
              <a:rPr lang="en-US" dirty="0" err="1">
                <a:latin typeface="Calibri" charset="0"/>
              </a:rPr>
              <a:t>como</a:t>
            </a:r>
            <a:r>
              <a:rPr lang="en-US" dirty="0">
                <a:latin typeface="Calibri" charset="0"/>
              </a:rPr>
              <a:t> </a:t>
            </a:r>
            <a:r>
              <a:rPr lang="en-US" dirty="0" err="1">
                <a:latin typeface="Calibri" charset="0"/>
              </a:rPr>
              <a:t>já</a:t>
            </a:r>
            <a:r>
              <a:rPr lang="en-US" dirty="0">
                <a:latin typeface="Calibri" charset="0"/>
              </a:rPr>
              <a:t> </a:t>
            </a:r>
            <a:r>
              <a:rPr lang="en-US" dirty="0" err="1">
                <a:latin typeface="Calibri" charset="0"/>
              </a:rPr>
              <a:t>há</a:t>
            </a:r>
            <a:r>
              <a:rPr lang="en-US" dirty="0">
                <a:latin typeface="Calibri" charset="0"/>
              </a:rPr>
              <a:t> o </a:t>
            </a:r>
            <a:r>
              <a:rPr lang="en-US" dirty="0" err="1">
                <a:latin typeface="Calibri" charset="0"/>
              </a:rPr>
              <a:t>momento</a:t>
            </a:r>
            <a:r>
              <a:rPr lang="en-US" dirty="0">
                <a:latin typeface="Calibri" charset="0"/>
              </a:rPr>
              <a:t> </a:t>
            </a:r>
            <a:r>
              <a:rPr lang="en-US" dirty="0" err="1">
                <a:latin typeface="Calibri" charset="0"/>
              </a:rPr>
              <a:t>pedagógico</a:t>
            </a:r>
            <a:r>
              <a:rPr lang="en-US" dirty="0">
                <a:latin typeface="Calibri" charset="0"/>
              </a:rPr>
              <a:t> para </a:t>
            </a:r>
            <a:r>
              <a:rPr lang="en-US" dirty="0" err="1">
                <a:latin typeface="Calibri" charset="0"/>
              </a:rPr>
              <a:t>uma</a:t>
            </a:r>
            <a:r>
              <a:rPr lang="en-US" dirty="0">
                <a:latin typeface="Calibri" charset="0"/>
              </a:rPr>
              <a:t> </a:t>
            </a:r>
            <a:r>
              <a:rPr lang="en-US" dirty="0" err="1">
                <a:latin typeface="Calibri" charset="0"/>
              </a:rPr>
              <a:t>disciplina</a:t>
            </a:r>
            <a:r>
              <a:rPr lang="en-US" dirty="0">
                <a:latin typeface="Calibri" charset="0"/>
              </a:rPr>
              <a:t> </a:t>
            </a:r>
            <a:r>
              <a:rPr lang="en-US" dirty="0" err="1">
                <a:latin typeface="Calibri" charset="0"/>
              </a:rPr>
              <a:t>teórica</a:t>
            </a:r>
            <a:r>
              <a:rPr lang="en-US" dirty="0">
                <a:latin typeface="Calibri" charset="0"/>
              </a:rPr>
              <a:t>. </a:t>
            </a:r>
            <a:r>
              <a:rPr lang="en-US" dirty="0" err="1">
                <a:latin typeface="Calibri" charset="0"/>
              </a:rPr>
              <a:t>É</a:t>
            </a:r>
            <a:r>
              <a:rPr lang="en-US" dirty="0">
                <a:latin typeface="Calibri" charset="0"/>
              </a:rPr>
              <a:t> um </a:t>
            </a:r>
            <a:r>
              <a:rPr lang="en-US" dirty="0" err="1">
                <a:latin typeface="Calibri" charset="0"/>
              </a:rPr>
              <a:t>atividade</a:t>
            </a:r>
            <a:r>
              <a:rPr lang="en-US" dirty="0">
                <a:latin typeface="Calibri" charset="0"/>
              </a:rPr>
              <a:t> </a:t>
            </a:r>
            <a:r>
              <a:rPr lang="en-US" dirty="0" err="1">
                <a:latin typeface="Calibri" charset="0"/>
              </a:rPr>
              <a:t>integrada</a:t>
            </a:r>
            <a:r>
              <a:rPr lang="en-US" dirty="0">
                <a:latin typeface="Calibri" charset="0"/>
              </a:rPr>
              <a:t> e </a:t>
            </a:r>
            <a:r>
              <a:rPr lang="en-US" dirty="0" err="1">
                <a:latin typeface="Calibri" charset="0"/>
              </a:rPr>
              <a:t>não</a:t>
            </a:r>
            <a:r>
              <a:rPr lang="en-US" dirty="0">
                <a:latin typeface="Calibri" charset="0"/>
              </a:rPr>
              <a:t> </a:t>
            </a:r>
            <a:r>
              <a:rPr lang="en-US" dirty="0" err="1">
                <a:latin typeface="Calibri" charset="0"/>
              </a:rPr>
              <a:t>mais</a:t>
            </a:r>
            <a:r>
              <a:rPr lang="en-US" dirty="0">
                <a:latin typeface="Calibri" charset="0"/>
              </a:rPr>
              <a:t> </a:t>
            </a:r>
            <a:r>
              <a:rPr lang="en-US" dirty="0" err="1">
                <a:latin typeface="Calibri" charset="0"/>
              </a:rPr>
              <a:t>apenas</a:t>
            </a:r>
            <a:r>
              <a:rPr lang="en-US" dirty="0">
                <a:latin typeface="Calibri" charset="0"/>
              </a:rPr>
              <a:t> </a:t>
            </a:r>
            <a:r>
              <a:rPr lang="en-US" dirty="0" err="1">
                <a:latin typeface="Calibri" charset="0"/>
              </a:rPr>
              <a:t>complementar</a:t>
            </a:r>
            <a:r>
              <a:rPr lang="en-US" dirty="0">
                <a:latin typeface="Calibri" charset="0"/>
              </a:rPr>
              <a:t>. </a:t>
            </a:r>
          </a:p>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11</a:t>
            </a:fld>
            <a:endParaRPr lang="en-US"/>
          </a:p>
        </p:txBody>
      </p:sp>
    </p:spTree>
    <p:extLst>
      <p:ext uri="{BB962C8B-B14F-4D97-AF65-F5344CB8AC3E}">
        <p14:creationId xmlns:p14="http://schemas.microsoft.com/office/powerpoint/2010/main" val="3510620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BR" sz="1200" kern="1200" dirty="0">
                <a:solidFill>
                  <a:schemeClr val="tx1"/>
                </a:solidFill>
                <a:effectLst/>
                <a:latin typeface="+mn-lt"/>
                <a:ea typeface="ＭＳ Ｐゴシック" charset="0"/>
                <a:cs typeface="ＭＳ Ｐゴシック" charset="0"/>
              </a:rPr>
              <a:t>Ao invés de aulas teóricas ou expositivas ou aulas de laboratório em que os estudantes reproduziriam experimentos que já são de conhecimento de todos, os estudantes participariam de ações de extensão, por meio das quais teria uma vivência mais ativa no processo de aprendizagem, dinamizando-se assim as práticas pedagógicas do curso.</a:t>
            </a:r>
            <a:endParaRPr lang="en-US" sz="1200" kern="1200" dirty="0">
              <a:solidFill>
                <a:schemeClr val="tx1"/>
              </a:solidFill>
              <a:effectLst/>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95B9F885-E6B1-EE4B-A4BD-B834A7405EA1}" type="slidenum">
              <a:rPr lang="en-US" smtClean="0"/>
              <a:pPr>
                <a:defRPr/>
              </a:pPr>
              <a:t>12</a:t>
            </a:fld>
            <a:endParaRPr lang="en-US"/>
          </a:p>
        </p:txBody>
      </p:sp>
    </p:spTree>
    <p:extLst>
      <p:ext uri="{BB962C8B-B14F-4D97-AF65-F5344CB8AC3E}">
        <p14:creationId xmlns:p14="http://schemas.microsoft.com/office/powerpoint/2010/main" val="2430162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BR" sz="1200" b="1" u="sng" kern="1200" dirty="0">
                <a:solidFill>
                  <a:schemeClr val="tx1"/>
                </a:solidFill>
                <a:effectLst/>
                <a:latin typeface="+mn-lt"/>
                <a:ea typeface="ＭＳ Ｐゴシック" charset="0"/>
                <a:cs typeface="ＭＳ Ｐゴシック" charset="0"/>
              </a:rPr>
              <a:t>Ação puramente voluntariosa</a:t>
            </a:r>
            <a:r>
              <a:rPr lang="pt-BR" sz="1200" kern="1200" dirty="0">
                <a:solidFill>
                  <a:schemeClr val="tx1"/>
                </a:solidFill>
                <a:effectLst/>
                <a:latin typeface="+mn-lt"/>
                <a:ea typeface="ＭＳ Ｐゴシック" charset="0"/>
                <a:cs typeface="ＭＳ Ｐゴシック" charset="0"/>
              </a:rPr>
              <a:t>. Por exemplo: campanha do agasalho para pessoas de baixo poder aquisitivo de uma comunidade. Há o atendimento de uma necessidade da comunidade, mas que não é acompanhada de uma interação dialógica transformadora. Se esta campanha fosse composta por outras atividades formativas, por exemplo, algum treinamento específico que vise capacitar as pessoas para alguma atividade profissional na sociedade, esta campanha poderia ser considerada extensão.</a:t>
            </a:r>
            <a:endParaRPr lang="en-US" sz="1200" kern="1200" dirty="0">
              <a:solidFill>
                <a:schemeClr val="tx1"/>
              </a:solidFill>
              <a:effectLst/>
              <a:latin typeface="+mn-lt"/>
              <a:ea typeface="ＭＳ Ｐゴシック" charset="0"/>
              <a:cs typeface="ＭＳ Ｐゴシック" charset="0"/>
            </a:endParaRPr>
          </a:p>
          <a:p>
            <a:endParaRPr lang="en-US" dirty="0">
              <a:latin typeface="Calibri"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pt-BR" sz="1200" b="1" u="sng" kern="1200" dirty="0">
                <a:solidFill>
                  <a:schemeClr val="tx1"/>
                </a:solidFill>
                <a:effectLst/>
                <a:latin typeface="+mn-lt"/>
                <a:ea typeface="ＭＳ Ｐゴシック" charset="0"/>
                <a:cs typeface="ＭＳ Ｐゴシック" charset="0"/>
              </a:rPr>
              <a:t>Atendimentos que não são extensão</a:t>
            </a:r>
            <a:r>
              <a:rPr lang="pt-BR" sz="1200" kern="1200" dirty="0">
                <a:solidFill>
                  <a:schemeClr val="tx1"/>
                </a:solidFill>
                <a:effectLst/>
                <a:latin typeface="+mn-lt"/>
                <a:ea typeface="ＭＳ Ｐゴシック" charset="0"/>
                <a:cs typeface="ＭＳ Ｐゴシック" charset="0"/>
              </a:rPr>
              <a:t>. Por exemplo: um escritório na Instituição que ajuda as pessoas a preencher o imposto de renda. Isso é extensão? Resposta: estes atendimentos se diferenciam dos atendimentos que seriam fornecidos por um escritório qualquer privado? Está sendo oferecido para os beneficiários algum tipo de formação especializada? Está ocorrendo algum tipo de interação com as pessoas? Ou simplesmente está sendo prestado um serviço comum? </a:t>
            </a:r>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13</a:t>
            </a:fld>
            <a:endParaRPr lang="en-US"/>
          </a:p>
        </p:txBody>
      </p:sp>
    </p:spTree>
    <p:extLst>
      <p:ext uri="{BB962C8B-B14F-4D97-AF65-F5344CB8AC3E}">
        <p14:creationId xmlns:p14="http://schemas.microsoft.com/office/powerpoint/2010/main" val="136347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6386"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B6AC1FD1-427E-A143-B9A7-73E480656CAE}" type="slidenum">
              <a:rPr lang="en-US" sz="1200"/>
              <a:pPr eaLnBrk="1" fontAlgn="base" hangingPunct="1">
                <a:spcBef>
                  <a:spcPct val="0"/>
                </a:spcBef>
                <a:spcAft>
                  <a:spcPct val="0"/>
                </a:spcAft>
              </a:pPr>
              <a:t>14</a:t>
            </a:fld>
            <a:endParaRPr lang="en-US" sz="1200"/>
          </a:p>
        </p:txBody>
      </p:sp>
    </p:spTree>
    <p:extLst>
      <p:ext uri="{BB962C8B-B14F-4D97-AF65-F5344CB8AC3E}">
        <p14:creationId xmlns:p14="http://schemas.microsoft.com/office/powerpoint/2010/main" val="400863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dirty="0">
                <a:latin typeface="Calibri" charset="0"/>
              </a:rPr>
              <a:t>23062.029498/2019-81: </a:t>
            </a:r>
            <a:r>
              <a:rPr lang="en-US" dirty="0" err="1">
                <a:latin typeface="Calibri" charset="0"/>
              </a:rPr>
              <a:t>proposta</a:t>
            </a:r>
            <a:r>
              <a:rPr lang="en-US" dirty="0">
                <a:latin typeface="Calibri" charset="0"/>
              </a:rPr>
              <a:t> de </a:t>
            </a:r>
            <a:r>
              <a:rPr lang="en-US" dirty="0" err="1">
                <a:latin typeface="Calibri" charset="0"/>
              </a:rPr>
              <a:t>regulamento</a:t>
            </a:r>
            <a:r>
              <a:rPr lang="en-US" dirty="0">
                <a:latin typeface="Calibri" charset="0"/>
              </a:rPr>
              <a:t> da </a:t>
            </a:r>
            <a:r>
              <a:rPr lang="en-US" dirty="0" err="1">
                <a:latin typeface="Calibri" charset="0"/>
              </a:rPr>
              <a:t>participação</a:t>
            </a:r>
            <a:r>
              <a:rPr lang="en-US" dirty="0">
                <a:latin typeface="Calibri" charset="0"/>
              </a:rPr>
              <a:t> </a:t>
            </a:r>
            <a:r>
              <a:rPr lang="en-US" dirty="0" err="1">
                <a:latin typeface="Calibri" charset="0"/>
              </a:rPr>
              <a:t>discente</a:t>
            </a:r>
            <a:r>
              <a:rPr lang="en-US" dirty="0">
                <a:latin typeface="Calibri" charset="0"/>
              </a:rPr>
              <a:t> </a:t>
            </a:r>
            <a:r>
              <a:rPr lang="en-US" dirty="0" err="1">
                <a:latin typeface="Calibri" charset="0"/>
              </a:rPr>
              <a:t>na</a:t>
            </a:r>
            <a:r>
              <a:rPr lang="en-US" dirty="0">
                <a:latin typeface="Calibri" charset="0"/>
              </a:rPr>
              <a:t> </a:t>
            </a:r>
            <a:r>
              <a:rPr lang="en-US" dirty="0" err="1">
                <a:latin typeface="Calibri" charset="0"/>
              </a:rPr>
              <a:t>organização</a:t>
            </a:r>
            <a:r>
              <a:rPr lang="en-US" dirty="0">
                <a:latin typeface="Calibri" charset="0"/>
              </a:rPr>
              <a:t> e </a:t>
            </a:r>
            <a:r>
              <a:rPr lang="en-US" dirty="0" err="1">
                <a:latin typeface="Calibri" charset="0"/>
              </a:rPr>
              <a:t>execução</a:t>
            </a:r>
            <a:r>
              <a:rPr lang="en-US" dirty="0">
                <a:latin typeface="Calibri" charset="0"/>
              </a:rPr>
              <a:t> de </a:t>
            </a:r>
            <a:r>
              <a:rPr lang="en-US" dirty="0" err="1">
                <a:latin typeface="Calibri" charset="0"/>
              </a:rPr>
              <a:t>ações</a:t>
            </a:r>
            <a:r>
              <a:rPr lang="en-US" dirty="0">
                <a:latin typeface="Calibri" charset="0"/>
              </a:rPr>
              <a:t> de </a:t>
            </a:r>
            <a:r>
              <a:rPr lang="en-US" dirty="0" err="1">
                <a:latin typeface="Calibri" charset="0"/>
              </a:rPr>
              <a:t>extensão</a:t>
            </a:r>
            <a:r>
              <a:rPr lang="en-US" dirty="0">
                <a:latin typeface="Calibri" charset="0"/>
              </a:rPr>
              <a:t> (RCEX-428/21). </a:t>
            </a:r>
            <a:r>
              <a:rPr lang="en-US" dirty="0" err="1">
                <a:latin typeface="Calibri" charset="0"/>
              </a:rPr>
              <a:t>Recebido</a:t>
            </a:r>
            <a:r>
              <a:rPr lang="en-US" dirty="0">
                <a:latin typeface="Calibri" charset="0"/>
              </a:rPr>
              <a:t> no </a:t>
            </a:r>
            <a:r>
              <a:rPr lang="en-US" dirty="0" err="1">
                <a:latin typeface="Calibri" charset="0"/>
              </a:rPr>
              <a:t>dia</a:t>
            </a:r>
            <a:r>
              <a:rPr lang="en-US" dirty="0">
                <a:latin typeface="Calibri" charset="0"/>
              </a:rPr>
              <a:t> 22/09/21.</a:t>
            </a:r>
          </a:p>
          <a:p>
            <a:pPr marL="171450" indent="-171450">
              <a:buFontTx/>
              <a:buChar char="-"/>
            </a:pPr>
            <a:r>
              <a:rPr lang="en-US" dirty="0">
                <a:latin typeface="Calibri" charset="0"/>
              </a:rPr>
              <a:t>23062.026821/2021-80: </a:t>
            </a:r>
            <a:r>
              <a:rPr lang="en-US" dirty="0" err="1">
                <a:latin typeface="Calibri" charset="0"/>
              </a:rPr>
              <a:t>proposta</a:t>
            </a:r>
            <a:r>
              <a:rPr lang="en-US" dirty="0">
                <a:latin typeface="Calibri" charset="0"/>
              </a:rPr>
              <a:t> de </a:t>
            </a:r>
            <a:r>
              <a:rPr lang="en-US" dirty="0" err="1">
                <a:latin typeface="Calibri" charset="0"/>
              </a:rPr>
              <a:t>diretrizes</a:t>
            </a:r>
            <a:r>
              <a:rPr lang="en-US" dirty="0">
                <a:latin typeface="Calibri" charset="0"/>
              </a:rPr>
              <a:t> para </a:t>
            </a:r>
            <a:r>
              <a:rPr lang="en-US" dirty="0" err="1">
                <a:latin typeface="Calibri" charset="0"/>
              </a:rPr>
              <a:t>integração</a:t>
            </a:r>
            <a:r>
              <a:rPr lang="en-US" dirty="0">
                <a:latin typeface="Calibri" charset="0"/>
              </a:rPr>
              <a:t> curricular da </a:t>
            </a:r>
            <a:r>
              <a:rPr lang="en-US" dirty="0" err="1">
                <a:latin typeface="Calibri" charset="0"/>
              </a:rPr>
              <a:t>Extensão</a:t>
            </a:r>
            <a:r>
              <a:rPr lang="en-US" dirty="0">
                <a:latin typeface="Calibri" charset="0"/>
              </a:rPr>
              <a:t> (RCGRAD-29/21). </a:t>
            </a:r>
            <a:r>
              <a:rPr lang="en-US" dirty="0" err="1">
                <a:latin typeface="Calibri" charset="0"/>
              </a:rPr>
              <a:t>Recebido</a:t>
            </a:r>
            <a:r>
              <a:rPr lang="en-US" dirty="0">
                <a:latin typeface="Calibri" charset="0"/>
              </a:rPr>
              <a:t> no </a:t>
            </a:r>
            <a:r>
              <a:rPr lang="en-US" dirty="0" err="1">
                <a:latin typeface="Calibri" charset="0"/>
              </a:rPr>
              <a:t>dia</a:t>
            </a:r>
            <a:r>
              <a:rPr lang="en-US" dirty="0">
                <a:latin typeface="Calibri" charset="0"/>
              </a:rPr>
              <a:t> 15/06/21.</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US" dirty="0">
                <a:latin typeface="Calibri" charset="0"/>
              </a:rPr>
              <a:t>23062.049587/2021-69: </a:t>
            </a:r>
            <a:r>
              <a:rPr lang="en-US" dirty="0" err="1">
                <a:latin typeface="Calibri" charset="0"/>
              </a:rPr>
              <a:t>proposta</a:t>
            </a:r>
            <a:r>
              <a:rPr lang="en-US" dirty="0">
                <a:latin typeface="Calibri" charset="0"/>
              </a:rPr>
              <a:t> de </a:t>
            </a:r>
            <a:r>
              <a:rPr lang="en-US" dirty="0" err="1">
                <a:latin typeface="Calibri" charset="0"/>
              </a:rPr>
              <a:t>alterações</a:t>
            </a:r>
            <a:r>
              <a:rPr lang="en-US" dirty="0">
                <a:latin typeface="Calibri" charset="0"/>
              </a:rPr>
              <a:t> dos </a:t>
            </a:r>
            <a:r>
              <a:rPr lang="en-US" dirty="0" err="1">
                <a:latin typeface="Calibri" charset="0"/>
              </a:rPr>
              <a:t>encargos</a:t>
            </a:r>
            <a:r>
              <a:rPr lang="en-US" dirty="0">
                <a:latin typeface="Calibri" charset="0"/>
              </a:rPr>
              <a:t> </a:t>
            </a:r>
            <a:r>
              <a:rPr lang="en-US" dirty="0" err="1">
                <a:latin typeface="Calibri" charset="0"/>
              </a:rPr>
              <a:t>acadêmicos</a:t>
            </a:r>
            <a:r>
              <a:rPr lang="en-US" dirty="0">
                <a:latin typeface="Calibri" charset="0"/>
              </a:rPr>
              <a:t> da </a:t>
            </a:r>
            <a:r>
              <a:rPr lang="en-US" dirty="0" err="1">
                <a:latin typeface="Calibri" charset="0"/>
              </a:rPr>
              <a:t>Extensão</a:t>
            </a:r>
            <a:r>
              <a:rPr lang="en-US" dirty="0">
                <a:latin typeface="Calibri" charset="0"/>
              </a:rPr>
              <a:t> (RCEX-429/21). </a:t>
            </a:r>
            <a:r>
              <a:rPr lang="en-US" dirty="0" err="1">
                <a:latin typeface="Calibri" charset="0"/>
              </a:rPr>
              <a:t>Recebido</a:t>
            </a:r>
            <a:r>
              <a:rPr lang="en-US" dirty="0">
                <a:latin typeface="Calibri" charset="0"/>
              </a:rPr>
              <a:t> no </a:t>
            </a:r>
            <a:r>
              <a:rPr lang="en-US" dirty="0" err="1">
                <a:latin typeface="Calibri" charset="0"/>
              </a:rPr>
              <a:t>dia</a:t>
            </a:r>
            <a:r>
              <a:rPr lang="en-US" dirty="0">
                <a:latin typeface="Calibri" charset="0"/>
              </a:rPr>
              <a:t> 10/11/21.</a:t>
            </a: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15</a:t>
            </a:fld>
            <a:endParaRPr lang="en-US"/>
          </a:p>
        </p:txBody>
      </p:sp>
    </p:spTree>
    <p:extLst>
      <p:ext uri="{BB962C8B-B14F-4D97-AF65-F5344CB8AC3E}">
        <p14:creationId xmlns:p14="http://schemas.microsoft.com/office/powerpoint/2010/main" val="38026511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B9F885-E6B1-EE4B-A4BD-B834A7405EA1}" type="slidenum">
              <a:rPr lang="en-US" smtClean="0"/>
              <a:pPr>
                <a:defRPr/>
              </a:pPr>
              <a:t>16</a:t>
            </a:fld>
            <a:endParaRPr lang="en-US"/>
          </a:p>
        </p:txBody>
      </p:sp>
    </p:spTree>
    <p:extLst>
      <p:ext uri="{BB962C8B-B14F-4D97-AF65-F5344CB8AC3E}">
        <p14:creationId xmlns:p14="http://schemas.microsoft.com/office/powerpoint/2010/main" val="3404687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17</a:t>
            </a:fld>
            <a:endParaRPr lang="en-US"/>
          </a:p>
        </p:txBody>
      </p:sp>
    </p:spTree>
    <p:extLst>
      <p:ext uri="{BB962C8B-B14F-4D97-AF65-F5344CB8AC3E}">
        <p14:creationId xmlns:p14="http://schemas.microsoft.com/office/powerpoint/2010/main" val="3822491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6386"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B6AC1FD1-427E-A143-B9A7-73E480656CAE}" type="slidenum">
              <a:rPr lang="en-US" sz="1200"/>
              <a:pPr eaLnBrk="1" fontAlgn="base" hangingPunct="1">
                <a:spcBef>
                  <a:spcPct val="0"/>
                </a:spcBef>
                <a:spcAft>
                  <a:spcPct val="0"/>
                </a:spcAft>
              </a:pPr>
              <a:t>18</a:t>
            </a:fld>
            <a:endParaRPr lang="en-US" sz="1200"/>
          </a:p>
        </p:txBody>
      </p:sp>
    </p:spTree>
    <p:extLst>
      <p:ext uri="{BB962C8B-B14F-4D97-AF65-F5344CB8AC3E}">
        <p14:creationId xmlns:p14="http://schemas.microsoft.com/office/powerpoint/2010/main" val="476766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B9F885-E6B1-EE4B-A4BD-B834A7405EA1}" type="slidenum">
              <a:rPr lang="en-US" smtClean="0"/>
              <a:pPr>
                <a:defRPr/>
              </a:pPr>
              <a:t>19</a:t>
            </a:fld>
            <a:endParaRPr lang="en-US"/>
          </a:p>
        </p:txBody>
      </p:sp>
    </p:spTree>
    <p:extLst>
      <p:ext uri="{BB962C8B-B14F-4D97-AF65-F5344CB8AC3E}">
        <p14:creationId xmlns:p14="http://schemas.microsoft.com/office/powerpoint/2010/main" val="2756849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95B9F885-E6B1-EE4B-A4BD-B834A7405EA1}" type="slidenum">
              <a:rPr lang="en-US" smtClean="0"/>
              <a:pPr>
                <a:defRPr/>
              </a:pPr>
              <a:t>2</a:t>
            </a:fld>
            <a:endParaRPr lang="en-US"/>
          </a:p>
        </p:txBody>
      </p:sp>
    </p:spTree>
    <p:extLst>
      <p:ext uri="{BB962C8B-B14F-4D97-AF65-F5344CB8AC3E}">
        <p14:creationId xmlns:p14="http://schemas.microsoft.com/office/powerpoint/2010/main" val="6063577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20</a:t>
            </a:fld>
            <a:endParaRPr lang="en-US"/>
          </a:p>
        </p:txBody>
      </p:sp>
    </p:spTree>
    <p:extLst>
      <p:ext uri="{BB962C8B-B14F-4D97-AF65-F5344CB8AC3E}">
        <p14:creationId xmlns:p14="http://schemas.microsoft.com/office/powerpoint/2010/main" val="3680275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21</a:t>
            </a:fld>
            <a:endParaRPr lang="en-US"/>
          </a:p>
        </p:txBody>
      </p:sp>
    </p:spTree>
    <p:extLst>
      <p:ext uri="{BB962C8B-B14F-4D97-AF65-F5344CB8AC3E}">
        <p14:creationId xmlns:p14="http://schemas.microsoft.com/office/powerpoint/2010/main" val="1111470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22</a:t>
            </a:fld>
            <a:endParaRPr lang="en-US"/>
          </a:p>
        </p:txBody>
      </p:sp>
    </p:spTree>
    <p:extLst>
      <p:ext uri="{BB962C8B-B14F-4D97-AF65-F5344CB8AC3E}">
        <p14:creationId xmlns:p14="http://schemas.microsoft.com/office/powerpoint/2010/main" val="1039607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23</a:t>
            </a:fld>
            <a:endParaRPr lang="en-US"/>
          </a:p>
        </p:txBody>
      </p:sp>
    </p:spTree>
    <p:extLst>
      <p:ext uri="{BB962C8B-B14F-4D97-AF65-F5344CB8AC3E}">
        <p14:creationId xmlns:p14="http://schemas.microsoft.com/office/powerpoint/2010/main" val="2821507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24</a:t>
            </a:fld>
            <a:endParaRPr lang="en-US"/>
          </a:p>
        </p:txBody>
      </p:sp>
    </p:spTree>
    <p:extLst>
      <p:ext uri="{BB962C8B-B14F-4D97-AF65-F5344CB8AC3E}">
        <p14:creationId xmlns:p14="http://schemas.microsoft.com/office/powerpoint/2010/main" val="17658139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25</a:t>
            </a:fld>
            <a:endParaRPr lang="en-US"/>
          </a:p>
        </p:txBody>
      </p:sp>
    </p:spTree>
    <p:extLst>
      <p:ext uri="{BB962C8B-B14F-4D97-AF65-F5344CB8AC3E}">
        <p14:creationId xmlns:p14="http://schemas.microsoft.com/office/powerpoint/2010/main" val="30371752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26</a:t>
            </a:fld>
            <a:endParaRPr lang="en-US"/>
          </a:p>
        </p:txBody>
      </p:sp>
    </p:spTree>
    <p:extLst>
      <p:ext uri="{BB962C8B-B14F-4D97-AF65-F5344CB8AC3E}">
        <p14:creationId xmlns:p14="http://schemas.microsoft.com/office/powerpoint/2010/main" val="29373718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BR" sz="1200" kern="1200" dirty="0">
                <a:solidFill>
                  <a:schemeClr val="tx1"/>
                </a:solidFill>
                <a:effectLst/>
                <a:latin typeface="+mn-lt"/>
                <a:ea typeface="ＭＳ Ｐゴシック" charset="0"/>
                <a:cs typeface="ＭＳ Ｐゴシック" charset="0"/>
              </a:rPr>
              <a:t>O PNE estabelece que a extensão tema que ser prioritariamente voltada para os setores sociais mais carentes. Agora, interagir com o setor empresarial na produção de novas tecnologias, em uma perspectiva dialógica, resultando em soluções inovadoras, nós também estamos falando de extensão. Lidar com a sociedade empresarial local também abre campo para a extensão.</a:t>
            </a:r>
            <a:endParaRPr lang="en-US" sz="1200" kern="1200" dirty="0">
              <a:solidFill>
                <a:schemeClr val="tx1"/>
              </a:solidFill>
              <a:effectLst/>
              <a:latin typeface="+mn-lt"/>
              <a:ea typeface="ＭＳ Ｐゴシック" charset="0"/>
              <a:cs typeface="ＭＳ Ｐゴシック" charset="0"/>
            </a:endParaRPr>
          </a:p>
          <a:p>
            <a:endParaRPr lang="en-US" dirty="0">
              <a:latin typeface="Calibri" charset="0"/>
            </a:endParaRP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27</a:t>
            </a:fld>
            <a:endParaRPr lang="en-US"/>
          </a:p>
        </p:txBody>
      </p:sp>
    </p:spTree>
    <p:extLst>
      <p:ext uri="{BB962C8B-B14F-4D97-AF65-F5344CB8AC3E}">
        <p14:creationId xmlns:p14="http://schemas.microsoft.com/office/powerpoint/2010/main" val="1278196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6386"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B6AC1FD1-427E-A143-B9A7-73E480656CAE}" type="slidenum">
              <a:rPr lang="en-US" sz="1200"/>
              <a:pPr eaLnBrk="1" fontAlgn="base" hangingPunct="1">
                <a:spcBef>
                  <a:spcPct val="0"/>
                </a:spcBef>
                <a:spcAft>
                  <a:spcPct val="0"/>
                </a:spcAft>
              </a:pPr>
              <a:t>3</a:t>
            </a:fld>
            <a:endParaRPr lang="en-US" sz="1200"/>
          </a:p>
        </p:txBody>
      </p:sp>
    </p:spTree>
    <p:extLst>
      <p:ext uri="{BB962C8B-B14F-4D97-AF65-F5344CB8AC3E}">
        <p14:creationId xmlns:p14="http://schemas.microsoft.com/office/powerpoint/2010/main" val="830084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b="1" u="sng" dirty="0" err="1">
                <a:latin typeface="Calibri" charset="0"/>
              </a:rPr>
              <a:t>Constituição</a:t>
            </a:r>
            <a:r>
              <a:rPr lang="en-US" b="1" u="sng" dirty="0">
                <a:latin typeface="Calibri" charset="0"/>
              </a:rPr>
              <a:t> Federal</a:t>
            </a:r>
            <a:r>
              <a:rPr lang="en-US" dirty="0">
                <a:latin typeface="Calibri" charset="0"/>
              </a:rPr>
              <a:t>: art. 207. </a:t>
            </a:r>
            <a:r>
              <a:rPr lang="en-US" b="1" dirty="0">
                <a:latin typeface="Calibri" charset="0"/>
              </a:rPr>
              <a:t>As </a:t>
            </a:r>
            <a:r>
              <a:rPr lang="en-US" b="1" dirty="0" err="1">
                <a:latin typeface="Calibri" charset="0"/>
              </a:rPr>
              <a:t>universidades</a:t>
            </a:r>
            <a:r>
              <a:rPr lang="en-US" b="1" dirty="0">
                <a:latin typeface="Calibri" charset="0"/>
              </a:rPr>
              <a:t> </a:t>
            </a:r>
            <a:r>
              <a:rPr lang="en-US" dirty="0" err="1">
                <a:latin typeface="Calibri" charset="0"/>
              </a:rPr>
              <a:t>gozam</a:t>
            </a:r>
            <a:r>
              <a:rPr lang="en-US" dirty="0">
                <a:latin typeface="Calibri" charset="0"/>
              </a:rPr>
              <a:t>, </a:t>
            </a:r>
            <a:r>
              <a:rPr lang="en-US" dirty="0" err="1">
                <a:latin typeface="Calibri" charset="0"/>
              </a:rPr>
              <a:t>na</a:t>
            </a:r>
            <a:r>
              <a:rPr lang="en-US" dirty="0">
                <a:latin typeface="Calibri" charset="0"/>
              </a:rPr>
              <a:t> forma da lei, de </a:t>
            </a:r>
            <a:r>
              <a:rPr lang="en-US" dirty="0" err="1">
                <a:latin typeface="Calibri" charset="0"/>
              </a:rPr>
              <a:t>autonomia</a:t>
            </a:r>
            <a:r>
              <a:rPr lang="en-US" dirty="0">
                <a:latin typeface="Calibri" charset="0"/>
              </a:rPr>
              <a:t> </a:t>
            </a:r>
            <a:r>
              <a:rPr lang="en-US" dirty="0" err="1">
                <a:latin typeface="Calibri" charset="0"/>
              </a:rPr>
              <a:t>didático-científica</a:t>
            </a:r>
            <a:r>
              <a:rPr lang="en-US" dirty="0">
                <a:latin typeface="Calibri" charset="0"/>
              </a:rPr>
              <a:t>, </a:t>
            </a:r>
            <a:r>
              <a:rPr lang="en-US" dirty="0" err="1">
                <a:latin typeface="Calibri" charset="0"/>
              </a:rPr>
              <a:t>administrativa</a:t>
            </a:r>
            <a:r>
              <a:rPr lang="en-US" dirty="0">
                <a:latin typeface="Calibri" charset="0"/>
              </a:rPr>
              <a:t> e de </a:t>
            </a:r>
            <a:r>
              <a:rPr lang="en-US" dirty="0" err="1">
                <a:latin typeface="Calibri" charset="0"/>
              </a:rPr>
              <a:t>gestão</a:t>
            </a:r>
            <a:r>
              <a:rPr lang="en-US" dirty="0">
                <a:latin typeface="Calibri" charset="0"/>
              </a:rPr>
              <a:t> </a:t>
            </a:r>
            <a:r>
              <a:rPr lang="en-US" dirty="0" err="1">
                <a:latin typeface="Calibri" charset="0"/>
              </a:rPr>
              <a:t>financeira</a:t>
            </a:r>
            <a:r>
              <a:rPr lang="en-US" dirty="0">
                <a:latin typeface="Calibri" charset="0"/>
              </a:rPr>
              <a:t> e patrimonial e </a:t>
            </a:r>
            <a:r>
              <a:rPr lang="en-US" b="1" dirty="0" err="1">
                <a:latin typeface="Calibri" charset="0"/>
              </a:rPr>
              <a:t>obedecerão</a:t>
            </a:r>
            <a:r>
              <a:rPr lang="en-US" b="1" dirty="0">
                <a:latin typeface="Calibri" charset="0"/>
              </a:rPr>
              <a:t> </a:t>
            </a:r>
            <a:r>
              <a:rPr lang="en-US" b="1" dirty="0" err="1">
                <a:latin typeface="Calibri" charset="0"/>
              </a:rPr>
              <a:t>ao</a:t>
            </a:r>
            <a:r>
              <a:rPr lang="en-US" b="1" dirty="0">
                <a:latin typeface="Calibri" charset="0"/>
              </a:rPr>
              <a:t> </a:t>
            </a:r>
            <a:r>
              <a:rPr lang="en-US" b="1" dirty="0" err="1">
                <a:latin typeface="Calibri" charset="0"/>
              </a:rPr>
              <a:t>princípio</a:t>
            </a:r>
            <a:r>
              <a:rPr lang="en-US" b="1" dirty="0">
                <a:latin typeface="Calibri" charset="0"/>
              </a:rPr>
              <a:t> da </a:t>
            </a:r>
            <a:r>
              <a:rPr lang="en-US" b="1" dirty="0" err="1">
                <a:latin typeface="Calibri" charset="0"/>
              </a:rPr>
              <a:t>indissociabilidade</a:t>
            </a:r>
            <a:r>
              <a:rPr lang="en-US" b="1" dirty="0">
                <a:latin typeface="Calibri" charset="0"/>
              </a:rPr>
              <a:t> entre </a:t>
            </a:r>
            <a:r>
              <a:rPr lang="en-US" b="1" dirty="0" err="1">
                <a:latin typeface="Calibri" charset="0"/>
              </a:rPr>
              <a:t>ensino</a:t>
            </a:r>
            <a:r>
              <a:rPr lang="en-US" b="1" dirty="0">
                <a:latin typeface="Calibri" charset="0"/>
              </a:rPr>
              <a:t>, </a:t>
            </a:r>
            <a:r>
              <a:rPr lang="en-US" b="1" dirty="0" err="1">
                <a:latin typeface="Calibri" charset="0"/>
              </a:rPr>
              <a:t>pesquisa</a:t>
            </a:r>
            <a:r>
              <a:rPr lang="en-US" b="1" dirty="0">
                <a:latin typeface="Calibri" charset="0"/>
              </a:rPr>
              <a:t> e </a:t>
            </a:r>
            <a:r>
              <a:rPr lang="en-US" b="1" dirty="0" err="1">
                <a:latin typeface="Calibri" charset="0"/>
              </a:rPr>
              <a:t>extensão</a:t>
            </a:r>
            <a:r>
              <a:rPr lang="en-US" dirty="0">
                <a:latin typeface="Calibri" charset="0"/>
              </a:rPr>
              <a:t>.</a:t>
            </a:r>
          </a:p>
          <a:p>
            <a:endParaRPr lang="en-US" dirty="0">
              <a:latin typeface="Calibri" charset="0"/>
            </a:endParaRPr>
          </a:p>
          <a:p>
            <a:r>
              <a:rPr lang="en-US" b="1" u="sng" dirty="0">
                <a:latin typeface="Calibri" charset="0"/>
              </a:rPr>
              <a:t>LDB (Lei n° 9364, de 20/12/1996)</a:t>
            </a:r>
            <a:r>
              <a:rPr lang="en-US" dirty="0">
                <a:latin typeface="Calibri" charset="0"/>
              </a:rPr>
              <a:t>: art. 52. </a:t>
            </a:r>
            <a:r>
              <a:rPr lang="en-US" b="1" dirty="0">
                <a:latin typeface="Calibri" charset="0"/>
              </a:rPr>
              <a:t>As </a:t>
            </a:r>
            <a:r>
              <a:rPr lang="en-US" b="1" dirty="0" err="1">
                <a:latin typeface="Calibri" charset="0"/>
              </a:rPr>
              <a:t>universidades</a:t>
            </a:r>
            <a:r>
              <a:rPr lang="en-US" b="1" dirty="0">
                <a:latin typeface="Calibri" charset="0"/>
              </a:rPr>
              <a:t> </a:t>
            </a:r>
            <a:r>
              <a:rPr lang="en-US" b="1" dirty="0" err="1">
                <a:latin typeface="Calibri" charset="0"/>
              </a:rPr>
              <a:t>são</a:t>
            </a:r>
            <a:r>
              <a:rPr lang="en-US" b="1" dirty="0">
                <a:latin typeface="Calibri" charset="0"/>
              </a:rPr>
              <a:t> </a:t>
            </a:r>
            <a:r>
              <a:rPr lang="en-US" b="1" dirty="0" err="1">
                <a:latin typeface="Calibri" charset="0"/>
              </a:rPr>
              <a:t>instituições</a:t>
            </a:r>
            <a:r>
              <a:rPr lang="en-US" b="1" dirty="0">
                <a:latin typeface="Calibri" charset="0"/>
              </a:rPr>
              <a:t> </a:t>
            </a:r>
            <a:r>
              <a:rPr lang="en-US" b="1" dirty="0" err="1">
                <a:latin typeface="Calibri" charset="0"/>
              </a:rPr>
              <a:t>pluridisciplinares</a:t>
            </a:r>
            <a:r>
              <a:rPr lang="en-US" b="1" dirty="0">
                <a:latin typeface="Calibri" charset="0"/>
              </a:rPr>
              <a:t> de </a:t>
            </a:r>
            <a:r>
              <a:rPr lang="en-US" b="1" dirty="0" err="1">
                <a:latin typeface="Calibri" charset="0"/>
              </a:rPr>
              <a:t>formação</a:t>
            </a:r>
            <a:r>
              <a:rPr lang="en-US" b="1" dirty="0">
                <a:latin typeface="Calibri" charset="0"/>
              </a:rPr>
              <a:t> dos </a:t>
            </a:r>
            <a:r>
              <a:rPr lang="en-US" b="1" dirty="0" err="1">
                <a:latin typeface="Calibri" charset="0"/>
              </a:rPr>
              <a:t>quadros</a:t>
            </a:r>
            <a:r>
              <a:rPr lang="en-US" b="1" dirty="0">
                <a:latin typeface="Calibri" charset="0"/>
              </a:rPr>
              <a:t> </a:t>
            </a:r>
            <a:r>
              <a:rPr lang="en-US" b="1" dirty="0" err="1">
                <a:latin typeface="Calibri" charset="0"/>
              </a:rPr>
              <a:t>profissionais</a:t>
            </a:r>
            <a:r>
              <a:rPr lang="en-US" b="1" dirty="0">
                <a:latin typeface="Calibri" charset="0"/>
              </a:rPr>
              <a:t> de </a:t>
            </a:r>
            <a:r>
              <a:rPr lang="en-US" b="1" dirty="0" err="1">
                <a:latin typeface="Calibri" charset="0"/>
              </a:rPr>
              <a:t>nível</a:t>
            </a:r>
            <a:r>
              <a:rPr lang="en-US" b="1" dirty="0">
                <a:latin typeface="Calibri" charset="0"/>
              </a:rPr>
              <a:t> superior, de </a:t>
            </a:r>
            <a:r>
              <a:rPr lang="en-US" b="1" dirty="0" err="1">
                <a:latin typeface="Calibri" charset="0"/>
              </a:rPr>
              <a:t>pesquisa</a:t>
            </a:r>
            <a:r>
              <a:rPr lang="en-US" b="1" dirty="0">
                <a:latin typeface="Calibri" charset="0"/>
              </a:rPr>
              <a:t>, de </a:t>
            </a:r>
            <a:r>
              <a:rPr lang="en-US" b="1" dirty="0" err="1">
                <a:latin typeface="Calibri" charset="0"/>
              </a:rPr>
              <a:t>extensão</a:t>
            </a:r>
            <a:r>
              <a:rPr lang="en-US" b="1" dirty="0">
                <a:latin typeface="Calibri" charset="0"/>
              </a:rPr>
              <a:t> </a:t>
            </a:r>
            <a:r>
              <a:rPr lang="en-US" dirty="0">
                <a:latin typeface="Calibri" charset="0"/>
              </a:rPr>
              <a:t>e de </a:t>
            </a:r>
            <a:r>
              <a:rPr lang="en-US" dirty="0" err="1">
                <a:latin typeface="Calibri" charset="0"/>
              </a:rPr>
              <a:t>domínio</a:t>
            </a:r>
            <a:r>
              <a:rPr lang="en-US" dirty="0">
                <a:latin typeface="Calibri" charset="0"/>
              </a:rPr>
              <a:t> e </a:t>
            </a:r>
            <a:r>
              <a:rPr lang="en-US" dirty="0" err="1">
                <a:latin typeface="Calibri" charset="0"/>
              </a:rPr>
              <a:t>cultivo</a:t>
            </a:r>
            <a:r>
              <a:rPr lang="en-US" dirty="0">
                <a:latin typeface="Calibri" charset="0"/>
              </a:rPr>
              <a:t> do saber </a:t>
            </a:r>
            <a:r>
              <a:rPr lang="en-US" dirty="0" err="1">
                <a:latin typeface="Calibri" charset="0"/>
              </a:rPr>
              <a:t>humano</a:t>
            </a:r>
            <a:r>
              <a:rPr lang="en-US" dirty="0">
                <a:latin typeface="Calibri" charset="0"/>
              </a:rPr>
              <a:t>, que se </a:t>
            </a:r>
            <a:r>
              <a:rPr lang="en-US" dirty="0" err="1">
                <a:latin typeface="Calibri" charset="0"/>
              </a:rPr>
              <a:t>caracterizam</a:t>
            </a:r>
            <a:r>
              <a:rPr lang="en-US" dirty="0">
                <a:latin typeface="Calibri" charset="0"/>
              </a:rPr>
              <a:t> por: </a:t>
            </a:r>
          </a:p>
          <a:p>
            <a:r>
              <a:rPr lang="en-US" dirty="0">
                <a:latin typeface="Calibri" charset="0"/>
              </a:rPr>
              <a:t>I - </a:t>
            </a:r>
            <a:r>
              <a:rPr lang="en-US" dirty="0" err="1">
                <a:latin typeface="Calibri" charset="0"/>
              </a:rPr>
              <a:t>produção</a:t>
            </a:r>
            <a:r>
              <a:rPr lang="en-US" dirty="0">
                <a:latin typeface="Calibri" charset="0"/>
              </a:rPr>
              <a:t> </a:t>
            </a:r>
            <a:r>
              <a:rPr lang="en-US" dirty="0" err="1">
                <a:latin typeface="Calibri" charset="0"/>
              </a:rPr>
              <a:t>intelectual</a:t>
            </a:r>
            <a:r>
              <a:rPr lang="en-US" dirty="0">
                <a:latin typeface="Calibri" charset="0"/>
              </a:rPr>
              <a:t> </a:t>
            </a:r>
            <a:r>
              <a:rPr lang="en-US" dirty="0" err="1">
                <a:latin typeface="Calibri" charset="0"/>
              </a:rPr>
              <a:t>institucionalizada</a:t>
            </a:r>
            <a:r>
              <a:rPr lang="en-US" dirty="0">
                <a:latin typeface="Calibri" charset="0"/>
              </a:rPr>
              <a:t> </a:t>
            </a:r>
            <a:r>
              <a:rPr lang="en-US" dirty="0" err="1">
                <a:latin typeface="Calibri" charset="0"/>
              </a:rPr>
              <a:t>mediante</a:t>
            </a:r>
            <a:r>
              <a:rPr lang="en-US" dirty="0">
                <a:latin typeface="Calibri" charset="0"/>
              </a:rPr>
              <a:t> o </a:t>
            </a:r>
            <a:r>
              <a:rPr lang="en-US" dirty="0" err="1">
                <a:latin typeface="Calibri" charset="0"/>
              </a:rPr>
              <a:t>estudo</a:t>
            </a:r>
            <a:r>
              <a:rPr lang="en-US" dirty="0">
                <a:latin typeface="Calibri" charset="0"/>
              </a:rPr>
              <a:t> </a:t>
            </a:r>
            <a:r>
              <a:rPr lang="en-US" dirty="0" err="1">
                <a:latin typeface="Calibri" charset="0"/>
              </a:rPr>
              <a:t>sistemático</a:t>
            </a:r>
            <a:r>
              <a:rPr lang="en-US" dirty="0">
                <a:latin typeface="Calibri" charset="0"/>
              </a:rPr>
              <a:t> dos </a:t>
            </a:r>
            <a:r>
              <a:rPr lang="en-US" dirty="0" err="1">
                <a:latin typeface="Calibri" charset="0"/>
              </a:rPr>
              <a:t>temas</a:t>
            </a:r>
            <a:r>
              <a:rPr lang="en-US" dirty="0">
                <a:latin typeface="Calibri" charset="0"/>
              </a:rPr>
              <a:t> e </a:t>
            </a:r>
            <a:r>
              <a:rPr lang="en-US" dirty="0" err="1">
                <a:latin typeface="Calibri" charset="0"/>
              </a:rPr>
              <a:t>problemas</a:t>
            </a:r>
            <a:r>
              <a:rPr lang="en-US" dirty="0">
                <a:latin typeface="Calibri" charset="0"/>
              </a:rPr>
              <a:t> </a:t>
            </a:r>
            <a:r>
              <a:rPr lang="en-US" dirty="0" err="1">
                <a:latin typeface="Calibri" charset="0"/>
              </a:rPr>
              <a:t>mais</a:t>
            </a:r>
            <a:r>
              <a:rPr lang="en-US" dirty="0">
                <a:latin typeface="Calibri" charset="0"/>
              </a:rPr>
              <a:t> </a:t>
            </a:r>
            <a:r>
              <a:rPr lang="en-US" dirty="0" err="1">
                <a:latin typeface="Calibri" charset="0"/>
              </a:rPr>
              <a:t>relevantes</a:t>
            </a:r>
            <a:r>
              <a:rPr lang="en-US" dirty="0">
                <a:latin typeface="Calibri" charset="0"/>
              </a:rPr>
              <a:t>, tanto do </a:t>
            </a:r>
            <a:r>
              <a:rPr lang="en-US" dirty="0" err="1">
                <a:latin typeface="Calibri" charset="0"/>
              </a:rPr>
              <a:t>ponto</a:t>
            </a:r>
            <a:r>
              <a:rPr lang="en-US" dirty="0">
                <a:latin typeface="Calibri" charset="0"/>
              </a:rPr>
              <a:t> de vista </a:t>
            </a:r>
            <a:r>
              <a:rPr lang="en-US" dirty="0" err="1">
                <a:latin typeface="Calibri" charset="0"/>
              </a:rPr>
              <a:t>científico</a:t>
            </a:r>
            <a:r>
              <a:rPr lang="en-US" dirty="0">
                <a:latin typeface="Calibri" charset="0"/>
              </a:rPr>
              <a:t> e cultural, </a:t>
            </a:r>
            <a:r>
              <a:rPr lang="en-US" dirty="0" err="1">
                <a:latin typeface="Calibri" charset="0"/>
              </a:rPr>
              <a:t>quanto</a:t>
            </a:r>
            <a:r>
              <a:rPr lang="en-US" dirty="0">
                <a:latin typeface="Calibri" charset="0"/>
              </a:rPr>
              <a:t> regional e </a:t>
            </a:r>
            <a:r>
              <a:rPr lang="en-US" dirty="0" err="1">
                <a:latin typeface="Calibri" charset="0"/>
              </a:rPr>
              <a:t>nacional</a:t>
            </a:r>
            <a:r>
              <a:rPr lang="en-US" dirty="0">
                <a:latin typeface="Calibri" charset="0"/>
              </a:rPr>
              <a:t>;</a:t>
            </a:r>
          </a:p>
          <a:p>
            <a:r>
              <a:rPr lang="en-US" dirty="0">
                <a:latin typeface="Calibri" charset="0"/>
              </a:rPr>
              <a:t>II - um </a:t>
            </a:r>
            <a:r>
              <a:rPr lang="en-US" dirty="0" err="1">
                <a:latin typeface="Calibri" charset="0"/>
              </a:rPr>
              <a:t>terço</a:t>
            </a:r>
            <a:r>
              <a:rPr lang="en-US" dirty="0">
                <a:latin typeface="Calibri" charset="0"/>
              </a:rPr>
              <a:t> do </a:t>
            </a:r>
            <a:r>
              <a:rPr lang="en-US" dirty="0" err="1">
                <a:latin typeface="Calibri" charset="0"/>
              </a:rPr>
              <a:t>corpo</a:t>
            </a:r>
            <a:r>
              <a:rPr lang="en-US" dirty="0">
                <a:latin typeface="Calibri" charset="0"/>
              </a:rPr>
              <a:t> </a:t>
            </a:r>
            <a:r>
              <a:rPr lang="en-US" dirty="0" err="1">
                <a:latin typeface="Calibri" charset="0"/>
              </a:rPr>
              <a:t>docente</a:t>
            </a:r>
            <a:r>
              <a:rPr lang="en-US" dirty="0">
                <a:latin typeface="Calibri" charset="0"/>
              </a:rPr>
              <a:t>, </a:t>
            </a:r>
            <a:r>
              <a:rPr lang="en-US" dirty="0" err="1">
                <a:latin typeface="Calibri" charset="0"/>
              </a:rPr>
              <a:t>pelo</a:t>
            </a:r>
            <a:r>
              <a:rPr lang="en-US" dirty="0">
                <a:latin typeface="Calibri" charset="0"/>
              </a:rPr>
              <a:t> </a:t>
            </a:r>
            <a:r>
              <a:rPr lang="en-US" dirty="0" err="1">
                <a:latin typeface="Calibri" charset="0"/>
              </a:rPr>
              <a:t>menos</a:t>
            </a:r>
            <a:r>
              <a:rPr lang="en-US" dirty="0">
                <a:latin typeface="Calibri" charset="0"/>
              </a:rPr>
              <a:t>, com </a:t>
            </a:r>
            <a:r>
              <a:rPr lang="en-US" dirty="0" err="1">
                <a:latin typeface="Calibri" charset="0"/>
              </a:rPr>
              <a:t>titulação</a:t>
            </a:r>
            <a:r>
              <a:rPr lang="en-US" dirty="0">
                <a:latin typeface="Calibri" charset="0"/>
              </a:rPr>
              <a:t> </a:t>
            </a:r>
            <a:r>
              <a:rPr lang="en-US" dirty="0" err="1">
                <a:latin typeface="Calibri" charset="0"/>
              </a:rPr>
              <a:t>acadêmica</a:t>
            </a:r>
            <a:r>
              <a:rPr lang="en-US" dirty="0">
                <a:latin typeface="Calibri" charset="0"/>
              </a:rPr>
              <a:t> de </a:t>
            </a:r>
            <a:r>
              <a:rPr lang="en-US" dirty="0" err="1">
                <a:latin typeface="Calibri" charset="0"/>
              </a:rPr>
              <a:t>mestrado</a:t>
            </a:r>
            <a:r>
              <a:rPr lang="en-US" dirty="0">
                <a:latin typeface="Calibri" charset="0"/>
              </a:rPr>
              <a:t> </a:t>
            </a:r>
            <a:r>
              <a:rPr lang="en-US" dirty="0" err="1">
                <a:latin typeface="Calibri" charset="0"/>
              </a:rPr>
              <a:t>ou</a:t>
            </a:r>
            <a:r>
              <a:rPr lang="en-US" dirty="0">
                <a:latin typeface="Calibri" charset="0"/>
              </a:rPr>
              <a:t> </a:t>
            </a:r>
            <a:r>
              <a:rPr lang="en-US" dirty="0" err="1">
                <a:latin typeface="Calibri" charset="0"/>
              </a:rPr>
              <a:t>doutorado</a:t>
            </a:r>
            <a:r>
              <a:rPr lang="en-US" dirty="0">
                <a:latin typeface="Calibri" charset="0"/>
              </a:rPr>
              <a:t>;</a:t>
            </a:r>
          </a:p>
          <a:p>
            <a:r>
              <a:rPr lang="en-US" dirty="0">
                <a:latin typeface="Calibri" charset="0"/>
              </a:rPr>
              <a:t>III - um </a:t>
            </a:r>
            <a:r>
              <a:rPr lang="en-US" dirty="0" err="1">
                <a:latin typeface="Calibri" charset="0"/>
              </a:rPr>
              <a:t>terço</a:t>
            </a:r>
            <a:r>
              <a:rPr lang="en-US" dirty="0">
                <a:latin typeface="Calibri" charset="0"/>
              </a:rPr>
              <a:t> do </a:t>
            </a:r>
            <a:r>
              <a:rPr lang="en-US" dirty="0" err="1">
                <a:latin typeface="Calibri" charset="0"/>
              </a:rPr>
              <a:t>corpo</a:t>
            </a:r>
            <a:r>
              <a:rPr lang="en-US" dirty="0">
                <a:latin typeface="Calibri" charset="0"/>
              </a:rPr>
              <a:t> </a:t>
            </a:r>
            <a:r>
              <a:rPr lang="en-US" dirty="0" err="1">
                <a:latin typeface="Calibri" charset="0"/>
              </a:rPr>
              <a:t>docente</a:t>
            </a:r>
            <a:r>
              <a:rPr lang="en-US" dirty="0">
                <a:latin typeface="Calibri" charset="0"/>
              </a:rPr>
              <a:t> em regime de tempo integral.</a:t>
            </a:r>
          </a:p>
          <a:p>
            <a:r>
              <a:rPr lang="en-US" dirty="0" err="1">
                <a:latin typeface="Calibri" charset="0"/>
              </a:rPr>
              <a:t>Parágrafo</a:t>
            </a:r>
            <a:r>
              <a:rPr lang="en-US" dirty="0">
                <a:latin typeface="Calibri" charset="0"/>
              </a:rPr>
              <a:t> </a:t>
            </a:r>
            <a:r>
              <a:rPr lang="en-US" dirty="0" err="1">
                <a:latin typeface="Calibri" charset="0"/>
              </a:rPr>
              <a:t>único</a:t>
            </a:r>
            <a:r>
              <a:rPr lang="en-US" dirty="0">
                <a:latin typeface="Calibri" charset="0"/>
              </a:rPr>
              <a:t>. </a:t>
            </a:r>
            <a:r>
              <a:rPr lang="en-US" dirty="0" err="1">
                <a:latin typeface="Calibri" charset="0"/>
              </a:rPr>
              <a:t>É</a:t>
            </a:r>
            <a:r>
              <a:rPr lang="en-US" dirty="0">
                <a:latin typeface="Calibri" charset="0"/>
              </a:rPr>
              <a:t> </a:t>
            </a:r>
            <a:r>
              <a:rPr lang="en-US" dirty="0" err="1">
                <a:latin typeface="Calibri" charset="0"/>
              </a:rPr>
              <a:t>facultada</a:t>
            </a:r>
            <a:r>
              <a:rPr lang="en-US" dirty="0">
                <a:latin typeface="Calibri" charset="0"/>
              </a:rPr>
              <a:t> a </a:t>
            </a:r>
            <a:r>
              <a:rPr lang="en-US" dirty="0" err="1">
                <a:latin typeface="Calibri" charset="0"/>
              </a:rPr>
              <a:t>criação</a:t>
            </a:r>
            <a:r>
              <a:rPr lang="en-US" dirty="0">
                <a:latin typeface="Calibri" charset="0"/>
              </a:rPr>
              <a:t> de </a:t>
            </a:r>
            <a:r>
              <a:rPr lang="en-US" dirty="0" err="1">
                <a:latin typeface="Calibri" charset="0"/>
              </a:rPr>
              <a:t>universidades</a:t>
            </a:r>
            <a:r>
              <a:rPr lang="en-US" dirty="0">
                <a:latin typeface="Calibri" charset="0"/>
              </a:rPr>
              <a:t> </a:t>
            </a:r>
            <a:r>
              <a:rPr lang="en-US" dirty="0" err="1">
                <a:latin typeface="Calibri" charset="0"/>
              </a:rPr>
              <a:t>especializadas</a:t>
            </a:r>
            <a:r>
              <a:rPr lang="en-US" dirty="0">
                <a:latin typeface="Calibri" charset="0"/>
              </a:rPr>
              <a:t> por campo do saber.</a:t>
            </a:r>
          </a:p>
          <a:p>
            <a:endParaRPr lang="en-US" dirty="0">
              <a:latin typeface="Calibri" charset="0"/>
            </a:endParaRPr>
          </a:p>
          <a:p>
            <a:r>
              <a:rPr lang="en-US" b="1" u="sng" dirty="0">
                <a:latin typeface="Calibri" charset="0"/>
              </a:rPr>
              <a:t>PNE (Lei n° 13.005, de 25/07/2014)</a:t>
            </a:r>
            <a:r>
              <a:rPr lang="en-US" dirty="0">
                <a:latin typeface="Calibri" charset="0"/>
              </a:rPr>
              <a:t>: meta 12.7. </a:t>
            </a:r>
            <a:r>
              <a:rPr lang="en-US" dirty="0" err="1">
                <a:latin typeface="Calibri" charset="0"/>
              </a:rPr>
              <a:t>Assegurar</a:t>
            </a:r>
            <a:r>
              <a:rPr lang="en-US" dirty="0">
                <a:latin typeface="Calibri" charset="0"/>
              </a:rPr>
              <a:t>, no </a:t>
            </a:r>
            <a:r>
              <a:rPr lang="en-US" dirty="0" err="1">
                <a:latin typeface="Calibri" charset="0"/>
              </a:rPr>
              <a:t>mínimo</a:t>
            </a:r>
            <a:r>
              <a:rPr lang="en-US" dirty="0">
                <a:latin typeface="Calibri" charset="0"/>
              </a:rPr>
              <a:t>, 10% (</a:t>
            </a:r>
            <a:r>
              <a:rPr lang="en-US" dirty="0" err="1">
                <a:latin typeface="Calibri" charset="0"/>
              </a:rPr>
              <a:t>dez</a:t>
            </a:r>
            <a:r>
              <a:rPr lang="en-US" dirty="0">
                <a:latin typeface="Calibri" charset="0"/>
              </a:rPr>
              <a:t> por cento) do total de </a:t>
            </a:r>
            <a:r>
              <a:rPr lang="en-US" dirty="0" err="1">
                <a:latin typeface="Calibri" charset="0"/>
              </a:rPr>
              <a:t>créditos</a:t>
            </a:r>
            <a:r>
              <a:rPr lang="en-US" dirty="0">
                <a:latin typeface="Calibri" charset="0"/>
              </a:rPr>
              <a:t> </a:t>
            </a:r>
            <a:r>
              <a:rPr lang="en-US" dirty="0" err="1">
                <a:latin typeface="Calibri" charset="0"/>
              </a:rPr>
              <a:t>curriculares</a:t>
            </a:r>
            <a:r>
              <a:rPr lang="en-US" dirty="0">
                <a:latin typeface="Calibri" charset="0"/>
              </a:rPr>
              <a:t> </a:t>
            </a:r>
            <a:r>
              <a:rPr lang="en-US" dirty="0" err="1">
                <a:latin typeface="Calibri" charset="0"/>
              </a:rPr>
              <a:t>exigidos</a:t>
            </a:r>
            <a:r>
              <a:rPr lang="en-US" dirty="0">
                <a:latin typeface="Calibri" charset="0"/>
              </a:rPr>
              <a:t> para a </a:t>
            </a:r>
            <a:r>
              <a:rPr lang="en-US" dirty="0" err="1">
                <a:latin typeface="Calibri" charset="0"/>
              </a:rPr>
              <a:t>graduação</a:t>
            </a:r>
            <a:r>
              <a:rPr lang="en-US" dirty="0">
                <a:latin typeface="Calibri" charset="0"/>
              </a:rPr>
              <a:t> em </a:t>
            </a:r>
            <a:r>
              <a:rPr lang="en-US" dirty="0" err="1">
                <a:latin typeface="Calibri" charset="0"/>
              </a:rPr>
              <a:t>programas</a:t>
            </a:r>
            <a:r>
              <a:rPr lang="en-US" dirty="0">
                <a:latin typeface="Calibri" charset="0"/>
              </a:rPr>
              <a:t> e </a:t>
            </a:r>
            <a:r>
              <a:rPr lang="en-US" dirty="0" err="1">
                <a:latin typeface="Calibri" charset="0"/>
              </a:rPr>
              <a:t>projetos</a:t>
            </a:r>
            <a:r>
              <a:rPr lang="en-US" dirty="0">
                <a:latin typeface="Calibri" charset="0"/>
              </a:rPr>
              <a:t> de </a:t>
            </a:r>
            <a:r>
              <a:rPr lang="en-US" dirty="0" err="1">
                <a:latin typeface="Calibri" charset="0"/>
              </a:rPr>
              <a:t>extensão</a:t>
            </a:r>
            <a:r>
              <a:rPr lang="en-US" dirty="0">
                <a:latin typeface="Calibri" charset="0"/>
              </a:rPr>
              <a:t> </a:t>
            </a:r>
            <a:r>
              <a:rPr lang="en-US" dirty="0" err="1">
                <a:latin typeface="Calibri" charset="0"/>
              </a:rPr>
              <a:t>universitária</a:t>
            </a:r>
            <a:r>
              <a:rPr lang="en-US" dirty="0">
                <a:latin typeface="Calibri" charset="0"/>
              </a:rPr>
              <a:t>, </a:t>
            </a:r>
            <a:r>
              <a:rPr lang="en-US" dirty="0" err="1">
                <a:latin typeface="Calibri" charset="0"/>
              </a:rPr>
              <a:t>orientando</a:t>
            </a:r>
            <a:r>
              <a:rPr lang="en-US" dirty="0">
                <a:latin typeface="Calibri" charset="0"/>
              </a:rPr>
              <a:t> </a:t>
            </a:r>
            <a:r>
              <a:rPr lang="en-US" dirty="0" err="1">
                <a:latin typeface="Calibri" charset="0"/>
              </a:rPr>
              <a:t>sua</a:t>
            </a:r>
            <a:r>
              <a:rPr lang="en-US" dirty="0">
                <a:latin typeface="Calibri" charset="0"/>
              </a:rPr>
              <a:t> </a:t>
            </a:r>
            <a:r>
              <a:rPr lang="en-US" dirty="0" err="1">
                <a:latin typeface="Calibri" charset="0"/>
              </a:rPr>
              <a:t>ação</a:t>
            </a:r>
            <a:r>
              <a:rPr lang="en-US" dirty="0">
                <a:latin typeface="Calibri" charset="0"/>
              </a:rPr>
              <a:t>, </a:t>
            </a:r>
            <a:r>
              <a:rPr lang="en-US" dirty="0" err="1">
                <a:latin typeface="Calibri" charset="0"/>
              </a:rPr>
              <a:t>prioritariamente</a:t>
            </a:r>
            <a:r>
              <a:rPr lang="en-US" dirty="0">
                <a:latin typeface="Calibri" charset="0"/>
              </a:rPr>
              <a:t>, para </a:t>
            </a:r>
            <a:r>
              <a:rPr lang="en-US" dirty="0" err="1">
                <a:latin typeface="Calibri" charset="0"/>
              </a:rPr>
              <a:t>áreas</a:t>
            </a:r>
            <a:r>
              <a:rPr lang="en-US" dirty="0">
                <a:latin typeface="Calibri" charset="0"/>
              </a:rPr>
              <a:t> de </a:t>
            </a:r>
            <a:r>
              <a:rPr lang="en-US" dirty="0" err="1">
                <a:latin typeface="Calibri" charset="0"/>
              </a:rPr>
              <a:t>grande</a:t>
            </a:r>
            <a:r>
              <a:rPr lang="en-US" dirty="0">
                <a:latin typeface="Calibri" charset="0"/>
              </a:rPr>
              <a:t> </a:t>
            </a:r>
            <a:r>
              <a:rPr lang="en-US" dirty="0" err="1">
                <a:latin typeface="Calibri" charset="0"/>
              </a:rPr>
              <a:t>pertinência</a:t>
            </a:r>
            <a:r>
              <a:rPr lang="en-US" dirty="0">
                <a:latin typeface="Calibri" charset="0"/>
              </a:rPr>
              <a:t> social.</a:t>
            </a:r>
          </a:p>
          <a:p>
            <a:endParaRPr lang="en-US" dirty="0">
              <a:latin typeface="Calibri" charset="0"/>
            </a:endParaRPr>
          </a:p>
          <a:p>
            <a:r>
              <a:rPr lang="en-US" b="1" u="sng" dirty="0" err="1">
                <a:latin typeface="Calibri" charset="0"/>
              </a:rPr>
              <a:t>Resolução</a:t>
            </a:r>
            <a:r>
              <a:rPr lang="en-US" b="1" u="sng" dirty="0">
                <a:latin typeface="Calibri" charset="0"/>
              </a:rPr>
              <a:t> CNE n° 7 de 18/12/2018</a:t>
            </a:r>
            <a:r>
              <a:rPr lang="en-US" dirty="0">
                <a:latin typeface="Calibri" charset="0"/>
              </a:rPr>
              <a:t>: </a:t>
            </a:r>
            <a:r>
              <a:rPr lang="en-US" dirty="0" err="1">
                <a:latin typeface="Calibri" charset="0"/>
              </a:rPr>
              <a:t>estabelece</a:t>
            </a:r>
            <a:r>
              <a:rPr lang="en-US" dirty="0">
                <a:latin typeface="Calibri" charset="0"/>
              </a:rPr>
              <a:t> as </a:t>
            </a:r>
            <a:r>
              <a:rPr lang="en-US" dirty="0" err="1">
                <a:latin typeface="Calibri" charset="0"/>
              </a:rPr>
              <a:t>diretrizes</a:t>
            </a:r>
            <a:r>
              <a:rPr lang="en-US" dirty="0">
                <a:latin typeface="Calibri" charset="0"/>
              </a:rPr>
              <a:t> para a </a:t>
            </a:r>
            <a:r>
              <a:rPr lang="en-US" dirty="0" err="1">
                <a:latin typeface="Calibri" charset="0"/>
              </a:rPr>
              <a:t>extensão</a:t>
            </a:r>
            <a:r>
              <a:rPr lang="en-US" dirty="0">
                <a:latin typeface="Calibri" charset="0"/>
              </a:rPr>
              <a:t> </a:t>
            </a:r>
            <a:r>
              <a:rPr lang="en-US" dirty="0" err="1">
                <a:latin typeface="Calibri" charset="0"/>
              </a:rPr>
              <a:t>na</a:t>
            </a:r>
            <a:r>
              <a:rPr lang="en-US" dirty="0">
                <a:latin typeface="Calibri" charset="0"/>
              </a:rPr>
              <a:t> </a:t>
            </a:r>
            <a:r>
              <a:rPr lang="en-US" dirty="0" err="1">
                <a:latin typeface="Calibri" charset="0"/>
              </a:rPr>
              <a:t>educação</a:t>
            </a:r>
            <a:r>
              <a:rPr lang="en-US" dirty="0">
                <a:latin typeface="Calibri" charset="0"/>
              </a:rPr>
              <a:t> superior </a:t>
            </a:r>
            <a:r>
              <a:rPr lang="en-US" dirty="0" err="1">
                <a:latin typeface="Calibri" charset="0"/>
              </a:rPr>
              <a:t>brasileira</a:t>
            </a:r>
            <a:r>
              <a:rPr lang="en-US" dirty="0">
                <a:latin typeface="Calibri" charset="0"/>
              </a:rPr>
              <a:t>.</a:t>
            </a: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4</a:t>
            </a:fld>
            <a:endParaRPr lang="en-US"/>
          </a:p>
        </p:txBody>
      </p:sp>
    </p:spTree>
    <p:extLst>
      <p:ext uri="{BB962C8B-B14F-4D97-AF65-F5344CB8AC3E}">
        <p14:creationId xmlns:p14="http://schemas.microsoft.com/office/powerpoint/2010/main" val="31250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dirty="0">
                <a:latin typeface="Calibri" charset="0"/>
              </a:rPr>
              <a:t>23062.029498/2019-81: </a:t>
            </a:r>
            <a:r>
              <a:rPr lang="en-US" dirty="0" err="1">
                <a:latin typeface="Calibri" charset="0"/>
              </a:rPr>
              <a:t>proposta</a:t>
            </a:r>
            <a:r>
              <a:rPr lang="en-US" dirty="0">
                <a:latin typeface="Calibri" charset="0"/>
              </a:rPr>
              <a:t> de </a:t>
            </a:r>
            <a:r>
              <a:rPr lang="en-US" dirty="0" err="1">
                <a:latin typeface="Calibri" charset="0"/>
              </a:rPr>
              <a:t>regulamento</a:t>
            </a:r>
            <a:r>
              <a:rPr lang="en-US" dirty="0">
                <a:latin typeface="Calibri" charset="0"/>
              </a:rPr>
              <a:t> da </a:t>
            </a:r>
            <a:r>
              <a:rPr lang="en-US" dirty="0" err="1">
                <a:latin typeface="Calibri" charset="0"/>
              </a:rPr>
              <a:t>participação</a:t>
            </a:r>
            <a:r>
              <a:rPr lang="en-US" dirty="0">
                <a:latin typeface="Calibri" charset="0"/>
              </a:rPr>
              <a:t> </a:t>
            </a:r>
            <a:r>
              <a:rPr lang="en-US" dirty="0" err="1">
                <a:latin typeface="Calibri" charset="0"/>
              </a:rPr>
              <a:t>discente</a:t>
            </a:r>
            <a:r>
              <a:rPr lang="en-US" dirty="0">
                <a:latin typeface="Calibri" charset="0"/>
              </a:rPr>
              <a:t> </a:t>
            </a:r>
            <a:r>
              <a:rPr lang="en-US" dirty="0" err="1">
                <a:latin typeface="Calibri" charset="0"/>
              </a:rPr>
              <a:t>na</a:t>
            </a:r>
            <a:r>
              <a:rPr lang="en-US" dirty="0">
                <a:latin typeface="Calibri" charset="0"/>
              </a:rPr>
              <a:t> </a:t>
            </a:r>
            <a:r>
              <a:rPr lang="en-US" dirty="0" err="1">
                <a:latin typeface="Calibri" charset="0"/>
              </a:rPr>
              <a:t>organização</a:t>
            </a:r>
            <a:r>
              <a:rPr lang="en-US" dirty="0">
                <a:latin typeface="Calibri" charset="0"/>
              </a:rPr>
              <a:t> e </a:t>
            </a:r>
            <a:r>
              <a:rPr lang="en-US" dirty="0" err="1">
                <a:latin typeface="Calibri" charset="0"/>
              </a:rPr>
              <a:t>execução</a:t>
            </a:r>
            <a:r>
              <a:rPr lang="en-US" dirty="0">
                <a:latin typeface="Calibri" charset="0"/>
              </a:rPr>
              <a:t> de </a:t>
            </a:r>
            <a:r>
              <a:rPr lang="en-US" dirty="0" err="1">
                <a:latin typeface="Calibri" charset="0"/>
              </a:rPr>
              <a:t>ações</a:t>
            </a:r>
            <a:r>
              <a:rPr lang="en-US" dirty="0">
                <a:latin typeface="Calibri" charset="0"/>
              </a:rPr>
              <a:t> de </a:t>
            </a:r>
            <a:r>
              <a:rPr lang="en-US" dirty="0" err="1">
                <a:latin typeface="Calibri" charset="0"/>
              </a:rPr>
              <a:t>extensão</a:t>
            </a:r>
            <a:r>
              <a:rPr lang="en-US" dirty="0">
                <a:latin typeface="Calibri" charset="0"/>
              </a:rPr>
              <a:t> (RCEX-428/21). </a:t>
            </a:r>
            <a:r>
              <a:rPr lang="en-US" dirty="0" err="1">
                <a:latin typeface="Calibri" charset="0"/>
              </a:rPr>
              <a:t>Recebido</a:t>
            </a:r>
            <a:r>
              <a:rPr lang="en-US" dirty="0">
                <a:latin typeface="Calibri" charset="0"/>
              </a:rPr>
              <a:t> no </a:t>
            </a:r>
            <a:r>
              <a:rPr lang="en-US" dirty="0" err="1">
                <a:latin typeface="Calibri" charset="0"/>
              </a:rPr>
              <a:t>dia</a:t>
            </a:r>
            <a:r>
              <a:rPr lang="en-US" dirty="0">
                <a:latin typeface="Calibri" charset="0"/>
              </a:rPr>
              <a:t> 22/09/21.</a:t>
            </a:r>
          </a:p>
          <a:p>
            <a:pPr marL="171450" indent="-171450">
              <a:buFontTx/>
              <a:buChar char="-"/>
            </a:pPr>
            <a:r>
              <a:rPr lang="en-US" dirty="0">
                <a:latin typeface="Calibri" charset="0"/>
              </a:rPr>
              <a:t>23062.026821/2021-80: </a:t>
            </a:r>
            <a:r>
              <a:rPr lang="en-US" dirty="0" err="1">
                <a:latin typeface="Calibri" charset="0"/>
              </a:rPr>
              <a:t>proposta</a:t>
            </a:r>
            <a:r>
              <a:rPr lang="en-US" dirty="0">
                <a:latin typeface="Calibri" charset="0"/>
              </a:rPr>
              <a:t> de </a:t>
            </a:r>
            <a:r>
              <a:rPr lang="en-US" dirty="0" err="1">
                <a:latin typeface="Calibri" charset="0"/>
              </a:rPr>
              <a:t>diretrizes</a:t>
            </a:r>
            <a:r>
              <a:rPr lang="en-US" dirty="0">
                <a:latin typeface="Calibri" charset="0"/>
              </a:rPr>
              <a:t> para </a:t>
            </a:r>
            <a:r>
              <a:rPr lang="en-US" dirty="0" err="1">
                <a:latin typeface="Calibri" charset="0"/>
              </a:rPr>
              <a:t>integração</a:t>
            </a:r>
            <a:r>
              <a:rPr lang="en-US" dirty="0">
                <a:latin typeface="Calibri" charset="0"/>
              </a:rPr>
              <a:t> curricular da </a:t>
            </a:r>
            <a:r>
              <a:rPr lang="en-US" dirty="0" err="1">
                <a:latin typeface="Calibri" charset="0"/>
              </a:rPr>
              <a:t>Extensão</a:t>
            </a:r>
            <a:r>
              <a:rPr lang="en-US" dirty="0">
                <a:latin typeface="Calibri" charset="0"/>
              </a:rPr>
              <a:t> (RCGRAD-29/21). </a:t>
            </a:r>
            <a:r>
              <a:rPr lang="en-US" dirty="0" err="1">
                <a:latin typeface="Calibri" charset="0"/>
              </a:rPr>
              <a:t>Recebido</a:t>
            </a:r>
            <a:r>
              <a:rPr lang="en-US" dirty="0">
                <a:latin typeface="Calibri" charset="0"/>
              </a:rPr>
              <a:t> no </a:t>
            </a:r>
            <a:r>
              <a:rPr lang="en-US" dirty="0" err="1">
                <a:latin typeface="Calibri" charset="0"/>
              </a:rPr>
              <a:t>dia</a:t>
            </a:r>
            <a:r>
              <a:rPr lang="en-US" dirty="0">
                <a:latin typeface="Calibri" charset="0"/>
              </a:rPr>
              <a:t> 15/06/21.</a:t>
            </a:r>
          </a:p>
          <a:p>
            <a:pPr marL="171450" marR="0" lvl="0" indent="-171450" algn="l" defTabSz="457200" rtl="0" eaLnBrk="0" fontAlgn="base" latinLnBrk="0" hangingPunct="0">
              <a:lnSpc>
                <a:spcPct val="100000"/>
              </a:lnSpc>
              <a:spcBef>
                <a:spcPct val="30000"/>
              </a:spcBef>
              <a:spcAft>
                <a:spcPct val="0"/>
              </a:spcAft>
              <a:buClrTx/>
              <a:buSzTx/>
              <a:buFontTx/>
              <a:buChar char="-"/>
              <a:tabLst/>
              <a:defRPr/>
            </a:pPr>
            <a:r>
              <a:rPr lang="en-US" dirty="0">
                <a:latin typeface="Calibri" charset="0"/>
              </a:rPr>
              <a:t>23062.049587/2021-69: </a:t>
            </a:r>
            <a:r>
              <a:rPr lang="en-US" dirty="0" err="1">
                <a:latin typeface="Calibri" charset="0"/>
              </a:rPr>
              <a:t>proposta</a:t>
            </a:r>
            <a:r>
              <a:rPr lang="en-US" dirty="0">
                <a:latin typeface="Calibri" charset="0"/>
              </a:rPr>
              <a:t> de </a:t>
            </a:r>
            <a:r>
              <a:rPr lang="en-US" dirty="0" err="1">
                <a:latin typeface="Calibri" charset="0"/>
              </a:rPr>
              <a:t>alterações</a:t>
            </a:r>
            <a:r>
              <a:rPr lang="en-US" dirty="0">
                <a:latin typeface="Calibri" charset="0"/>
              </a:rPr>
              <a:t> dos </a:t>
            </a:r>
            <a:r>
              <a:rPr lang="en-US" dirty="0" err="1">
                <a:latin typeface="Calibri" charset="0"/>
              </a:rPr>
              <a:t>encargos</a:t>
            </a:r>
            <a:r>
              <a:rPr lang="en-US" dirty="0">
                <a:latin typeface="Calibri" charset="0"/>
              </a:rPr>
              <a:t> </a:t>
            </a:r>
            <a:r>
              <a:rPr lang="en-US" dirty="0" err="1">
                <a:latin typeface="Calibri" charset="0"/>
              </a:rPr>
              <a:t>acadêmicos</a:t>
            </a:r>
            <a:r>
              <a:rPr lang="en-US" dirty="0">
                <a:latin typeface="Calibri" charset="0"/>
              </a:rPr>
              <a:t> da </a:t>
            </a:r>
            <a:r>
              <a:rPr lang="en-US" dirty="0" err="1">
                <a:latin typeface="Calibri" charset="0"/>
              </a:rPr>
              <a:t>Extensão</a:t>
            </a:r>
            <a:r>
              <a:rPr lang="en-US" dirty="0">
                <a:latin typeface="Calibri" charset="0"/>
              </a:rPr>
              <a:t> (RCEX-429/21). </a:t>
            </a:r>
            <a:r>
              <a:rPr lang="en-US" dirty="0" err="1">
                <a:latin typeface="Calibri" charset="0"/>
              </a:rPr>
              <a:t>Recebido</a:t>
            </a:r>
            <a:r>
              <a:rPr lang="en-US" dirty="0">
                <a:latin typeface="Calibri" charset="0"/>
              </a:rPr>
              <a:t> no </a:t>
            </a:r>
            <a:r>
              <a:rPr lang="en-US" dirty="0" err="1">
                <a:latin typeface="Calibri" charset="0"/>
              </a:rPr>
              <a:t>dia</a:t>
            </a:r>
            <a:r>
              <a:rPr lang="en-US" dirty="0">
                <a:latin typeface="Calibri" charset="0"/>
              </a:rPr>
              <a:t> 10/11/21.</a:t>
            </a:r>
          </a:p>
        </p:txBody>
      </p:sp>
      <p:sp>
        <p:nvSpPr>
          <p:cNvPr id="4" name="Slide Number Placeholder 3"/>
          <p:cNvSpPr>
            <a:spLocks noGrp="1"/>
          </p:cNvSpPr>
          <p:nvPr>
            <p:ph type="sldNum" sz="quarter" idx="5"/>
          </p:nvPr>
        </p:nvSpPr>
        <p:spPr/>
        <p:txBody>
          <a:bodyPr/>
          <a:lstStyle/>
          <a:p>
            <a:pPr>
              <a:defRPr/>
            </a:pPr>
            <a:fld id="{E738F8C7-0FD9-E646-B3CE-0A7836BA44F7}" type="slidenum">
              <a:rPr lang="en-US" smtClean="0"/>
              <a:pPr>
                <a:defRPr/>
              </a:pPr>
              <a:t>5</a:t>
            </a:fld>
            <a:endParaRPr lang="en-US"/>
          </a:p>
        </p:txBody>
      </p:sp>
    </p:spTree>
    <p:extLst>
      <p:ext uri="{BB962C8B-B14F-4D97-AF65-F5344CB8AC3E}">
        <p14:creationId xmlns:p14="http://schemas.microsoft.com/office/powerpoint/2010/main" val="74644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6386"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B6AC1FD1-427E-A143-B9A7-73E480656CAE}" type="slidenum">
              <a:rPr lang="en-US" sz="1200"/>
              <a:pPr eaLnBrk="1" fontAlgn="base" hangingPunct="1">
                <a:spcBef>
                  <a:spcPct val="0"/>
                </a:spcBef>
                <a:spcAft>
                  <a:spcPct val="0"/>
                </a:spcAft>
              </a:pPr>
              <a:t>6</a:t>
            </a:fld>
            <a:endParaRPr lang="en-US" sz="1200"/>
          </a:p>
        </p:txBody>
      </p:sp>
    </p:spTree>
    <p:extLst>
      <p:ext uri="{BB962C8B-B14F-4D97-AF65-F5344CB8AC3E}">
        <p14:creationId xmlns:p14="http://schemas.microsoft.com/office/powerpoint/2010/main" val="2382325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Frequentemente</a:t>
            </a:r>
            <a:r>
              <a:rPr lang="en-US" dirty="0"/>
              <a:t>, </a:t>
            </a:r>
            <a:r>
              <a:rPr lang="en-US" dirty="0" err="1"/>
              <a:t>é</a:t>
            </a:r>
            <a:r>
              <a:rPr lang="en-US" dirty="0"/>
              <a:t> </a:t>
            </a:r>
            <a:r>
              <a:rPr lang="en-US" dirty="0" err="1"/>
              <a:t>por</a:t>
            </a:r>
            <a:r>
              <a:rPr lang="en-US" dirty="0"/>
              <a:t> </a:t>
            </a:r>
            <a:r>
              <a:rPr lang="en-US" dirty="0" err="1"/>
              <a:t>meio</a:t>
            </a:r>
            <a:r>
              <a:rPr lang="en-US" dirty="0"/>
              <a:t> da </a:t>
            </a:r>
            <a:r>
              <a:rPr lang="en-US" dirty="0" err="1"/>
              <a:t>extensão</a:t>
            </a:r>
            <a:r>
              <a:rPr lang="en-US" baseline="0" dirty="0"/>
              <a:t> que a </a:t>
            </a:r>
            <a:r>
              <a:rPr lang="en-US" baseline="0" dirty="0" err="1"/>
              <a:t>instituição</a:t>
            </a:r>
            <a:r>
              <a:rPr lang="en-US" baseline="0" dirty="0"/>
              <a:t> </a:t>
            </a:r>
            <a:r>
              <a:rPr lang="en-US" baseline="0" dirty="0" err="1"/>
              <a:t>compartilha</a:t>
            </a:r>
            <a:r>
              <a:rPr lang="en-US" baseline="0" dirty="0"/>
              <a:t> com as </a:t>
            </a:r>
            <a:r>
              <a:rPr lang="en-US" baseline="0" dirty="0" err="1"/>
              <a:t>comunidades</a:t>
            </a:r>
            <a:r>
              <a:rPr lang="en-US" baseline="0" dirty="0"/>
              <a:t> </a:t>
            </a:r>
            <a:r>
              <a:rPr lang="en-US" baseline="0" dirty="0" err="1"/>
              <a:t>onde</a:t>
            </a:r>
            <a:r>
              <a:rPr lang="en-US" baseline="0" dirty="0"/>
              <a:t> </a:t>
            </a:r>
            <a:r>
              <a:rPr lang="en-US" baseline="0" dirty="0" err="1"/>
              <a:t>atua</a:t>
            </a:r>
            <a:r>
              <a:rPr lang="en-US" baseline="0" dirty="0"/>
              <a:t> a </a:t>
            </a:r>
            <a:r>
              <a:rPr lang="en-US" baseline="0" dirty="0" err="1"/>
              <a:t>produção</a:t>
            </a:r>
            <a:r>
              <a:rPr lang="en-US" baseline="0" dirty="0"/>
              <a:t> do </a:t>
            </a:r>
            <a:r>
              <a:rPr lang="en-US" baseline="0" dirty="0" err="1"/>
              <a:t>conhecimento</a:t>
            </a:r>
            <a:r>
              <a:rPr lang="en-US" baseline="0" dirty="0"/>
              <a:t> </a:t>
            </a:r>
            <a:r>
              <a:rPr lang="en-US" baseline="0" dirty="0" err="1"/>
              <a:t>acadêmico</a:t>
            </a:r>
            <a:r>
              <a:rPr lang="en-US" baseline="0" dirty="0"/>
              <a:t>.</a:t>
            </a:r>
            <a:endParaRPr lang="en-US" dirty="0"/>
          </a:p>
        </p:txBody>
      </p:sp>
      <p:sp>
        <p:nvSpPr>
          <p:cNvPr id="4" name="Slide Number Placeholder 3"/>
          <p:cNvSpPr>
            <a:spLocks noGrp="1"/>
          </p:cNvSpPr>
          <p:nvPr>
            <p:ph type="sldNum" sz="quarter" idx="10"/>
          </p:nvPr>
        </p:nvSpPr>
        <p:spPr/>
        <p:txBody>
          <a:bodyPr/>
          <a:lstStyle/>
          <a:p>
            <a:pPr>
              <a:defRPr/>
            </a:pPr>
            <a:fld id="{95B9F885-E6B1-EE4B-A4BD-B834A7405EA1}" type="slidenum">
              <a:rPr lang="en-US" smtClean="0"/>
              <a:pPr>
                <a:defRPr/>
              </a:pPr>
              <a:t>7</a:t>
            </a:fld>
            <a:endParaRPr lang="en-US"/>
          </a:p>
        </p:txBody>
      </p:sp>
    </p:spTree>
    <p:extLst>
      <p:ext uri="{BB962C8B-B14F-4D97-AF65-F5344CB8AC3E}">
        <p14:creationId xmlns:p14="http://schemas.microsoft.com/office/powerpoint/2010/main" val="1550827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charset="0"/>
                <a:cs typeface="Arial" charset="0"/>
              </a:rPr>
              <a:t>A </a:t>
            </a:r>
            <a:r>
              <a:rPr lang="en-US" sz="1200" dirty="0" err="1">
                <a:solidFill>
                  <a:srgbClr val="000000"/>
                </a:solidFill>
                <a:latin typeface="Arial" charset="0"/>
                <a:cs typeface="Arial" charset="0"/>
              </a:rPr>
              <a:t>extensão</a:t>
            </a:r>
            <a:r>
              <a:rPr lang="en-US" sz="1200" dirty="0">
                <a:solidFill>
                  <a:srgbClr val="000000"/>
                </a:solidFill>
                <a:latin typeface="Arial" charset="0"/>
                <a:cs typeface="Arial" charset="0"/>
              </a:rPr>
              <a:t> </a:t>
            </a:r>
            <a:r>
              <a:rPr lang="en-US" sz="1200" dirty="0" err="1">
                <a:solidFill>
                  <a:srgbClr val="000000"/>
                </a:solidFill>
                <a:latin typeface="Arial" charset="0"/>
                <a:cs typeface="Arial" charset="0"/>
              </a:rPr>
              <a:t>é</a:t>
            </a:r>
            <a:r>
              <a:rPr lang="en-US" sz="1200" dirty="0">
                <a:solidFill>
                  <a:srgbClr val="000000"/>
                </a:solidFill>
                <a:latin typeface="Arial" charset="0"/>
                <a:cs typeface="Arial" charset="0"/>
              </a:rPr>
              <a:t>, de </a:t>
            </a:r>
            <a:r>
              <a:rPr lang="en-US" sz="1200" dirty="0" err="1">
                <a:solidFill>
                  <a:srgbClr val="000000"/>
                </a:solidFill>
                <a:latin typeface="Arial" charset="0"/>
                <a:cs typeface="Arial" charset="0"/>
              </a:rPr>
              <a:t>acordo</a:t>
            </a:r>
            <a:r>
              <a:rPr lang="en-US" sz="1200" dirty="0">
                <a:solidFill>
                  <a:srgbClr val="000000"/>
                </a:solidFill>
                <a:latin typeface="Arial" charset="0"/>
                <a:cs typeface="Arial" charset="0"/>
              </a:rPr>
              <a:t> com o </a:t>
            </a:r>
            <a:r>
              <a:rPr lang="en-US" sz="1200" dirty="0" err="1">
                <a:solidFill>
                  <a:srgbClr val="000000"/>
                </a:solidFill>
                <a:latin typeface="Arial" charset="0"/>
                <a:cs typeface="Arial" charset="0"/>
              </a:rPr>
              <a:t>princípio</a:t>
            </a:r>
            <a:r>
              <a:rPr lang="en-US" sz="1200" dirty="0">
                <a:solidFill>
                  <a:srgbClr val="000000"/>
                </a:solidFill>
                <a:latin typeface="Arial" charset="0"/>
                <a:cs typeface="Arial" charset="0"/>
              </a:rPr>
              <a:t> </a:t>
            </a:r>
            <a:r>
              <a:rPr lang="en-US" sz="1200" dirty="0" err="1">
                <a:solidFill>
                  <a:srgbClr val="000000"/>
                </a:solidFill>
                <a:latin typeface="Arial" charset="0"/>
                <a:cs typeface="Arial" charset="0"/>
              </a:rPr>
              <a:t>constitucional</a:t>
            </a:r>
            <a:r>
              <a:rPr lang="en-US" sz="1200" dirty="0">
                <a:solidFill>
                  <a:srgbClr val="000000"/>
                </a:solidFill>
                <a:latin typeface="Arial" charset="0"/>
                <a:cs typeface="Arial" charset="0"/>
              </a:rPr>
              <a:t> da </a:t>
            </a:r>
            <a:r>
              <a:rPr lang="en-US" sz="1200" dirty="0" err="1">
                <a:solidFill>
                  <a:srgbClr val="000000"/>
                </a:solidFill>
                <a:latin typeface="Arial" charset="0"/>
                <a:cs typeface="Arial" charset="0"/>
              </a:rPr>
              <a:t>indissociabilidade</a:t>
            </a:r>
            <a:r>
              <a:rPr lang="en-US" sz="1200" dirty="0">
                <a:solidFill>
                  <a:srgbClr val="000000"/>
                </a:solidFill>
                <a:latin typeface="Arial" charset="0"/>
                <a:cs typeface="Arial" charset="0"/>
              </a:rPr>
              <a:t> com o </a:t>
            </a:r>
            <a:r>
              <a:rPr lang="en-US" sz="1200" dirty="0" err="1">
                <a:solidFill>
                  <a:srgbClr val="000000"/>
                </a:solidFill>
                <a:latin typeface="Arial" charset="0"/>
                <a:cs typeface="Arial" charset="0"/>
              </a:rPr>
              <a:t>ensino</a:t>
            </a:r>
            <a:r>
              <a:rPr lang="en-US" sz="1200" dirty="0">
                <a:solidFill>
                  <a:srgbClr val="000000"/>
                </a:solidFill>
                <a:latin typeface="Arial" charset="0"/>
                <a:cs typeface="Arial" charset="0"/>
              </a:rPr>
              <a:t> e a </a:t>
            </a:r>
            <a:r>
              <a:rPr lang="en-US" sz="1200" dirty="0" err="1">
                <a:solidFill>
                  <a:srgbClr val="000000"/>
                </a:solidFill>
                <a:latin typeface="Arial" charset="0"/>
                <a:cs typeface="Arial" charset="0"/>
              </a:rPr>
              <a:t>pesquisa</a:t>
            </a:r>
            <a:r>
              <a:rPr lang="en-US" sz="1200" dirty="0">
                <a:solidFill>
                  <a:srgbClr val="000000"/>
                </a:solidFill>
                <a:latin typeface="Arial" charset="0"/>
                <a:cs typeface="Arial" charset="0"/>
              </a:rPr>
              <a:t>, um </a:t>
            </a:r>
            <a:r>
              <a:rPr lang="en-US" sz="1200" dirty="0" err="1">
                <a:solidFill>
                  <a:srgbClr val="000000"/>
                </a:solidFill>
                <a:latin typeface="Arial" charset="0"/>
                <a:cs typeface="Arial" charset="0"/>
              </a:rPr>
              <a:t>processo</a:t>
            </a:r>
            <a:r>
              <a:rPr lang="en-US" sz="1200" dirty="0">
                <a:solidFill>
                  <a:srgbClr val="000000"/>
                </a:solidFill>
                <a:latin typeface="Arial" charset="0"/>
                <a:cs typeface="Arial" charset="0"/>
              </a:rPr>
              <a:t> </a:t>
            </a:r>
            <a:r>
              <a:rPr lang="en-US" sz="1200" dirty="0" err="1">
                <a:solidFill>
                  <a:srgbClr val="000000"/>
                </a:solidFill>
                <a:latin typeface="Arial" charset="0"/>
                <a:cs typeface="Arial" charset="0"/>
              </a:rPr>
              <a:t>interdisciplinar</a:t>
            </a:r>
            <a:r>
              <a:rPr lang="en-US" sz="1200" dirty="0">
                <a:solidFill>
                  <a:srgbClr val="000000"/>
                </a:solidFill>
                <a:latin typeface="Arial" charset="0"/>
                <a:cs typeface="Arial" charset="0"/>
              </a:rPr>
              <a:t> que </a:t>
            </a:r>
            <a:r>
              <a:rPr lang="en-US" sz="1200" dirty="0" err="1">
                <a:solidFill>
                  <a:srgbClr val="000000"/>
                </a:solidFill>
                <a:latin typeface="Arial" charset="0"/>
                <a:cs typeface="Arial" charset="0"/>
              </a:rPr>
              <a:t>congrega</a:t>
            </a:r>
            <a:r>
              <a:rPr lang="en-US" sz="1200" dirty="0">
                <a:solidFill>
                  <a:srgbClr val="000000"/>
                </a:solidFill>
                <a:latin typeface="Arial" charset="0"/>
                <a:cs typeface="Arial" charset="0"/>
              </a:rPr>
              <a:t> </a:t>
            </a:r>
            <a:r>
              <a:rPr lang="en-US" sz="1200" dirty="0" err="1">
                <a:solidFill>
                  <a:srgbClr val="000000"/>
                </a:solidFill>
                <a:latin typeface="Arial" charset="0"/>
                <a:cs typeface="Arial" charset="0"/>
              </a:rPr>
              <a:t>educação</a:t>
            </a:r>
            <a:r>
              <a:rPr lang="en-US" sz="1200" dirty="0">
                <a:solidFill>
                  <a:srgbClr val="000000"/>
                </a:solidFill>
                <a:latin typeface="Arial" charset="0"/>
                <a:cs typeface="Arial" charset="0"/>
              </a:rPr>
              <a:t>, </a:t>
            </a:r>
            <a:r>
              <a:rPr lang="en-US" sz="1200" dirty="0" err="1">
                <a:solidFill>
                  <a:srgbClr val="000000"/>
                </a:solidFill>
                <a:latin typeface="Arial" charset="0"/>
                <a:cs typeface="Arial" charset="0"/>
              </a:rPr>
              <a:t>cultura</a:t>
            </a:r>
            <a:r>
              <a:rPr lang="en-US" sz="1200" dirty="0">
                <a:solidFill>
                  <a:srgbClr val="000000"/>
                </a:solidFill>
                <a:latin typeface="Arial" charset="0"/>
                <a:cs typeface="Arial" charset="0"/>
              </a:rPr>
              <a:t>, </a:t>
            </a:r>
            <a:r>
              <a:rPr lang="en-US" sz="1200" baseline="0" dirty="0" err="1">
                <a:solidFill>
                  <a:srgbClr val="000000"/>
                </a:solidFill>
                <a:latin typeface="Arial" charset="0"/>
                <a:cs typeface="Arial" charset="0"/>
              </a:rPr>
              <a:t>ciência</a:t>
            </a:r>
            <a:r>
              <a:rPr lang="en-US" sz="1200" baseline="0" dirty="0">
                <a:solidFill>
                  <a:srgbClr val="000000"/>
                </a:solidFill>
                <a:latin typeface="Arial" charset="0"/>
                <a:cs typeface="Arial" charset="0"/>
              </a:rPr>
              <a:t>, </a:t>
            </a:r>
            <a:r>
              <a:rPr lang="en-US" sz="1200" baseline="0" dirty="0" err="1">
                <a:solidFill>
                  <a:srgbClr val="000000"/>
                </a:solidFill>
                <a:latin typeface="Arial" charset="0"/>
                <a:cs typeface="Arial" charset="0"/>
              </a:rPr>
              <a:t>tecnologia</a:t>
            </a:r>
            <a:r>
              <a:rPr lang="en-US" sz="1200" baseline="0" dirty="0">
                <a:solidFill>
                  <a:srgbClr val="000000"/>
                </a:solidFill>
                <a:latin typeface="Arial" charset="0"/>
                <a:cs typeface="Arial" charset="0"/>
              </a:rPr>
              <a:t> e </a:t>
            </a:r>
            <a:r>
              <a:rPr lang="en-US" sz="1200" baseline="0" dirty="0" err="1">
                <a:solidFill>
                  <a:srgbClr val="000000"/>
                </a:solidFill>
                <a:latin typeface="Arial" charset="0"/>
                <a:cs typeface="Arial" charset="0"/>
              </a:rPr>
              <a:t>política</a:t>
            </a:r>
            <a:r>
              <a:rPr lang="en-US" sz="1200" baseline="0" dirty="0">
                <a:solidFill>
                  <a:srgbClr val="000000"/>
                </a:solidFill>
                <a:latin typeface="Arial" charset="0"/>
                <a:cs typeface="Arial" charset="0"/>
              </a:rPr>
              <a:t>.</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a:solidFill>
                <a:srgbClr val="000000"/>
              </a:solidFill>
              <a:latin typeface="Arial" charset="0"/>
              <a:cs typeface="Arial"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a:solidFill>
                  <a:srgbClr val="000000"/>
                </a:solidFill>
                <a:latin typeface="Arial" charset="0"/>
                <a:cs typeface="Arial" charset="0"/>
              </a:rPr>
              <a:t>**</a:t>
            </a:r>
            <a:r>
              <a:rPr lang="en-US" sz="1200" baseline="0" dirty="0" err="1">
                <a:solidFill>
                  <a:srgbClr val="000000"/>
                </a:solidFill>
                <a:latin typeface="Arial" charset="0"/>
                <a:cs typeface="Arial" charset="0"/>
              </a:rPr>
              <a:t>Constituição</a:t>
            </a:r>
            <a:r>
              <a:rPr lang="en-US" sz="1200" baseline="0" dirty="0">
                <a:solidFill>
                  <a:srgbClr val="000000"/>
                </a:solidFill>
                <a:latin typeface="Arial" charset="0"/>
                <a:cs typeface="Arial" charset="0"/>
              </a:rPr>
              <a:t> Federal:</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100" dirty="0">
                <a:solidFill>
                  <a:srgbClr val="000000"/>
                </a:solidFill>
                <a:latin typeface="Arial" charset="0"/>
                <a:cs typeface="Arial" charset="0"/>
              </a:rPr>
              <a:t>Art. 207. As </a:t>
            </a:r>
            <a:r>
              <a:rPr lang="en-US" sz="1100" dirty="0" err="1">
                <a:solidFill>
                  <a:srgbClr val="000000"/>
                </a:solidFill>
                <a:latin typeface="Arial" charset="0"/>
                <a:cs typeface="Arial" charset="0"/>
              </a:rPr>
              <a:t>universidades</a:t>
            </a:r>
            <a:r>
              <a:rPr lang="en-US" sz="1100" dirty="0">
                <a:solidFill>
                  <a:srgbClr val="000000"/>
                </a:solidFill>
                <a:latin typeface="Arial" charset="0"/>
                <a:cs typeface="Arial" charset="0"/>
              </a:rPr>
              <a:t> </a:t>
            </a:r>
            <a:r>
              <a:rPr lang="en-US" sz="1100" dirty="0" err="1">
                <a:solidFill>
                  <a:srgbClr val="000000"/>
                </a:solidFill>
                <a:latin typeface="Arial" charset="0"/>
                <a:cs typeface="Arial" charset="0"/>
              </a:rPr>
              <a:t>gozam</a:t>
            </a:r>
            <a:r>
              <a:rPr lang="en-US" sz="1100" dirty="0">
                <a:solidFill>
                  <a:srgbClr val="000000"/>
                </a:solidFill>
                <a:latin typeface="Arial" charset="0"/>
                <a:cs typeface="Arial" charset="0"/>
              </a:rPr>
              <a:t> de </a:t>
            </a:r>
            <a:r>
              <a:rPr lang="en-US" sz="1100" dirty="0" err="1">
                <a:solidFill>
                  <a:srgbClr val="000000"/>
                </a:solidFill>
                <a:latin typeface="Arial" charset="0"/>
                <a:cs typeface="Arial" charset="0"/>
              </a:rPr>
              <a:t>autonomia</a:t>
            </a:r>
            <a:r>
              <a:rPr lang="en-US" sz="1100" dirty="0">
                <a:solidFill>
                  <a:srgbClr val="000000"/>
                </a:solidFill>
                <a:latin typeface="Arial" charset="0"/>
                <a:cs typeface="Arial" charset="0"/>
              </a:rPr>
              <a:t> </a:t>
            </a:r>
            <a:r>
              <a:rPr lang="en-US" sz="1100" dirty="0" err="1">
                <a:solidFill>
                  <a:srgbClr val="000000"/>
                </a:solidFill>
                <a:latin typeface="Arial" charset="0"/>
                <a:cs typeface="Arial" charset="0"/>
              </a:rPr>
              <a:t>didático-científica</a:t>
            </a:r>
            <a:r>
              <a:rPr lang="en-US" sz="1100" dirty="0">
                <a:solidFill>
                  <a:srgbClr val="000000"/>
                </a:solidFill>
                <a:latin typeface="Arial" charset="0"/>
                <a:cs typeface="Arial" charset="0"/>
              </a:rPr>
              <a:t>, </a:t>
            </a:r>
            <a:r>
              <a:rPr lang="en-US" sz="1100" dirty="0" err="1">
                <a:solidFill>
                  <a:srgbClr val="000000"/>
                </a:solidFill>
                <a:latin typeface="Arial" charset="0"/>
                <a:cs typeface="Arial" charset="0"/>
              </a:rPr>
              <a:t>administrativa</a:t>
            </a:r>
            <a:r>
              <a:rPr lang="en-US" sz="1100" dirty="0">
                <a:solidFill>
                  <a:srgbClr val="000000"/>
                </a:solidFill>
                <a:latin typeface="Arial" charset="0"/>
                <a:cs typeface="Arial" charset="0"/>
              </a:rPr>
              <a:t> e de </a:t>
            </a:r>
            <a:r>
              <a:rPr lang="en-US" sz="1100" dirty="0" err="1">
                <a:solidFill>
                  <a:srgbClr val="000000"/>
                </a:solidFill>
                <a:latin typeface="Arial" charset="0"/>
                <a:cs typeface="Arial" charset="0"/>
              </a:rPr>
              <a:t>gestão</a:t>
            </a:r>
            <a:r>
              <a:rPr lang="en-US" sz="1100" dirty="0">
                <a:solidFill>
                  <a:srgbClr val="000000"/>
                </a:solidFill>
                <a:latin typeface="Arial" charset="0"/>
                <a:cs typeface="Arial" charset="0"/>
              </a:rPr>
              <a:t> </a:t>
            </a:r>
            <a:r>
              <a:rPr lang="en-US" sz="1100" dirty="0" err="1">
                <a:solidFill>
                  <a:srgbClr val="000000"/>
                </a:solidFill>
                <a:latin typeface="Arial" charset="0"/>
                <a:cs typeface="Arial" charset="0"/>
              </a:rPr>
              <a:t>financeira</a:t>
            </a:r>
            <a:r>
              <a:rPr lang="en-US" sz="1100" dirty="0">
                <a:solidFill>
                  <a:srgbClr val="000000"/>
                </a:solidFill>
                <a:latin typeface="Arial" charset="0"/>
                <a:cs typeface="Arial" charset="0"/>
              </a:rPr>
              <a:t> e patrimonial, e </a:t>
            </a:r>
            <a:r>
              <a:rPr lang="en-US" sz="1100" dirty="0" err="1">
                <a:solidFill>
                  <a:srgbClr val="000000"/>
                </a:solidFill>
                <a:latin typeface="Arial" charset="0"/>
                <a:cs typeface="Arial" charset="0"/>
              </a:rPr>
              <a:t>obedecerão</a:t>
            </a:r>
            <a:r>
              <a:rPr lang="en-US" sz="1100" dirty="0">
                <a:solidFill>
                  <a:srgbClr val="000000"/>
                </a:solidFill>
                <a:latin typeface="Arial" charset="0"/>
                <a:cs typeface="Arial" charset="0"/>
              </a:rPr>
              <a:t> </a:t>
            </a:r>
            <a:r>
              <a:rPr lang="en-US" sz="1100" dirty="0" err="1">
                <a:solidFill>
                  <a:srgbClr val="000000"/>
                </a:solidFill>
                <a:latin typeface="Arial" charset="0"/>
                <a:cs typeface="Arial" charset="0"/>
              </a:rPr>
              <a:t>ao</a:t>
            </a:r>
            <a:r>
              <a:rPr lang="en-US" sz="1100" dirty="0">
                <a:solidFill>
                  <a:srgbClr val="000000"/>
                </a:solidFill>
                <a:latin typeface="Arial" charset="0"/>
                <a:cs typeface="Arial" charset="0"/>
              </a:rPr>
              <a:t> </a:t>
            </a:r>
            <a:r>
              <a:rPr lang="en-US" sz="1100" dirty="0" err="1">
                <a:solidFill>
                  <a:srgbClr val="000000"/>
                </a:solidFill>
                <a:latin typeface="Arial" charset="0"/>
                <a:cs typeface="Arial" charset="0"/>
              </a:rPr>
              <a:t>princípio</a:t>
            </a:r>
            <a:r>
              <a:rPr lang="en-US" sz="1100" dirty="0">
                <a:solidFill>
                  <a:srgbClr val="000000"/>
                </a:solidFill>
                <a:latin typeface="Arial" charset="0"/>
                <a:cs typeface="Arial" charset="0"/>
              </a:rPr>
              <a:t> de </a:t>
            </a:r>
            <a:r>
              <a:rPr lang="en-US" sz="1100" dirty="0" err="1">
                <a:solidFill>
                  <a:srgbClr val="000000"/>
                </a:solidFill>
                <a:latin typeface="Arial" charset="0"/>
                <a:cs typeface="Arial" charset="0"/>
              </a:rPr>
              <a:t>indissociabilidade</a:t>
            </a:r>
            <a:r>
              <a:rPr lang="en-US" sz="1100" dirty="0">
                <a:solidFill>
                  <a:srgbClr val="000000"/>
                </a:solidFill>
                <a:latin typeface="Arial" charset="0"/>
                <a:cs typeface="Arial" charset="0"/>
              </a:rPr>
              <a:t> entre </a:t>
            </a:r>
            <a:r>
              <a:rPr lang="en-US" sz="1100" dirty="0" err="1">
                <a:solidFill>
                  <a:srgbClr val="000000"/>
                </a:solidFill>
                <a:latin typeface="Arial" charset="0"/>
                <a:cs typeface="Arial" charset="0"/>
              </a:rPr>
              <a:t>ensino</a:t>
            </a:r>
            <a:r>
              <a:rPr lang="en-US" sz="1100" dirty="0">
                <a:solidFill>
                  <a:srgbClr val="000000"/>
                </a:solidFill>
                <a:latin typeface="Arial" charset="0"/>
                <a:cs typeface="Arial" charset="0"/>
              </a:rPr>
              <a:t>, </a:t>
            </a:r>
            <a:r>
              <a:rPr lang="en-US" sz="1100" dirty="0" err="1">
                <a:solidFill>
                  <a:srgbClr val="000000"/>
                </a:solidFill>
                <a:latin typeface="Arial" charset="0"/>
                <a:cs typeface="Arial" charset="0"/>
              </a:rPr>
              <a:t>pesquisa</a:t>
            </a:r>
            <a:r>
              <a:rPr lang="en-US" sz="1100" dirty="0">
                <a:solidFill>
                  <a:srgbClr val="000000"/>
                </a:solidFill>
                <a:latin typeface="Arial" charset="0"/>
                <a:cs typeface="Arial" charset="0"/>
              </a:rPr>
              <a:t> e </a:t>
            </a:r>
            <a:r>
              <a:rPr lang="en-US" sz="1100" dirty="0" err="1">
                <a:solidFill>
                  <a:srgbClr val="000000"/>
                </a:solidFill>
                <a:latin typeface="Arial" charset="0"/>
                <a:cs typeface="Arial" charset="0"/>
              </a:rPr>
              <a:t>extensão</a:t>
            </a:r>
            <a:r>
              <a:rPr lang="en-US" sz="1100" dirty="0">
                <a:solidFill>
                  <a:srgbClr val="000000"/>
                </a:solidFill>
                <a:latin typeface="Arial" charset="0"/>
                <a:cs typeface="Arial" charset="0"/>
              </a:rPr>
              <a:t>.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100" dirty="0">
              <a:solidFill>
                <a:srgbClr val="000000"/>
              </a:solidFill>
              <a:latin typeface="Arial" charset="0"/>
              <a:cs typeface="Arial"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100" dirty="0"/>
              <a:t>O </a:t>
            </a:r>
            <a:r>
              <a:rPr lang="en-US" sz="1100" dirty="0" err="1"/>
              <a:t>conceito</a:t>
            </a:r>
            <a:r>
              <a:rPr lang="en-US" sz="1100" dirty="0"/>
              <a:t> de </a:t>
            </a:r>
            <a:r>
              <a:rPr lang="en-US" sz="1100" b="1" dirty="0" err="1"/>
              <a:t>indissociabilidade</a:t>
            </a:r>
            <a:r>
              <a:rPr lang="en-US" sz="1100" dirty="0"/>
              <a:t> </a:t>
            </a:r>
            <a:r>
              <a:rPr lang="en-US" sz="1100" dirty="0" err="1"/>
              <a:t>remete</a:t>
            </a:r>
            <a:r>
              <a:rPr lang="en-US" sz="1100" dirty="0"/>
              <a:t> a </a:t>
            </a:r>
            <a:r>
              <a:rPr lang="en-US" sz="1100" dirty="0" err="1"/>
              <a:t>algo</a:t>
            </a:r>
            <a:r>
              <a:rPr lang="en-US" sz="1100" dirty="0"/>
              <a:t> que </a:t>
            </a:r>
            <a:r>
              <a:rPr lang="en-US" sz="1100" dirty="0" err="1"/>
              <a:t>não</a:t>
            </a:r>
            <a:r>
              <a:rPr lang="en-US" sz="1100" dirty="0"/>
              <a:t> </a:t>
            </a:r>
            <a:r>
              <a:rPr lang="en-US" sz="1100" dirty="0" err="1"/>
              <a:t>existe</a:t>
            </a:r>
            <a:r>
              <a:rPr lang="en-US" sz="1100" dirty="0"/>
              <a:t> </a:t>
            </a:r>
            <a:r>
              <a:rPr lang="en-US" sz="1100" dirty="0" err="1"/>
              <a:t>sem</a:t>
            </a:r>
            <a:r>
              <a:rPr lang="en-US" sz="1100" dirty="0"/>
              <a:t> a </a:t>
            </a:r>
            <a:r>
              <a:rPr lang="en-US" sz="1100" dirty="0" err="1"/>
              <a:t>presença</a:t>
            </a:r>
            <a:r>
              <a:rPr lang="en-US" sz="1100" dirty="0"/>
              <a:t> do outro, </a:t>
            </a:r>
            <a:r>
              <a:rPr lang="en-US" sz="1100" dirty="0" err="1"/>
              <a:t>ou</a:t>
            </a:r>
            <a:r>
              <a:rPr lang="en-US" sz="1100" dirty="0"/>
              <a:t> </a:t>
            </a:r>
            <a:r>
              <a:rPr lang="en-US" sz="1100" dirty="0" err="1"/>
              <a:t>seja</a:t>
            </a:r>
            <a:r>
              <a:rPr lang="en-US" sz="1100" dirty="0"/>
              <a:t>, o </a:t>
            </a:r>
            <a:r>
              <a:rPr lang="en-US" sz="1100" dirty="0" err="1"/>
              <a:t>todo</a:t>
            </a:r>
            <a:r>
              <a:rPr lang="en-US" sz="1100" dirty="0"/>
              <a:t> </a:t>
            </a:r>
            <a:r>
              <a:rPr lang="en-US" sz="1100" dirty="0" err="1"/>
              <a:t>deixa</a:t>
            </a:r>
            <a:r>
              <a:rPr lang="en-US" sz="1100" dirty="0"/>
              <a:t> de </a:t>
            </a:r>
            <a:r>
              <a:rPr lang="en-US" sz="1100" dirty="0" err="1"/>
              <a:t>ser</a:t>
            </a:r>
            <a:r>
              <a:rPr lang="en-US" sz="1100" dirty="0"/>
              <a:t> </a:t>
            </a:r>
            <a:r>
              <a:rPr lang="en-US" sz="1100" dirty="0" err="1"/>
              <a:t>todo</a:t>
            </a:r>
            <a:r>
              <a:rPr lang="en-US" sz="1100" dirty="0"/>
              <a:t> </a:t>
            </a:r>
            <a:r>
              <a:rPr lang="en-US" sz="1100" dirty="0" err="1"/>
              <a:t>quando</a:t>
            </a:r>
            <a:r>
              <a:rPr lang="en-US" sz="1100" dirty="0"/>
              <a:t> se </a:t>
            </a:r>
            <a:r>
              <a:rPr lang="en-US" sz="1100" dirty="0" err="1"/>
              <a:t>dissocia</a:t>
            </a:r>
            <a:endParaRPr lang="en-US" sz="1100" dirty="0">
              <a:solidFill>
                <a:srgbClr val="000000"/>
              </a:solidFill>
              <a:latin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95B9F885-E6B1-EE4B-A4BD-B834A7405EA1}" type="slidenum">
              <a:rPr lang="en-US" smtClean="0"/>
              <a:pPr>
                <a:defRPr/>
              </a:pPr>
              <a:t>8</a:t>
            </a:fld>
            <a:endParaRPr lang="en-US"/>
          </a:p>
        </p:txBody>
      </p:sp>
    </p:spTree>
    <p:extLst>
      <p:ext uri="{BB962C8B-B14F-4D97-AF65-F5344CB8AC3E}">
        <p14:creationId xmlns:p14="http://schemas.microsoft.com/office/powerpoint/2010/main" val="280936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B9F885-E6B1-EE4B-A4BD-B834A7405EA1}" type="slidenum">
              <a:rPr lang="en-US" smtClean="0"/>
              <a:pPr>
                <a:defRPr/>
              </a:pPr>
              <a:t>9</a:t>
            </a:fld>
            <a:endParaRPr lang="en-US"/>
          </a:p>
        </p:txBody>
      </p:sp>
    </p:spTree>
    <p:extLst>
      <p:ext uri="{BB962C8B-B14F-4D97-AF65-F5344CB8AC3E}">
        <p14:creationId xmlns:p14="http://schemas.microsoft.com/office/powerpoint/2010/main" val="235999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9299"/>
            <a:ext cx="7772400" cy="1103540"/>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7349"/>
            <a:ext cx="6400800" cy="131566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0BF8A98-60AD-8947-8A90-85EFCF5C1D2C}" type="datetime1">
              <a:rPr lang="pt-BR"/>
              <a:pPr>
                <a:defRPr/>
              </a:pPr>
              <a:t>25/01/2022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D1EE529-2638-A04A-B709-45E0CE2283A2}" type="slidenum">
              <a:rPr lang="en-US"/>
              <a:pPr>
                <a:defRPr/>
              </a:pPr>
              <a:t>‹#›</a:t>
            </a:fld>
            <a:endParaRPr lang="en-US"/>
          </a:p>
        </p:txBody>
      </p:sp>
    </p:spTree>
    <p:extLst>
      <p:ext uri="{BB962C8B-B14F-4D97-AF65-F5344CB8AC3E}">
        <p14:creationId xmlns:p14="http://schemas.microsoft.com/office/powerpoint/2010/main" val="3581342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lvl1pPr>
              <a:defRPr/>
            </a:lvl1pPr>
          </a:lstStyle>
          <a:p>
            <a:pPr>
              <a:defRPr/>
            </a:pPr>
            <a:fld id="{ABC564B6-E68C-3D4A-98FC-9E95583A7A2B}" type="datetime1">
              <a:rPr lang="pt-BR"/>
              <a:pPr>
                <a:defRPr/>
              </a:pPr>
              <a:t>25/01/2022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FAF818-B27B-B243-93D5-27177ECB71F2}" type="slidenum">
              <a:rPr lang="en-US"/>
              <a:pPr>
                <a:defRPr/>
              </a:pPr>
              <a:t>‹#›</a:t>
            </a:fld>
            <a:endParaRPr lang="en-US"/>
          </a:p>
        </p:txBody>
      </p:sp>
    </p:spTree>
    <p:extLst>
      <p:ext uri="{BB962C8B-B14F-4D97-AF65-F5344CB8AC3E}">
        <p14:creationId xmlns:p14="http://schemas.microsoft.com/office/powerpoint/2010/main" val="3837128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169"/>
            <a:ext cx="2057400" cy="4392708"/>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6169"/>
            <a:ext cx="6019800" cy="4392708"/>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lvl1pPr>
              <a:defRPr/>
            </a:lvl1pPr>
          </a:lstStyle>
          <a:p>
            <a:pPr>
              <a:defRPr/>
            </a:pPr>
            <a:fld id="{70D7D5A0-466D-0442-B71A-338800C52AFD}" type="datetime1">
              <a:rPr lang="pt-BR"/>
              <a:pPr>
                <a:defRPr/>
              </a:pPr>
              <a:t>25/01/2022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FAA6353-E0F7-AB49-AAAB-41984EF516D1}" type="slidenum">
              <a:rPr lang="en-US"/>
              <a:pPr>
                <a:defRPr/>
              </a:pPr>
              <a:t>‹#›</a:t>
            </a:fld>
            <a:endParaRPr lang="en-US"/>
          </a:p>
        </p:txBody>
      </p:sp>
    </p:spTree>
    <p:extLst>
      <p:ext uri="{BB962C8B-B14F-4D97-AF65-F5344CB8AC3E}">
        <p14:creationId xmlns:p14="http://schemas.microsoft.com/office/powerpoint/2010/main" val="3052823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lvl1pPr>
              <a:defRPr/>
            </a:lvl1pPr>
          </a:lstStyle>
          <a:p>
            <a:pPr>
              <a:defRPr/>
            </a:pPr>
            <a:fld id="{25C30747-8915-D541-8662-FCE3527589D3}" type="datetime1">
              <a:rPr lang="pt-BR"/>
              <a:pPr>
                <a:defRPr/>
              </a:pPr>
              <a:t>25/01/2022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E9FB611-B8C1-A044-9D33-D960BD687D10}" type="slidenum">
              <a:rPr lang="en-US"/>
              <a:pPr>
                <a:defRPr/>
              </a:pPr>
              <a:t>‹#›</a:t>
            </a:fld>
            <a:endParaRPr lang="en-US"/>
          </a:p>
        </p:txBody>
      </p:sp>
    </p:spTree>
    <p:extLst>
      <p:ext uri="{BB962C8B-B14F-4D97-AF65-F5344CB8AC3E}">
        <p14:creationId xmlns:p14="http://schemas.microsoft.com/office/powerpoint/2010/main" val="2681515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8236"/>
            <a:ext cx="7772400" cy="1022502"/>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2054"/>
            <a:ext cx="7772400" cy="112618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lvl1pPr>
              <a:defRPr/>
            </a:lvl1pPr>
          </a:lstStyle>
          <a:p>
            <a:pPr>
              <a:defRPr/>
            </a:pPr>
            <a:fld id="{90BA2436-FB35-2544-BE85-2EF3705724AB}" type="datetime1">
              <a:rPr lang="pt-BR"/>
              <a:pPr>
                <a:defRPr/>
              </a:pPr>
              <a:t>25/01/2022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BB3313B-CD28-CA49-8316-67C2B6F9FA2E}" type="slidenum">
              <a:rPr lang="en-US"/>
              <a:pPr>
                <a:defRPr/>
              </a:pPr>
              <a:t>‹#›</a:t>
            </a:fld>
            <a:endParaRPr lang="en-US"/>
          </a:p>
        </p:txBody>
      </p:sp>
    </p:spTree>
    <p:extLst>
      <p:ext uri="{BB962C8B-B14F-4D97-AF65-F5344CB8AC3E}">
        <p14:creationId xmlns:p14="http://schemas.microsoft.com/office/powerpoint/2010/main" val="132251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1262"/>
            <a:ext cx="4038600" cy="3397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1262"/>
            <a:ext cx="4038600" cy="3397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3"/>
          <p:cNvSpPr>
            <a:spLocks noGrp="1"/>
          </p:cNvSpPr>
          <p:nvPr>
            <p:ph type="dt" sz="half" idx="10"/>
          </p:nvPr>
        </p:nvSpPr>
        <p:spPr/>
        <p:txBody>
          <a:bodyPr/>
          <a:lstStyle>
            <a:lvl1pPr>
              <a:defRPr/>
            </a:lvl1pPr>
          </a:lstStyle>
          <a:p>
            <a:pPr>
              <a:defRPr/>
            </a:pPr>
            <a:fld id="{4772269B-F818-894C-86FD-C8A68E1EC073}" type="datetime1">
              <a:rPr lang="pt-BR"/>
              <a:pPr>
                <a:defRPr/>
              </a:pPr>
              <a:t>25/01/2022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083B3CA-B7BD-8747-BC78-6361982CC0A7}" type="slidenum">
              <a:rPr lang="en-US"/>
              <a:pPr>
                <a:defRPr/>
              </a:pPr>
              <a:t>‹#›</a:t>
            </a:fld>
            <a:endParaRPr lang="en-US"/>
          </a:p>
        </p:txBody>
      </p:sp>
    </p:spTree>
    <p:extLst>
      <p:ext uri="{BB962C8B-B14F-4D97-AF65-F5344CB8AC3E}">
        <p14:creationId xmlns:p14="http://schemas.microsoft.com/office/powerpoint/2010/main" val="2483738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2401"/>
            <a:ext cx="4040188" cy="48026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2667"/>
            <a:ext cx="4040188" cy="296621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2401"/>
            <a:ext cx="4041775" cy="48026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2667"/>
            <a:ext cx="4041775" cy="296621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3"/>
          <p:cNvSpPr>
            <a:spLocks noGrp="1"/>
          </p:cNvSpPr>
          <p:nvPr>
            <p:ph type="dt" sz="half" idx="10"/>
          </p:nvPr>
        </p:nvSpPr>
        <p:spPr/>
        <p:txBody>
          <a:bodyPr/>
          <a:lstStyle>
            <a:lvl1pPr>
              <a:defRPr/>
            </a:lvl1pPr>
          </a:lstStyle>
          <a:p>
            <a:pPr>
              <a:defRPr/>
            </a:pPr>
            <a:fld id="{2C6C46D9-519F-4B40-A0FE-6D48E6F26F0F}" type="datetime1">
              <a:rPr lang="pt-BR"/>
              <a:pPr>
                <a:defRPr/>
              </a:pPr>
              <a:t>25/01/2022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7C25511-9739-0B42-A2FE-3B05512E66AF}" type="slidenum">
              <a:rPr lang="en-US"/>
              <a:pPr>
                <a:defRPr/>
              </a:pPr>
              <a:t>‹#›</a:t>
            </a:fld>
            <a:endParaRPr lang="en-US"/>
          </a:p>
        </p:txBody>
      </p:sp>
    </p:spTree>
    <p:extLst>
      <p:ext uri="{BB962C8B-B14F-4D97-AF65-F5344CB8AC3E}">
        <p14:creationId xmlns:p14="http://schemas.microsoft.com/office/powerpoint/2010/main" val="1137434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648A29E-EB12-9A49-8348-CEBA349F0F0D}" type="datetime1">
              <a:rPr lang="pt-BR"/>
              <a:pPr>
                <a:defRPr/>
              </a:pPr>
              <a:t>25/01/2022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B4730E1-1F5E-4245-928B-032493BFC1A1}" type="slidenum">
              <a:rPr lang="en-US"/>
              <a:pPr>
                <a:defRPr/>
              </a:pPr>
              <a:t>‹#›</a:t>
            </a:fld>
            <a:endParaRPr lang="en-US"/>
          </a:p>
        </p:txBody>
      </p:sp>
    </p:spTree>
    <p:extLst>
      <p:ext uri="{BB962C8B-B14F-4D97-AF65-F5344CB8AC3E}">
        <p14:creationId xmlns:p14="http://schemas.microsoft.com/office/powerpoint/2010/main" val="1105954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2C5A1FB-A6C2-7C49-BBCC-8C0E7B03A977}" type="datetime1">
              <a:rPr lang="pt-BR"/>
              <a:pPr>
                <a:defRPr/>
              </a:pPr>
              <a:t>25/01/2022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33358AD-D186-1442-9FE3-C46A72CDF890}" type="slidenum">
              <a:rPr lang="en-US"/>
              <a:pPr>
                <a:defRPr/>
              </a:pPr>
              <a:t>‹#›</a:t>
            </a:fld>
            <a:endParaRPr lang="en-US"/>
          </a:p>
        </p:txBody>
      </p:sp>
    </p:spTree>
    <p:extLst>
      <p:ext uri="{BB962C8B-B14F-4D97-AF65-F5344CB8AC3E}">
        <p14:creationId xmlns:p14="http://schemas.microsoft.com/office/powerpoint/2010/main" val="4286168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977"/>
            <a:ext cx="3008313" cy="872345"/>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977"/>
            <a:ext cx="5111750" cy="43939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7322"/>
            <a:ext cx="3008313" cy="352155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3"/>
          <p:cNvSpPr>
            <a:spLocks noGrp="1"/>
          </p:cNvSpPr>
          <p:nvPr>
            <p:ph type="dt" sz="half" idx="10"/>
          </p:nvPr>
        </p:nvSpPr>
        <p:spPr/>
        <p:txBody>
          <a:bodyPr/>
          <a:lstStyle>
            <a:lvl1pPr>
              <a:defRPr/>
            </a:lvl1pPr>
          </a:lstStyle>
          <a:p>
            <a:pPr>
              <a:defRPr/>
            </a:pPr>
            <a:fld id="{4D286040-3D96-3C48-8BE1-BE548BF412CC}" type="datetime1">
              <a:rPr lang="pt-BR"/>
              <a:pPr>
                <a:defRPr/>
              </a:pPr>
              <a:t>25/01/2022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5B0683B-E6B2-6343-9C7A-1DD3B5E6BCE1}" type="slidenum">
              <a:rPr lang="en-US"/>
              <a:pPr>
                <a:defRPr/>
              </a:pPr>
              <a:t>‹#›</a:t>
            </a:fld>
            <a:endParaRPr lang="en-US"/>
          </a:p>
        </p:txBody>
      </p:sp>
    </p:spTree>
    <p:extLst>
      <p:ext uri="{BB962C8B-B14F-4D97-AF65-F5344CB8AC3E}">
        <p14:creationId xmlns:p14="http://schemas.microsoft.com/office/powerpoint/2010/main" val="2594766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3784"/>
            <a:ext cx="5486400" cy="425447"/>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60007"/>
            <a:ext cx="5486400" cy="3088958"/>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9231"/>
            <a:ext cx="5486400" cy="60420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3"/>
          <p:cNvSpPr>
            <a:spLocks noGrp="1"/>
          </p:cNvSpPr>
          <p:nvPr>
            <p:ph type="dt" sz="half" idx="10"/>
          </p:nvPr>
        </p:nvSpPr>
        <p:spPr/>
        <p:txBody>
          <a:bodyPr/>
          <a:lstStyle>
            <a:lvl1pPr>
              <a:defRPr/>
            </a:lvl1pPr>
          </a:lstStyle>
          <a:p>
            <a:pPr>
              <a:defRPr/>
            </a:pPr>
            <a:fld id="{AFAEF173-72BA-A04B-80B3-4DCE84FE7848}" type="datetime1">
              <a:rPr lang="pt-BR"/>
              <a:pPr>
                <a:defRPr/>
              </a:pPr>
              <a:t>25/01/2022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979C1A7-F182-F743-AAB0-64AFFE9177BC}" type="slidenum">
              <a:rPr lang="en-US"/>
              <a:pPr>
                <a:defRPr/>
              </a:pPr>
              <a:t>‹#›</a:t>
            </a:fld>
            <a:endParaRPr lang="en-US"/>
          </a:p>
        </p:txBody>
      </p:sp>
    </p:spTree>
    <p:extLst>
      <p:ext uri="{BB962C8B-B14F-4D97-AF65-F5344CB8AC3E}">
        <p14:creationId xmlns:p14="http://schemas.microsoft.com/office/powerpoint/2010/main" val="2734740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6375"/>
            <a:ext cx="8229600" cy="85725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201738"/>
            <a:ext cx="8229600" cy="339725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72025"/>
            <a:ext cx="2133600" cy="273050"/>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2BFD1787-8B42-5D4D-8AE7-FC1C96679909}" type="datetime1">
              <a:rPr lang="pt-BR"/>
              <a:pPr>
                <a:defRPr/>
              </a:pPr>
              <a:t>25/01/2022</a:t>
            </a:fld>
            <a:endParaRPr lang="en-US"/>
          </a:p>
        </p:txBody>
      </p:sp>
      <p:sp>
        <p:nvSpPr>
          <p:cNvPr id="5" name="Footer Placeholder 4"/>
          <p:cNvSpPr>
            <a:spLocks noGrp="1"/>
          </p:cNvSpPr>
          <p:nvPr>
            <p:ph type="ftr" sz="quarter" idx="3"/>
          </p:nvPr>
        </p:nvSpPr>
        <p:spPr>
          <a:xfrm>
            <a:off x="3124200" y="4772025"/>
            <a:ext cx="2895600" cy="273050"/>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4772025"/>
            <a:ext cx="2133600" cy="273050"/>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6A8C77DE-359C-FB4A-8001-237A7389F20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tiff"/><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gif"/><Relationship Id="rId5" Type="http://schemas.openxmlformats.org/officeDocument/2006/relationships/image" Target="../media/image15.pn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70213"/>
            <a:ext cx="825500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2" algn="r" fontAlgn="auto">
              <a:spcBef>
                <a:spcPts val="0"/>
              </a:spcBef>
              <a:spcAft>
                <a:spcPts val="0"/>
              </a:spcAft>
              <a:defRPr/>
            </a:pPr>
            <a:endParaRPr lang="en-US" sz="3600" b="1" dirty="0">
              <a:solidFill>
                <a:schemeClr val="bg1">
                  <a:lumMod val="75000"/>
                </a:schemeClr>
              </a:solidFill>
              <a:latin typeface="Arial"/>
              <a:cs typeface="Arial"/>
            </a:endParaRPr>
          </a:p>
        </p:txBody>
      </p:sp>
      <p:pic>
        <p:nvPicPr>
          <p:cNvPr id="3" name="Picture 2">
            <a:extLst>
              <a:ext uri="{FF2B5EF4-FFF2-40B4-BE49-F238E27FC236}">
                <a16:creationId xmlns:a16="http://schemas.microsoft.com/office/drawing/2014/main" id="{CE41FFF5-470C-5549-BDB9-9FD8E2713585}"/>
              </a:ext>
            </a:extLst>
          </p:cNvPr>
          <p:cNvPicPr>
            <a:picLocks noChangeAspect="1"/>
          </p:cNvPicPr>
          <p:nvPr/>
        </p:nvPicPr>
        <p:blipFill>
          <a:blip r:embed="rId3"/>
          <a:stretch>
            <a:fillRect/>
          </a:stretch>
        </p:blipFill>
        <p:spPr>
          <a:xfrm>
            <a:off x="-58366" y="3110636"/>
            <a:ext cx="8208987" cy="836100"/>
          </a:xfrm>
          <a:prstGeom prst="rect">
            <a:avLst/>
          </a:prstGeom>
        </p:spPr>
      </p:pic>
      <p:sp>
        <p:nvSpPr>
          <p:cNvPr id="17" name="TextBox 4">
            <a:extLst>
              <a:ext uri="{FF2B5EF4-FFF2-40B4-BE49-F238E27FC236}">
                <a16:creationId xmlns:a16="http://schemas.microsoft.com/office/drawing/2014/main" id="{2B633E60-C330-0D45-8756-ECA6D9323AD8}"/>
              </a:ext>
            </a:extLst>
          </p:cNvPr>
          <p:cNvSpPr txBox="1">
            <a:spLocks noChangeArrowheads="1"/>
          </p:cNvSpPr>
          <p:nvPr/>
        </p:nvSpPr>
        <p:spPr bwMode="auto">
          <a:xfrm>
            <a:off x="580654" y="1473747"/>
            <a:ext cx="7732712"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5600" b="1" dirty="0">
                <a:latin typeface="Arial" charset="0"/>
                <a:cs typeface="Arial" charset="0"/>
              </a:rPr>
              <a:t>DIRETRIZES</a:t>
            </a:r>
          </a:p>
          <a:p>
            <a:pPr eaLnBrk="1" hangingPunct="1"/>
            <a:r>
              <a:rPr lang="en-US" sz="3400" b="1" dirty="0" err="1">
                <a:latin typeface="Arial" charset="0"/>
                <a:cs typeface="Arial" charset="0"/>
              </a:rPr>
              <a:t>Integração</a:t>
            </a:r>
            <a:r>
              <a:rPr lang="en-US" sz="3400" b="1" dirty="0">
                <a:latin typeface="Arial" charset="0"/>
                <a:cs typeface="Arial" charset="0"/>
              </a:rPr>
              <a:t> Curricular da </a:t>
            </a:r>
            <a:r>
              <a:rPr lang="en-US" sz="3400" b="1" dirty="0" err="1">
                <a:latin typeface="Arial" charset="0"/>
                <a:cs typeface="Arial" charset="0"/>
              </a:rPr>
              <a:t>Extensão</a:t>
            </a:r>
            <a:endParaRPr lang="en-US" sz="3400" b="1" dirty="0">
              <a:latin typeface="Arial" charset="0"/>
              <a:cs typeface="Arial" charset="0"/>
            </a:endParaRPr>
          </a:p>
        </p:txBody>
      </p:sp>
      <p:sp>
        <p:nvSpPr>
          <p:cNvPr id="18" name="Footer Placeholder 1">
            <a:extLst>
              <a:ext uri="{FF2B5EF4-FFF2-40B4-BE49-F238E27FC236}">
                <a16:creationId xmlns:a16="http://schemas.microsoft.com/office/drawing/2014/main" id="{78FC3371-40E3-DA46-8D1F-5E83E5789024}"/>
              </a:ext>
            </a:extLst>
          </p:cNvPr>
          <p:cNvSpPr txBox="1">
            <a:spLocks/>
          </p:cNvSpPr>
          <p:nvPr/>
        </p:nvSpPr>
        <p:spPr>
          <a:xfrm>
            <a:off x="624533" y="3236082"/>
            <a:ext cx="4979766" cy="485077"/>
          </a:xfrm>
          <a:prstGeom prst="rect">
            <a:avLst/>
          </a:prstGeom>
          <a:solidFill>
            <a:schemeClr val="tx1"/>
          </a:solidFill>
        </p:spPr>
        <p:txBody>
          <a:bodyPr vert="horz" lIns="91440" tIns="45720" rIns="91440" bIns="45720" rtlCol="0" anchor="ctr"/>
          <a:lstStyle>
            <a:defPPr>
              <a:defRPr lang="en-US"/>
            </a:defPPr>
            <a:lvl1pPr algn="ctr" defTabSz="457200" rtl="0" fontAlgn="auto">
              <a:spcBef>
                <a:spcPts val="0"/>
              </a:spcBef>
              <a:spcAft>
                <a:spcPts val="0"/>
              </a:spcAft>
              <a:defRPr sz="1200" kern="1200">
                <a:solidFill>
                  <a:schemeClr val="tx1">
                    <a:tint val="75000"/>
                  </a:schemeClr>
                </a:solidFill>
                <a:latin typeface="+mn-lt"/>
                <a:ea typeface="+mn-ea"/>
                <a:cs typeface="+mn-cs"/>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a:pPr algn="just">
              <a:defRPr/>
            </a:pPr>
            <a:endParaRPr lang="en-US" sz="2000" dirty="0">
              <a:solidFill>
                <a:schemeClr val="bg1"/>
              </a:solidFill>
            </a:endParaRPr>
          </a:p>
        </p:txBody>
      </p:sp>
      <p:pic>
        <p:nvPicPr>
          <p:cNvPr id="1026" name="Picture 2" descr="Diretoria de Graduação">
            <a:extLst>
              <a:ext uri="{FF2B5EF4-FFF2-40B4-BE49-F238E27FC236}">
                <a16:creationId xmlns:a16="http://schemas.microsoft.com/office/drawing/2014/main" id="{58D6B564-9E5F-FF4B-9071-2C1DD9FEE6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4179" y="4293369"/>
            <a:ext cx="1416522" cy="74157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436E96A-830D-974B-BB44-4A328A980010}"/>
              </a:ext>
            </a:extLst>
          </p:cNvPr>
          <p:cNvSpPr txBox="1"/>
          <p:nvPr/>
        </p:nvSpPr>
        <p:spPr>
          <a:xfrm>
            <a:off x="580654" y="4324919"/>
            <a:ext cx="1622560"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DIRGRAD</a:t>
            </a:r>
          </a:p>
        </p:txBody>
      </p:sp>
      <p:sp>
        <p:nvSpPr>
          <p:cNvPr id="20" name="TextBox 19">
            <a:extLst>
              <a:ext uri="{FF2B5EF4-FFF2-40B4-BE49-F238E27FC236}">
                <a16:creationId xmlns:a16="http://schemas.microsoft.com/office/drawing/2014/main" id="{9847F1BC-C9DD-C848-AC79-EFBF0249E182}"/>
              </a:ext>
            </a:extLst>
          </p:cNvPr>
          <p:cNvSpPr txBox="1"/>
          <p:nvPr/>
        </p:nvSpPr>
        <p:spPr>
          <a:xfrm>
            <a:off x="2444066" y="4324918"/>
            <a:ext cx="1058303"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DEDC</a:t>
            </a:r>
          </a:p>
        </p:txBody>
      </p:sp>
      <p:sp>
        <p:nvSpPr>
          <p:cNvPr id="21" name="TextBox 20">
            <a:extLst>
              <a:ext uri="{FF2B5EF4-FFF2-40B4-BE49-F238E27FC236}">
                <a16:creationId xmlns:a16="http://schemas.microsoft.com/office/drawing/2014/main" id="{6559953C-7E5E-9142-A03D-D77833DEEC71}"/>
              </a:ext>
            </a:extLst>
          </p:cNvPr>
          <p:cNvSpPr txBox="1"/>
          <p:nvPr/>
        </p:nvSpPr>
        <p:spPr>
          <a:xfrm>
            <a:off x="2157837" y="4209262"/>
            <a:ext cx="300082"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a:t>
            </a:r>
          </a:p>
        </p:txBody>
      </p:sp>
      <p:sp>
        <p:nvSpPr>
          <p:cNvPr id="22" name="TextBox 21">
            <a:extLst>
              <a:ext uri="{FF2B5EF4-FFF2-40B4-BE49-F238E27FC236}">
                <a16:creationId xmlns:a16="http://schemas.microsoft.com/office/drawing/2014/main" id="{123FDD90-E0A2-D844-8021-16C658BCFBAB}"/>
              </a:ext>
            </a:extLst>
          </p:cNvPr>
          <p:cNvSpPr txBox="1"/>
          <p:nvPr/>
        </p:nvSpPr>
        <p:spPr>
          <a:xfrm>
            <a:off x="3479763" y="4209262"/>
            <a:ext cx="300082"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455E28EB-BD41-A244-9E64-D93720A33082}"/>
              </a:ext>
            </a:extLst>
          </p:cNvPr>
          <p:cNvSpPr/>
          <p:nvPr/>
        </p:nvSpPr>
        <p:spPr>
          <a:xfrm>
            <a:off x="473075" y="1577503"/>
            <a:ext cx="8071157" cy="2886342"/>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Definição</a:t>
            </a:r>
            <a:r>
              <a:rPr lang="en-US" sz="4800" b="1" dirty="0">
                <a:solidFill>
                  <a:schemeClr val="bg1">
                    <a:lumMod val="95000"/>
                  </a:schemeClr>
                </a:solidFill>
                <a:latin typeface="Arial"/>
                <a:cs typeface="Arial"/>
              </a:rPr>
              <a:t> – Res. CNE 07/18</a:t>
            </a:r>
          </a:p>
        </p:txBody>
      </p:sp>
      <p:sp>
        <p:nvSpPr>
          <p:cNvPr id="17410" name="TextBox 2"/>
          <p:cNvSpPr txBox="1">
            <a:spLocks noChangeArrowheads="1"/>
          </p:cNvSpPr>
          <p:nvPr/>
        </p:nvSpPr>
        <p:spPr bwMode="auto">
          <a:xfrm>
            <a:off x="599768" y="1387486"/>
            <a:ext cx="7600335" cy="2973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457200" indent="-457200" algn="just" eaLnBrk="1" hangingPunct="1">
              <a:lnSpc>
                <a:spcPct val="90000"/>
              </a:lnSpc>
              <a:buFont typeface="Arial"/>
              <a:buChar char="•"/>
            </a:pPr>
            <a:endParaRPr lang="en-US" sz="2600" dirty="0">
              <a:solidFill>
                <a:srgbClr val="000000"/>
              </a:solidFill>
              <a:latin typeface="Arial" charset="0"/>
              <a:cs typeface="Arial" charset="0"/>
            </a:endParaRPr>
          </a:p>
          <a:p>
            <a:pPr marL="457200" indent="-457200" algn="just" eaLnBrk="1" hangingPunct="1">
              <a:lnSpc>
                <a:spcPct val="90000"/>
              </a:lnSpc>
              <a:buFont typeface="Arial"/>
              <a:buChar char="•"/>
            </a:pPr>
            <a:r>
              <a:rPr lang="en-US" sz="2600" dirty="0">
                <a:solidFill>
                  <a:srgbClr val="000000"/>
                </a:solidFill>
                <a:latin typeface="Arial" charset="0"/>
                <a:cs typeface="Arial" charset="0"/>
              </a:rPr>
              <a:t>Art. 3</a:t>
            </a:r>
            <a:r>
              <a:rPr lang="en-US" sz="2600" baseline="30000" dirty="0">
                <a:solidFill>
                  <a:srgbClr val="000000"/>
                </a:solidFill>
                <a:latin typeface="Arial" charset="0"/>
                <a:cs typeface="Arial" charset="0"/>
              </a:rPr>
              <a:t>o</a:t>
            </a:r>
            <a:r>
              <a:rPr lang="en-US" sz="2600" dirty="0">
                <a:solidFill>
                  <a:srgbClr val="000000"/>
                </a:solidFill>
                <a:latin typeface="Arial" charset="0"/>
                <a:cs typeface="Arial" charset="0"/>
              </a:rPr>
              <a:t> – A </a:t>
            </a:r>
            <a:r>
              <a:rPr lang="en-US" sz="2600" dirty="0" err="1">
                <a:solidFill>
                  <a:srgbClr val="000000"/>
                </a:solidFill>
                <a:latin typeface="Arial" charset="0"/>
                <a:cs typeface="Arial" charset="0"/>
              </a:rPr>
              <a:t>Extensão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na</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Educação</a:t>
            </a:r>
            <a:r>
              <a:rPr lang="en-US" sz="2600" dirty="0">
                <a:solidFill>
                  <a:srgbClr val="000000"/>
                </a:solidFill>
                <a:latin typeface="Arial" charset="0"/>
                <a:cs typeface="Arial" charset="0"/>
              </a:rPr>
              <a:t> Superior </a:t>
            </a:r>
            <a:r>
              <a:rPr lang="en-US" sz="2600" dirty="0" err="1">
                <a:solidFill>
                  <a:srgbClr val="000000"/>
                </a:solidFill>
                <a:latin typeface="Arial" charset="0"/>
                <a:cs typeface="Arial" charset="0"/>
              </a:rPr>
              <a:t>Brasileira</a:t>
            </a:r>
            <a:r>
              <a:rPr lang="en-US" sz="2600" dirty="0">
                <a:solidFill>
                  <a:srgbClr val="000000"/>
                </a:solidFill>
                <a:latin typeface="Arial" charset="0"/>
                <a:cs typeface="Arial" charset="0"/>
              </a:rPr>
              <a:t> é a </a:t>
            </a:r>
            <a:r>
              <a:rPr lang="en-US" sz="2600" dirty="0" err="1">
                <a:solidFill>
                  <a:srgbClr val="000000"/>
                </a:solidFill>
                <a:latin typeface="Arial" charset="0"/>
                <a:cs typeface="Arial" charset="0"/>
              </a:rPr>
              <a:t>atividade</a:t>
            </a:r>
            <a:r>
              <a:rPr lang="en-US" sz="2600" dirty="0">
                <a:solidFill>
                  <a:srgbClr val="000000"/>
                </a:solidFill>
                <a:latin typeface="Arial" charset="0"/>
                <a:cs typeface="Arial" charset="0"/>
              </a:rPr>
              <a:t> que (…) </a:t>
            </a:r>
            <a:r>
              <a:rPr lang="en-US" sz="2600" dirty="0" err="1">
                <a:solidFill>
                  <a:srgbClr val="000000"/>
                </a:solidFill>
                <a:latin typeface="Arial" charset="0"/>
                <a:cs typeface="Arial" charset="0"/>
              </a:rPr>
              <a:t>promove</a:t>
            </a:r>
            <a:r>
              <a:rPr lang="en-US" sz="2600" dirty="0">
                <a:solidFill>
                  <a:srgbClr val="000000"/>
                </a:solidFill>
                <a:latin typeface="Arial" charset="0"/>
                <a:cs typeface="Arial" charset="0"/>
              </a:rPr>
              <a:t> a </a:t>
            </a:r>
            <a:r>
              <a:rPr lang="en-US" sz="2600" dirty="0" err="1">
                <a:solidFill>
                  <a:schemeClr val="accent6">
                    <a:lumMod val="75000"/>
                  </a:schemeClr>
                </a:solidFill>
                <a:latin typeface="Arial" charset="0"/>
                <a:cs typeface="Arial" charset="0"/>
              </a:rPr>
              <a:t>interação</a:t>
            </a:r>
            <a:r>
              <a:rPr lang="en-US" sz="2600" dirty="0">
                <a:solidFill>
                  <a:schemeClr val="accent6">
                    <a:lumMod val="75000"/>
                  </a:schemeClr>
                </a:solidFill>
                <a:latin typeface="Arial" charset="0"/>
                <a:cs typeface="Arial" charset="0"/>
              </a:rPr>
              <a:t> </a:t>
            </a:r>
            <a:r>
              <a:rPr lang="en-US" sz="2600" dirty="0" err="1">
                <a:solidFill>
                  <a:schemeClr val="accent6">
                    <a:lumMod val="75000"/>
                  </a:schemeClr>
                </a:solidFill>
                <a:latin typeface="Arial" charset="0"/>
                <a:cs typeface="Arial" charset="0"/>
              </a:rPr>
              <a:t>transformadora</a:t>
            </a:r>
            <a:r>
              <a:rPr lang="en-US" sz="2600" dirty="0">
                <a:solidFill>
                  <a:schemeClr val="accent6">
                    <a:lumMod val="75000"/>
                  </a:schemeClr>
                </a:solidFill>
                <a:latin typeface="Arial" charset="0"/>
                <a:cs typeface="Arial" charset="0"/>
              </a:rPr>
              <a:t> </a:t>
            </a:r>
            <a:r>
              <a:rPr lang="en-US" sz="2600" dirty="0">
                <a:solidFill>
                  <a:srgbClr val="000000"/>
                </a:solidFill>
                <a:latin typeface="Arial" charset="0"/>
                <a:cs typeface="Arial" charset="0"/>
              </a:rPr>
              <a:t>entre as </a:t>
            </a:r>
            <a:r>
              <a:rPr lang="en-US" sz="2600" dirty="0" err="1">
                <a:solidFill>
                  <a:srgbClr val="000000"/>
                </a:solidFill>
                <a:latin typeface="Arial" charset="0"/>
                <a:cs typeface="Arial" charset="0"/>
              </a:rPr>
              <a:t>instituições</a:t>
            </a:r>
            <a:r>
              <a:rPr lang="en-US" sz="2600" dirty="0">
                <a:solidFill>
                  <a:srgbClr val="000000"/>
                </a:solidFill>
                <a:latin typeface="Arial" charset="0"/>
                <a:cs typeface="Arial" charset="0"/>
              </a:rPr>
              <a:t> de </a:t>
            </a:r>
            <a:r>
              <a:rPr lang="en-US" sz="2600" dirty="0" err="1">
                <a:solidFill>
                  <a:srgbClr val="000000"/>
                </a:solidFill>
                <a:latin typeface="Arial" charset="0"/>
                <a:cs typeface="Arial" charset="0"/>
              </a:rPr>
              <a:t>ensino</a:t>
            </a:r>
            <a:r>
              <a:rPr lang="en-US" sz="2600" dirty="0">
                <a:solidFill>
                  <a:srgbClr val="000000"/>
                </a:solidFill>
                <a:latin typeface="Arial" charset="0"/>
                <a:cs typeface="Arial" charset="0"/>
              </a:rPr>
              <a:t> superior e </a:t>
            </a:r>
            <a:r>
              <a:rPr lang="en-US" sz="2600" dirty="0" err="1">
                <a:solidFill>
                  <a:srgbClr val="000000"/>
                </a:solidFill>
                <a:latin typeface="Arial" charset="0"/>
                <a:cs typeface="Arial" charset="0"/>
              </a:rPr>
              <a:t>os</a:t>
            </a:r>
            <a:r>
              <a:rPr lang="en-US" sz="2600" dirty="0">
                <a:solidFill>
                  <a:srgbClr val="000000"/>
                </a:solidFill>
                <a:latin typeface="Arial" charset="0"/>
                <a:cs typeface="Arial" charset="0"/>
              </a:rPr>
              <a:t> </a:t>
            </a:r>
            <a:r>
              <a:rPr lang="en-US" sz="2600" dirty="0">
                <a:solidFill>
                  <a:schemeClr val="accent6">
                    <a:lumMod val="75000"/>
                  </a:schemeClr>
                </a:solidFill>
                <a:latin typeface="Arial" charset="0"/>
                <a:cs typeface="Arial" charset="0"/>
              </a:rPr>
              <a:t>outros</a:t>
            </a:r>
            <a:r>
              <a:rPr lang="en-US" sz="2600" dirty="0">
                <a:solidFill>
                  <a:srgbClr val="000000"/>
                </a:solidFill>
                <a:latin typeface="Arial" charset="0"/>
                <a:cs typeface="Arial" charset="0"/>
              </a:rPr>
              <a:t> </a:t>
            </a:r>
            <a:r>
              <a:rPr lang="en-US" sz="2600" dirty="0" err="1">
                <a:solidFill>
                  <a:schemeClr val="accent6">
                    <a:lumMod val="75000"/>
                  </a:schemeClr>
                </a:solidFill>
                <a:latin typeface="Arial" charset="0"/>
                <a:cs typeface="Arial" charset="0"/>
              </a:rPr>
              <a:t>setores</a:t>
            </a:r>
            <a:r>
              <a:rPr lang="en-US" sz="2600" dirty="0">
                <a:solidFill>
                  <a:schemeClr val="accent6">
                    <a:lumMod val="75000"/>
                  </a:schemeClr>
                </a:solidFill>
                <a:latin typeface="Arial" charset="0"/>
                <a:cs typeface="Arial" charset="0"/>
              </a:rPr>
              <a:t> da </a:t>
            </a:r>
            <a:r>
              <a:rPr lang="en-US" sz="2600" dirty="0" err="1">
                <a:solidFill>
                  <a:schemeClr val="accent6">
                    <a:lumMod val="75000"/>
                  </a:schemeClr>
                </a:solidFill>
                <a:latin typeface="Arial" charset="0"/>
                <a:cs typeface="Arial" charset="0"/>
              </a:rPr>
              <a:t>sociedade</a:t>
            </a:r>
            <a:r>
              <a:rPr lang="en-US" sz="2600" dirty="0">
                <a:solidFill>
                  <a:srgbClr val="000000"/>
                </a:solidFill>
                <a:latin typeface="Arial" charset="0"/>
                <a:cs typeface="Arial" charset="0"/>
              </a:rPr>
              <a:t>, por </a:t>
            </a:r>
            <a:r>
              <a:rPr lang="en-US" sz="2600" dirty="0" err="1">
                <a:solidFill>
                  <a:srgbClr val="000000"/>
                </a:solidFill>
                <a:latin typeface="Arial" charset="0"/>
                <a:cs typeface="Arial" charset="0"/>
              </a:rPr>
              <a:t>meio</a:t>
            </a:r>
            <a:r>
              <a:rPr lang="en-US" sz="2600" dirty="0">
                <a:solidFill>
                  <a:srgbClr val="000000"/>
                </a:solidFill>
                <a:latin typeface="Arial" charset="0"/>
                <a:cs typeface="Arial" charset="0"/>
              </a:rPr>
              <a:t> da </a:t>
            </a:r>
            <a:r>
              <a:rPr lang="en-US" sz="2600" dirty="0" err="1">
                <a:solidFill>
                  <a:schemeClr val="accent6">
                    <a:lumMod val="75000"/>
                  </a:schemeClr>
                </a:solidFill>
                <a:latin typeface="Arial" charset="0"/>
                <a:cs typeface="Arial" charset="0"/>
              </a:rPr>
              <a:t>produção</a:t>
            </a:r>
            <a:r>
              <a:rPr lang="en-US" sz="2600" dirty="0">
                <a:solidFill>
                  <a:schemeClr val="accent6">
                    <a:lumMod val="75000"/>
                  </a:schemeClr>
                </a:solidFill>
                <a:latin typeface="Arial" charset="0"/>
                <a:cs typeface="Arial" charset="0"/>
              </a:rPr>
              <a:t> </a:t>
            </a:r>
            <a:r>
              <a:rPr lang="en-US" sz="2600" dirty="0">
                <a:solidFill>
                  <a:srgbClr val="000000"/>
                </a:solidFill>
                <a:latin typeface="Arial" charset="0"/>
                <a:cs typeface="Arial" charset="0"/>
              </a:rPr>
              <a:t>e da </a:t>
            </a:r>
            <a:r>
              <a:rPr lang="en-US" sz="2600" dirty="0" err="1">
                <a:solidFill>
                  <a:schemeClr val="accent6">
                    <a:lumMod val="75000"/>
                  </a:schemeClr>
                </a:solidFill>
                <a:latin typeface="Arial" charset="0"/>
                <a:cs typeface="Arial" charset="0"/>
              </a:rPr>
              <a:t>aplicação</a:t>
            </a:r>
            <a:r>
              <a:rPr lang="en-US" sz="2600" dirty="0">
                <a:solidFill>
                  <a:schemeClr val="accent6">
                    <a:lumMod val="75000"/>
                  </a:schemeClr>
                </a:solidFill>
                <a:latin typeface="Arial" charset="0"/>
                <a:cs typeface="Arial" charset="0"/>
              </a:rPr>
              <a:t> do </a:t>
            </a:r>
            <a:r>
              <a:rPr lang="en-US" sz="2600" dirty="0" err="1">
                <a:solidFill>
                  <a:schemeClr val="accent6">
                    <a:lumMod val="75000"/>
                  </a:schemeClr>
                </a:solidFill>
                <a:latin typeface="Arial" charset="0"/>
                <a:cs typeface="Arial" charset="0"/>
              </a:rPr>
              <a:t>conhecimento</a:t>
            </a:r>
            <a:r>
              <a:rPr lang="en-US" sz="2600" dirty="0">
                <a:solidFill>
                  <a:srgbClr val="000000"/>
                </a:solidFill>
                <a:latin typeface="Arial" charset="0"/>
                <a:cs typeface="Arial" charset="0"/>
              </a:rPr>
              <a:t>, em </a:t>
            </a:r>
            <a:r>
              <a:rPr lang="en-US" sz="2600" dirty="0" err="1">
                <a:solidFill>
                  <a:srgbClr val="000000"/>
                </a:solidFill>
                <a:latin typeface="Arial" charset="0"/>
                <a:cs typeface="Arial" charset="0"/>
              </a:rPr>
              <a:t>articulação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permanente</a:t>
            </a:r>
            <a:r>
              <a:rPr lang="en-US" sz="2600" dirty="0">
                <a:solidFill>
                  <a:srgbClr val="000000"/>
                </a:solidFill>
                <a:latin typeface="Arial" charset="0"/>
                <a:cs typeface="Arial" charset="0"/>
              </a:rPr>
              <a:t> com o </a:t>
            </a:r>
            <a:r>
              <a:rPr lang="en-US" sz="2600" dirty="0" err="1">
                <a:solidFill>
                  <a:srgbClr val="000000"/>
                </a:solidFill>
                <a:latin typeface="Arial" charset="0"/>
                <a:cs typeface="Arial" charset="0"/>
              </a:rPr>
              <a:t>ensino</a:t>
            </a:r>
            <a:r>
              <a:rPr lang="en-US" sz="2600" dirty="0">
                <a:solidFill>
                  <a:srgbClr val="000000"/>
                </a:solidFill>
                <a:latin typeface="Arial" charset="0"/>
                <a:cs typeface="Arial" charset="0"/>
              </a:rPr>
              <a:t> e a </a:t>
            </a:r>
            <a:r>
              <a:rPr lang="en-US" sz="2600" dirty="0" err="1">
                <a:solidFill>
                  <a:srgbClr val="000000"/>
                </a:solidFill>
                <a:latin typeface="Arial" charset="0"/>
                <a:cs typeface="Arial" charset="0"/>
              </a:rPr>
              <a:t>pesquisa</a:t>
            </a:r>
            <a:r>
              <a:rPr lang="en-US" sz="2600" dirty="0">
                <a:solidFill>
                  <a:srgbClr val="000000"/>
                </a:solidFill>
                <a:latin typeface="Arial" charset="0"/>
                <a:cs typeface="Arial" charset="0"/>
              </a:rPr>
              <a:t>.</a:t>
            </a:r>
          </a:p>
        </p:txBody>
      </p:sp>
      <p:sp>
        <p:nvSpPr>
          <p:cNvPr id="5" name="Slide Number Placeholder 4"/>
          <p:cNvSpPr>
            <a:spLocks noGrp="1"/>
          </p:cNvSpPr>
          <p:nvPr>
            <p:ph type="sldNum" sz="quarter" idx="12"/>
          </p:nvPr>
        </p:nvSpPr>
        <p:spPr/>
        <p:txBody>
          <a:bodyPr/>
          <a:lstStyle/>
          <a:p>
            <a:pPr>
              <a:defRPr/>
            </a:pPr>
            <a:fld id="{5203CE00-765D-4049-B0A6-6106E76E0125}" type="slidenum">
              <a:rPr lang="en-US"/>
              <a:pPr>
                <a:defRPr/>
              </a:pPr>
              <a:t>10</a:t>
            </a:fld>
            <a:endParaRPr lang="en-US"/>
          </a:p>
        </p:txBody>
      </p:sp>
    </p:spTree>
    <p:extLst>
      <p:ext uri="{BB962C8B-B14F-4D97-AF65-F5344CB8AC3E}">
        <p14:creationId xmlns:p14="http://schemas.microsoft.com/office/powerpoint/2010/main" val="310866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Palavras-Chave</a:t>
            </a:r>
            <a:endParaRPr lang="en-US" sz="4800" b="1" dirty="0">
              <a:solidFill>
                <a:schemeClr val="bg1">
                  <a:lumMod val="95000"/>
                </a:schemeClr>
              </a:solidFill>
              <a:latin typeface="Arial"/>
              <a:cs typeface="Arial"/>
            </a:endParaRPr>
          </a:p>
        </p:txBody>
      </p:sp>
      <p:sp>
        <p:nvSpPr>
          <p:cNvPr id="5" name="Slide Number Placeholder 4"/>
          <p:cNvSpPr>
            <a:spLocks noGrp="1"/>
          </p:cNvSpPr>
          <p:nvPr>
            <p:ph type="sldNum" sz="quarter" idx="12"/>
          </p:nvPr>
        </p:nvSpPr>
        <p:spPr/>
        <p:txBody>
          <a:bodyPr/>
          <a:lstStyle/>
          <a:p>
            <a:pPr>
              <a:defRPr/>
            </a:pPr>
            <a:fld id="{D1F71FEE-0CEE-B448-BB81-3CD64B2E7A65}" type="slidenum">
              <a:rPr lang="en-US"/>
              <a:pPr>
                <a:defRPr/>
              </a:pPr>
              <a:t>11</a:t>
            </a:fld>
            <a:endParaRPr lang="en-US" dirty="0"/>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902" y="3005725"/>
            <a:ext cx="1612696" cy="1724344"/>
          </a:xfrm>
          <a:prstGeom prst="rect">
            <a:avLst/>
          </a:prstGeom>
        </p:spPr>
      </p:pic>
      <p:sp>
        <p:nvSpPr>
          <p:cNvPr id="16" name="Rectangle 15"/>
          <p:cNvSpPr/>
          <p:nvPr/>
        </p:nvSpPr>
        <p:spPr>
          <a:xfrm>
            <a:off x="456226" y="4339299"/>
            <a:ext cx="2328862" cy="37623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5766" y="3056373"/>
            <a:ext cx="1279031" cy="1269083"/>
          </a:xfrm>
          <a:prstGeom prst="rect">
            <a:avLst/>
          </a:prstGeom>
        </p:spPr>
      </p:pic>
      <p:pic>
        <p:nvPicPr>
          <p:cNvPr id="18" name="Picture 17">
            <a:extLst>
              <a:ext uri="{FF2B5EF4-FFF2-40B4-BE49-F238E27FC236}">
                <a16:creationId xmlns:a16="http://schemas.microsoft.com/office/drawing/2014/main" id="{863BA3CE-ECD5-264A-8026-AB7852859B4C}"/>
              </a:ext>
            </a:extLst>
          </p:cNvPr>
          <p:cNvPicPr>
            <a:picLocks noChangeAspect="1"/>
          </p:cNvPicPr>
          <p:nvPr/>
        </p:nvPicPr>
        <p:blipFill>
          <a:blip r:embed="rId5"/>
          <a:stretch>
            <a:fillRect/>
          </a:stretch>
        </p:blipFill>
        <p:spPr>
          <a:xfrm>
            <a:off x="3279043" y="2849427"/>
            <a:ext cx="2458107" cy="1724344"/>
          </a:xfrm>
          <a:prstGeom prst="rect">
            <a:avLst/>
          </a:prstGeom>
        </p:spPr>
      </p:pic>
      <p:cxnSp>
        <p:nvCxnSpPr>
          <p:cNvPr id="19" name="Curved Connector 18">
            <a:extLst>
              <a:ext uri="{FF2B5EF4-FFF2-40B4-BE49-F238E27FC236}">
                <a16:creationId xmlns:a16="http://schemas.microsoft.com/office/drawing/2014/main" id="{7F68D065-9C04-444F-A12F-6B2DA889283D}"/>
              </a:ext>
            </a:extLst>
          </p:cNvPr>
          <p:cNvCxnSpPr>
            <a:cxnSpLocks/>
          </p:cNvCxnSpPr>
          <p:nvPr/>
        </p:nvCxnSpPr>
        <p:spPr>
          <a:xfrm flipV="1">
            <a:off x="2600824" y="3323125"/>
            <a:ext cx="1324517" cy="449013"/>
          </a:xfrm>
          <a:prstGeom prst="curvedConnector3">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20" name="Rounded Rectangle 19">
            <a:extLst>
              <a:ext uri="{FF2B5EF4-FFF2-40B4-BE49-F238E27FC236}">
                <a16:creationId xmlns:a16="http://schemas.microsoft.com/office/drawing/2014/main" id="{76111707-F4C1-364B-9014-E95B3C0FBCE7}"/>
              </a:ext>
            </a:extLst>
          </p:cNvPr>
          <p:cNvSpPr/>
          <p:nvPr/>
        </p:nvSpPr>
        <p:spPr>
          <a:xfrm>
            <a:off x="801163" y="4221644"/>
            <a:ext cx="1983925" cy="611546"/>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chemeClr val="tx1"/>
                </a:solidFill>
                <a:latin typeface="Arial" charset="0"/>
                <a:ea typeface="Arial" charset="0"/>
                <a:cs typeface="Arial" charset="0"/>
              </a:rPr>
              <a:t>CEFET-MG</a:t>
            </a:r>
          </a:p>
        </p:txBody>
      </p:sp>
      <p:cxnSp>
        <p:nvCxnSpPr>
          <p:cNvPr id="21" name="Curved Connector 20">
            <a:extLst>
              <a:ext uri="{FF2B5EF4-FFF2-40B4-BE49-F238E27FC236}">
                <a16:creationId xmlns:a16="http://schemas.microsoft.com/office/drawing/2014/main" id="{2409C013-3414-CD45-B29F-F850332700AB}"/>
              </a:ext>
            </a:extLst>
          </p:cNvPr>
          <p:cNvCxnSpPr>
            <a:cxnSpLocks/>
          </p:cNvCxnSpPr>
          <p:nvPr/>
        </p:nvCxnSpPr>
        <p:spPr>
          <a:xfrm rot="10800000">
            <a:off x="5044057" y="3325785"/>
            <a:ext cx="1382210" cy="313961"/>
          </a:xfrm>
          <a:prstGeom prst="curvedConnector3">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22" name="Rounded Rectangle 21">
            <a:extLst>
              <a:ext uri="{FF2B5EF4-FFF2-40B4-BE49-F238E27FC236}">
                <a16:creationId xmlns:a16="http://schemas.microsoft.com/office/drawing/2014/main" id="{450AFFB3-F76A-9E46-91C7-70E5C076D2DD}"/>
              </a:ext>
            </a:extLst>
          </p:cNvPr>
          <p:cNvSpPr/>
          <p:nvPr/>
        </p:nvSpPr>
        <p:spPr>
          <a:xfrm>
            <a:off x="6230696" y="4336692"/>
            <a:ext cx="1983925" cy="611546"/>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chemeClr val="tx1"/>
                </a:solidFill>
                <a:latin typeface="Arial" charset="0"/>
                <a:ea typeface="Arial" charset="0"/>
                <a:cs typeface="Arial" charset="0"/>
              </a:rPr>
              <a:t>COMUNIDADE EXTERNA</a:t>
            </a:r>
          </a:p>
        </p:txBody>
      </p:sp>
      <p:sp>
        <p:nvSpPr>
          <p:cNvPr id="23" name="Rounded Rectangle 22">
            <a:extLst>
              <a:ext uri="{FF2B5EF4-FFF2-40B4-BE49-F238E27FC236}">
                <a16:creationId xmlns:a16="http://schemas.microsoft.com/office/drawing/2014/main" id="{65B9A0B1-3581-214D-9ED6-ACD3BD9717F2}"/>
              </a:ext>
            </a:extLst>
          </p:cNvPr>
          <p:cNvSpPr/>
          <p:nvPr/>
        </p:nvSpPr>
        <p:spPr>
          <a:xfrm>
            <a:off x="1009188" y="1462310"/>
            <a:ext cx="3312819" cy="422365"/>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a:solidFill>
                  <a:schemeClr val="bg1"/>
                </a:solidFill>
                <a:latin typeface="Arial" charset="0"/>
                <a:ea typeface="Arial" charset="0"/>
                <a:cs typeface="Arial" charset="0"/>
              </a:rPr>
              <a:t>Interação</a:t>
            </a:r>
            <a:r>
              <a:rPr lang="en-US" sz="2000" dirty="0">
                <a:solidFill>
                  <a:schemeClr val="bg1"/>
                </a:solidFill>
                <a:latin typeface="Arial" charset="0"/>
                <a:ea typeface="Arial" charset="0"/>
                <a:cs typeface="Arial" charset="0"/>
              </a:rPr>
              <a:t> </a:t>
            </a:r>
            <a:r>
              <a:rPr lang="en-US" sz="2000" dirty="0" err="1">
                <a:solidFill>
                  <a:schemeClr val="bg1"/>
                </a:solidFill>
                <a:latin typeface="Arial" charset="0"/>
                <a:ea typeface="Arial" charset="0"/>
                <a:cs typeface="Arial" charset="0"/>
              </a:rPr>
              <a:t>Transformadora</a:t>
            </a:r>
            <a:endParaRPr lang="en-US" sz="2000" dirty="0">
              <a:solidFill>
                <a:schemeClr val="bg1"/>
              </a:solidFill>
              <a:latin typeface="Arial" charset="0"/>
              <a:ea typeface="Arial" charset="0"/>
              <a:cs typeface="Arial" charset="0"/>
            </a:endParaRPr>
          </a:p>
        </p:txBody>
      </p:sp>
      <p:sp>
        <p:nvSpPr>
          <p:cNvPr id="24" name="Rounded Rectangle 23">
            <a:extLst>
              <a:ext uri="{FF2B5EF4-FFF2-40B4-BE49-F238E27FC236}">
                <a16:creationId xmlns:a16="http://schemas.microsoft.com/office/drawing/2014/main" id="{CED19259-BFC6-2A4C-B54F-C7289DF34AC6}"/>
              </a:ext>
            </a:extLst>
          </p:cNvPr>
          <p:cNvSpPr/>
          <p:nvPr/>
        </p:nvSpPr>
        <p:spPr>
          <a:xfrm>
            <a:off x="4821995" y="1471278"/>
            <a:ext cx="3322842" cy="422365"/>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a:solidFill>
                  <a:schemeClr val="bg1"/>
                </a:solidFill>
                <a:latin typeface="Arial" charset="0"/>
                <a:ea typeface="Arial" charset="0"/>
                <a:cs typeface="Arial" charset="0"/>
              </a:rPr>
              <a:t>Protagonismo</a:t>
            </a:r>
            <a:r>
              <a:rPr lang="en-US" sz="2000" dirty="0">
                <a:solidFill>
                  <a:schemeClr val="bg1"/>
                </a:solidFill>
                <a:latin typeface="Arial" charset="0"/>
                <a:ea typeface="Arial" charset="0"/>
                <a:cs typeface="Arial" charset="0"/>
              </a:rPr>
              <a:t> </a:t>
            </a:r>
            <a:r>
              <a:rPr lang="en-US" sz="2000" dirty="0" err="1">
                <a:solidFill>
                  <a:schemeClr val="bg1"/>
                </a:solidFill>
                <a:latin typeface="Arial" charset="0"/>
                <a:ea typeface="Arial" charset="0"/>
                <a:cs typeface="Arial" charset="0"/>
              </a:rPr>
              <a:t>Discente</a:t>
            </a:r>
            <a:endParaRPr lang="en-US" sz="2000" dirty="0">
              <a:solidFill>
                <a:schemeClr val="bg1"/>
              </a:solidFill>
              <a:latin typeface="Arial" charset="0"/>
              <a:ea typeface="Arial" charset="0"/>
              <a:cs typeface="Arial" charset="0"/>
            </a:endParaRPr>
          </a:p>
        </p:txBody>
      </p:sp>
      <p:sp>
        <p:nvSpPr>
          <p:cNvPr id="25" name="Rounded Rectangle 24">
            <a:extLst>
              <a:ext uri="{FF2B5EF4-FFF2-40B4-BE49-F238E27FC236}">
                <a16:creationId xmlns:a16="http://schemas.microsoft.com/office/drawing/2014/main" id="{583060DB-8822-B947-93CD-C0A12598386A}"/>
              </a:ext>
            </a:extLst>
          </p:cNvPr>
          <p:cNvSpPr/>
          <p:nvPr/>
        </p:nvSpPr>
        <p:spPr>
          <a:xfrm>
            <a:off x="2665598" y="2122999"/>
            <a:ext cx="3322842" cy="422365"/>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a:solidFill>
                  <a:schemeClr val="bg1"/>
                </a:solidFill>
                <a:latin typeface="Arial" charset="0"/>
                <a:ea typeface="Arial" charset="0"/>
                <a:cs typeface="Arial" charset="0"/>
              </a:rPr>
              <a:t>Componente</a:t>
            </a:r>
            <a:r>
              <a:rPr lang="en-US" sz="2000" dirty="0">
                <a:solidFill>
                  <a:schemeClr val="bg1"/>
                </a:solidFill>
                <a:latin typeface="Arial" charset="0"/>
                <a:ea typeface="Arial" charset="0"/>
                <a:cs typeface="Arial" charset="0"/>
              </a:rPr>
              <a:t> Curricular</a:t>
            </a:r>
          </a:p>
        </p:txBody>
      </p:sp>
    </p:spTree>
    <p:extLst>
      <p:ext uri="{BB962C8B-B14F-4D97-AF65-F5344CB8AC3E}">
        <p14:creationId xmlns:p14="http://schemas.microsoft.com/office/powerpoint/2010/main" val="107415287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455E28EB-BD41-A244-9E64-D93720A33082}"/>
              </a:ext>
            </a:extLst>
          </p:cNvPr>
          <p:cNvSpPr/>
          <p:nvPr/>
        </p:nvSpPr>
        <p:spPr>
          <a:xfrm>
            <a:off x="473074" y="1355243"/>
            <a:ext cx="8213725" cy="1532728"/>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Desafio</a:t>
            </a:r>
            <a:endParaRPr lang="en-US" sz="4800" b="1" dirty="0">
              <a:solidFill>
                <a:schemeClr val="bg1">
                  <a:lumMod val="95000"/>
                </a:schemeClr>
              </a:solidFill>
              <a:latin typeface="Arial"/>
              <a:cs typeface="Arial"/>
            </a:endParaRPr>
          </a:p>
        </p:txBody>
      </p:sp>
      <p:sp>
        <p:nvSpPr>
          <p:cNvPr id="17410" name="TextBox 2"/>
          <p:cNvSpPr txBox="1">
            <a:spLocks noChangeArrowheads="1"/>
          </p:cNvSpPr>
          <p:nvPr/>
        </p:nvSpPr>
        <p:spPr bwMode="auto">
          <a:xfrm>
            <a:off x="599767" y="1165225"/>
            <a:ext cx="7944464" cy="153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457200" indent="-457200" algn="just" eaLnBrk="1" hangingPunct="1">
              <a:lnSpc>
                <a:spcPct val="90000"/>
              </a:lnSpc>
              <a:buFont typeface="Arial"/>
              <a:buChar char="•"/>
            </a:pPr>
            <a:endParaRPr lang="en-US" sz="2600" dirty="0">
              <a:solidFill>
                <a:srgbClr val="000000"/>
              </a:solidFill>
              <a:latin typeface="Arial" charset="0"/>
              <a:cs typeface="Arial" charset="0"/>
            </a:endParaRPr>
          </a:p>
          <a:p>
            <a:pPr marL="457200" indent="-457200" algn="just" eaLnBrk="1" hangingPunct="1">
              <a:lnSpc>
                <a:spcPct val="90000"/>
              </a:lnSpc>
              <a:buFont typeface="Arial"/>
              <a:buChar char="•"/>
            </a:pPr>
            <a:r>
              <a:rPr lang="en-US" sz="2600" dirty="0">
                <a:solidFill>
                  <a:srgbClr val="000000"/>
                </a:solidFill>
                <a:latin typeface="Arial" charset="0"/>
                <a:cs typeface="Arial" charset="0"/>
              </a:rPr>
              <a:t>Que </a:t>
            </a:r>
            <a:r>
              <a:rPr lang="en-US" sz="2600" dirty="0" err="1">
                <a:solidFill>
                  <a:schemeClr val="accent6">
                    <a:lumMod val="75000"/>
                  </a:schemeClr>
                </a:solidFill>
                <a:latin typeface="Arial" charset="0"/>
                <a:cs typeface="Arial" charset="0"/>
              </a:rPr>
              <a:t>conteúdos</a:t>
            </a:r>
            <a:r>
              <a:rPr lang="en-US" sz="2600" dirty="0">
                <a:solidFill>
                  <a:srgbClr val="000000"/>
                </a:solidFill>
                <a:latin typeface="Arial" charset="0"/>
                <a:cs typeface="Arial" charset="0"/>
              </a:rPr>
              <a:t>, </a:t>
            </a:r>
            <a:r>
              <a:rPr lang="en-US" sz="2600" dirty="0" err="1">
                <a:solidFill>
                  <a:schemeClr val="accent6">
                    <a:lumMod val="75000"/>
                  </a:schemeClr>
                </a:solidFill>
                <a:latin typeface="Arial" charset="0"/>
                <a:cs typeface="Arial" charset="0"/>
              </a:rPr>
              <a:t>habilidades</a:t>
            </a:r>
            <a:r>
              <a:rPr lang="en-US" sz="2600" dirty="0">
                <a:solidFill>
                  <a:srgbClr val="000000"/>
                </a:solidFill>
                <a:latin typeface="Arial" charset="0"/>
                <a:cs typeface="Arial" charset="0"/>
              </a:rPr>
              <a:t> e </a:t>
            </a:r>
            <a:r>
              <a:rPr lang="en-US" sz="2600" dirty="0" err="1">
                <a:solidFill>
                  <a:schemeClr val="accent6">
                    <a:lumMod val="75000"/>
                  </a:schemeClr>
                </a:solidFill>
                <a:latin typeface="Arial" charset="0"/>
                <a:cs typeface="Arial" charset="0"/>
              </a:rPr>
              <a:t>competências</a:t>
            </a:r>
            <a:r>
              <a:rPr lang="en-US" sz="2600" dirty="0">
                <a:solidFill>
                  <a:srgbClr val="000000"/>
                </a:solidFill>
                <a:latin typeface="Arial" charset="0"/>
                <a:cs typeface="Arial" charset="0"/>
              </a:rPr>
              <a:t> o </a:t>
            </a:r>
            <a:r>
              <a:rPr lang="en-US" sz="2600" dirty="0" err="1">
                <a:solidFill>
                  <a:srgbClr val="000000"/>
                </a:solidFill>
                <a:latin typeface="Arial" charset="0"/>
                <a:cs typeface="Arial" charset="0"/>
              </a:rPr>
              <a:t>curso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poderia</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desenvolver</a:t>
            </a:r>
            <a:r>
              <a:rPr lang="en-US" sz="2600" dirty="0">
                <a:solidFill>
                  <a:srgbClr val="000000"/>
                </a:solidFill>
                <a:latin typeface="Arial" charset="0"/>
                <a:cs typeface="Arial" charset="0"/>
              </a:rPr>
              <a:t> junto </a:t>
            </a:r>
            <a:r>
              <a:rPr lang="en-US" sz="2600" dirty="0" err="1">
                <a:solidFill>
                  <a:srgbClr val="000000"/>
                </a:solidFill>
                <a:latin typeface="Arial" charset="0"/>
                <a:cs typeface="Arial" charset="0"/>
              </a:rPr>
              <a:t>aos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estudantes</a:t>
            </a:r>
            <a:r>
              <a:rPr lang="en-US" sz="2600" dirty="0">
                <a:solidFill>
                  <a:srgbClr val="000000"/>
                </a:solidFill>
                <a:latin typeface="Arial" charset="0"/>
                <a:cs typeface="Arial" charset="0"/>
              </a:rPr>
              <a:t> por </a:t>
            </a:r>
            <a:r>
              <a:rPr lang="en-US" sz="2600" dirty="0" err="1">
                <a:solidFill>
                  <a:srgbClr val="000000"/>
                </a:solidFill>
                <a:latin typeface="Arial" charset="0"/>
                <a:cs typeface="Arial" charset="0"/>
              </a:rPr>
              <a:t>meio</a:t>
            </a:r>
            <a:r>
              <a:rPr lang="en-US" sz="2600" dirty="0">
                <a:solidFill>
                  <a:srgbClr val="000000"/>
                </a:solidFill>
                <a:latin typeface="Arial" charset="0"/>
                <a:cs typeface="Arial" charset="0"/>
              </a:rPr>
              <a:t> de </a:t>
            </a:r>
            <a:r>
              <a:rPr lang="en-US" sz="2600" dirty="0" err="1">
                <a:solidFill>
                  <a:schemeClr val="accent6">
                    <a:lumMod val="75000"/>
                  </a:schemeClr>
                </a:solidFill>
                <a:latin typeface="Arial" charset="0"/>
                <a:cs typeface="Arial" charset="0"/>
              </a:rPr>
              <a:t>ações</a:t>
            </a:r>
            <a:r>
              <a:rPr lang="en-US" sz="2600" dirty="0">
                <a:solidFill>
                  <a:schemeClr val="accent6">
                    <a:lumMod val="75000"/>
                  </a:schemeClr>
                </a:solidFill>
                <a:latin typeface="Arial" charset="0"/>
                <a:cs typeface="Arial" charset="0"/>
              </a:rPr>
              <a:t> de </a:t>
            </a:r>
            <a:r>
              <a:rPr lang="en-US" sz="2600" dirty="0" err="1">
                <a:solidFill>
                  <a:schemeClr val="accent6">
                    <a:lumMod val="75000"/>
                  </a:schemeClr>
                </a:solidFill>
                <a:latin typeface="Arial" charset="0"/>
                <a:cs typeface="Arial" charset="0"/>
              </a:rPr>
              <a:t>extensão</a:t>
            </a:r>
            <a:r>
              <a:rPr lang="en-US" sz="2600" dirty="0">
                <a:solidFill>
                  <a:srgbClr val="000000"/>
                </a:solidFill>
                <a:latin typeface="Arial" charset="0"/>
                <a:cs typeface="Arial" charset="0"/>
              </a:rPr>
              <a:t>? </a:t>
            </a:r>
          </a:p>
        </p:txBody>
      </p:sp>
      <p:sp>
        <p:nvSpPr>
          <p:cNvPr id="5" name="Slide Number Placeholder 4"/>
          <p:cNvSpPr>
            <a:spLocks noGrp="1"/>
          </p:cNvSpPr>
          <p:nvPr>
            <p:ph type="sldNum" sz="quarter" idx="12"/>
          </p:nvPr>
        </p:nvSpPr>
        <p:spPr>
          <a:xfrm>
            <a:off x="8073670" y="4772025"/>
            <a:ext cx="613129" cy="273050"/>
          </a:xfrm>
        </p:spPr>
        <p:txBody>
          <a:bodyPr/>
          <a:lstStyle/>
          <a:p>
            <a:pPr>
              <a:defRPr/>
            </a:pPr>
            <a:fld id="{5203CE00-765D-4049-B0A6-6106E76E0125}" type="slidenum">
              <a:rPr lang="en-US"/>
              <a:pPr>
                <a:defRPr/>
              </a:pPr>
              <a:t>12</a:t>
            </a:fld>
            <a:endParaRPr lang="en-US"/>
          </a:p>
        </p:txBody>
      </p:sp>
      <p:pic>
        <p:nvPicPr>
          <p:cNvPr id="6" name="Picture 5">
            <a:extLst>
              <a:ext uri="{FF2B5EF4-FFF2-40B4-BE49-F238E27FC236}">
                <a16:creationId xmlns:a16="http://schemas.microsoft.com/office/drawing/2014/main" id="{84D6DC46-FC0E-6F48-9124-ECBDBD52EA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1640" y="3093445"/>
            <a:ext cx="1308834" cy="1308834"/>
          </a:xfrm>
          <a:prstGeom prst="rect">
            <a:avLst/>
          </a:prstGeom>
        </p:spPr>
      </p:pic>
      <p:pic>
        <p:nvPicPr>
          <p:cNvPr id="7" name="Picture 6" descr="A picture containing text, book, linedrawing&#10;&#10;Description automatically generated">
            <a:extLst>
              <a:ext uri="{FF2B5EF4-FFF2-40B4-BE49-F238E27FC236}">
                <a16:creationId xmlns:a16="http://schemas.microsoft.com/office/drawing/2014/main" id="{57EC068B-9E5D-6645-A86C-36CD8BEBD4C8}"/>
              </a:ext>
            </a:extLst>
          </p:cNvPr>
          <p:cNvPicPr>
            <a:picLocks noChangeAspect="1"/>
          </p:cNvPicPr>
          <p:nvPr/>
        </p:nvPicPr>
        <p:blipFill>
          <a:blip r:embed="rId4"/>
          <a:stretch>
            <a:fillRect/>
          </a:stretch>
        </p:blipFill>
        <p:spPr>
          <a:xfrm>
            <a:off x="5452532" y="3093445"/>
            <a:ext cx="1372255" cy="1221307"/>
          </a:xfrm>
          <a:prstGeom prst="rect">
            <a:avLst/>
          </a:prstGeom>
        </p:spPr>
      </p:pic>
      <p:cxnSp>
        <p:nvCxnSpPr>
          <p:cNvPr id="16" name="Straight Arrow Connector 15">
            <a:extLst>
              <a:ext uri="{FF2B5EF4-FFF2-40B4-BE49-F238E27FC236}">
                <a16:creationId xmlns:a16="http://schemas.microsoft.com/office/drawing/2014/main" id="{9BD6A977-8918-734D-8524-DAC8EC45338B}"/>
              </a:ext>
            </a:extLst>
          </p:cNvPr>
          <p:cNvCxnSpPr>
            <a:cxnSpLocks/>
          </p:cNvCxnSpPr>
          <p:nvPr/>
        </p:nvCxnSpPr>
        <p:spPr>
          <a:xfrm>
            <a:off x="3709168" y="3877789"/>
            <a:ext cx="1524000" cy="0"/>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21" name="Rounded Rectangle 20">
            <a:extLst>
              <a:ext uri="{FF2B5EF4-FFF2-40B4-BE49-F238E27FC236}">
                <a16:creationId xmlns:a16="http://schemas.microsoft.com/office/drawing/2014/main" id="{4E81B4DE-004C-224E-BDFE-DCE2A8C33E44}"/>
              </a:ext>
            </a:extLst>
          </p:cNvPr>
          <p:cNvSpPr/>
          <p:nvPr/>
        </p:nvSpPr>
        <p:spPr>
          <a:xfrm>
            <a:off x="599767" y="3666606"/>
            <a:ext cx="1366223" cy="422365"/>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solidFill>
                  <a:schemeClr val="bg1"/>
                </a:solidFill>
                <a:latin typeface="Arial" charset="0"/>
                <a:ea typeface="Arial" charset="0"/>
                <a:cs typeface="Arial" charset="0"/>
              </a:rPr>
              <a:t>Aula </a:t>
            </a:r>
            <a:r>
              <a:rPr lang="en-US" sz="1000" dirty="0" err="1">
                <a:solidFill>
                  <a:schemeClr val="bg1"/>
                </a:solidFill>
                <a:latin typeface="Arial" charset="0"/>
                <a:ea typeface="Arial" charset="0"/>
                <a:cs typeface="Arial" charset="0"/>
              </a:rPr>
              <a:t>expositiva</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ou</a:t>
            </a:r>
            <a:r>
              <a:rPr lang="en-US" sz="1000" dirty="0">
                <a:solidFill>
                  <a:schemeClr val="bg1"/>
                </a:solidFill>
                <a:latin typeface="Arial" charset="0"/>
                <a:ea typeface="Arial" charset="0"/>
                <a:cs typeface="Arial" charset="0"/>
              </a:rPr>
              <a:t> </a:t>
            </a:r>
          </a:p>
          <a:p>
            <a:pPr algn="ctr"/>
            <a:r>
              <a:rPr lang="en-US" sz="1000" dirty="0">
                <a:solidFill>
                  <a:schemeClr val="bg1"/>
                </a:solidFill>
                <a:latin typeface="Arial" charset="0"/>
                <a:ea typeface="Arial" charset="0"/>
                <a:cs typeface="Arial" charset="0"/>
              </a:rPr>
              <a:t>de </a:t>
            </a:r>
            <a:r>
              <a:rPr lang="en-US" sz="1000" dirty="0" err="1">
                <a:solidFill>
                  <a:schemeClr val="bg1"/>
                </a:solidFill>
                <a:latin typeface="Arial" charset="0"/>
                <a:ea typeface="Arial" charset="0"/>
                <a:cs typeface="Arial" charset="0"/>
              </a:rPr>
              <a:t>laboratório</a:t>
            </a:r>
            <a:endParaRPr lang="en-US" sz="1000" dirty="0">
              <a:solidFill>
                <a:schemeClr val="bg1"/>
              </a:solidFill>
              <a:latin typeface="Arial" charset="0"/>
              <a:ea typeface="Arial" charset="0"/>
              <a:cs typeface="Arial" charset="0"/>
            </a:endParaRPr>
          </a:p>
        </p:txBody>
      </p:sp>
      <p:sp>
        <p:nvSpPr>
          <p:cNvPr id="22" name="Rounded Rectangle 21">
            <a:extLst>
              <a:ext uri="{FF2B5EF4-FFF2-40B4-BE49-F238E27FC236}">
                <a16:creationId xmlns:a16="http://schemas.microsoft.com/office/drawing/2014/main" id="{125CEE04-C6BF-F140-822B-DBCF8C1BC1DD}"/>
              </a:ext>
            </a:extLst>
          </p:cNvPr>
          <p:cNvSpPr/>
          <p:nvPr/>
        </p:nvSpPr>
        <p:spPr>
          <a:xfrm>
            <a:off x="7044151" y="3737506"/>
            <a:ext cx="1366223" cy="422365"/>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0" dirty="0">
              <a:solidFill>
                <a:schemeClr val="tx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Ação</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extensão</a:t>
            </a:r>
            <a:r>
              <a:rPr lang="en-US" sz="1000" dirty="0">
                <a:solidFill>
                  <a:schemeClr val="bg1"/>
                </a:solidFill>
                <a:latin typeface="Arial" charset="0"/>
                <a:ea typeface="Arial" charset="0"/>
                <a:cs typeface="Arial" charset="0"/>
              </a:rPr>
              <a:t> </a:t>
            </a:r>
          </a:p>
          <a:p>
            <a:pPr algn="ctr"/>
            <a:r>
              <a:rPr lang="en-US" sz="1000" dirty="0">
                <a:solidFill>
                  <a:schemeClr val="bg1"/>
                </a:solidFill>
                <a:latin typeface="Arial" charset="0"/>
                <a:ea typeface="Arial" charset="0"/>
                <a:cs typeface="Arial" charset="0"/>
              </a:rPr>
              <a:t>junto </a:t>
            </a:r>
            <a:r>
              <a:rPr lang="en-US" sz="1000" dirty="0" err="1">
                <a:solidFill>
                  <a:schemeClr val="bg1"/>
                </a:solidFill>
                <a:latin typeface="Arial" charset="0"/>
                <a:ea typeface="Arial" charset="0"/>
                <a:cs typeface="Arial" charset="0"/>
              </a:rPr>
              <a:t>à</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sociedade</a:t>
            </a:r>
            <a:r>
              <a:rPr lang="en-US" sz="1000" dirty="0">
                <a:solidFill>
                  <a:schemeClr val="bg1"/>
                </a:solidFill>
                <a:latin typeface="Arial" charset="0"/>
                <a:ea typeface="Arial" charset="0"/>
                <a:cs typeface="Arial" charset="0"/>
              </a:rPr>
              <a:t> </a:t>
            </a:r>
          </a:p>
          <a:p>
            <a:pPr algn="ctr"/>
            <a:endParaRPr lang="en-US" sz="1000" dirty="0">
              <a:solidFill>
                <a:schemeClr val="bg1"/>
              </a:solidFill>
              <a:latin typeface="Arial" charset="0"/>
              <a:ea typeface="Arial" charset="0"/>
              <a:cs typeface="Arial" charset="0"/>
            </a:endParaRPr>
          </a:p>
        </p:txBody>
      </p:sp>
      <p:sp>
        <p:nvSpPr>
          <p:cNvPr id="23" name="Rounded Rectangle 22">
            <a:extLst>
              <a:ext uri="{FF2B5EF4-FFF2-40B4-BE49-F238E27FC236}">
                <a16:creationId xmlns:a16="http://schemas.microsoft.com/office/drawing/2014/main" id="{72279464-443F-8447-AD91-50467B28E242}"/>
              </a:ext>
            </a:extLst>
          </p:cNvPr>
          <p:cNvSpPr/>
          <p:nvPr/>
        </p:nvSpPr>
        <p:spPr>
          <a:xfrm>
            <a:off x="3817252" y="3446418"/>
            <a:ext cx="1268501" cy="582175"/>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err="1">
                <a:solidFill>
                  <a:schemeClr val="tx1"/>
                </a:solidFill>
                <a:latin typeface="Arial" charset="0"/>
                <a:ea typeface="Arial" charset="0"/>
                <a:cs typeface="Arial" charset="0"/>
              </a:rPr>
              <a:t>substituir</a:t>
            </a:r>
            <a:r>
              <a:rPr lang="en-US" sz="1000" dirty="0">
                <a:solidFill>
                  <a:schemeClr val="tx1"/>
                </a:solidFill>
                <a:latin typeface="Arial" charset="0"/>
                <a:ea typeface="Arial" charset="0"/>
                <a:cs typeface="Arial" charset="0"/>
              </a:rPr>
              <a:t> por</a:t>
            </a:r>
          </a:p>
        </p:txBody>
      </p:sp>
      <p:sp>
        <p:nvSpPr>
          <p:cNvPr id="24" name="Rounded Rectangle 23">
            <a:extLst>
              <a:ext uri="{FF2B5EF4-FFF2-40B4-BE49-F238E27FC236}">
                <a16:creationId xmlns:a16="http://schemas.microsoft.com/office/drawing/2014/main" id="{0B3AE5F7-82E3-F349-B0B8-DEAA2C65FA6D}"/>
              </a:ext>
            </a:extLst>
          </p:cNvPr>
          <p:cNvSpPr/>
          <p:nvPr/>
        </p:nvSpPr>
        <p:spPr>
          <a:xfrm>
            <a:off x="5507725" y="4650599"/>
            <a:ext cx="1366223" cy="422365"/>
          </a:xfrm>
          <a:prstGeom prst="roundRect">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0" dirty="0">
              <a:solidFill>
                <a:schemeClr val="tx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Maior</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engajamento</a:t>
            </a:r>
            <a:r>
              <a:rPr lang="en-US" sz="1000" dirty="0">
                <a:solidFill>
                  <a:schemeClr val="bg1"/>
                </a:solidFill>
                <a:latin typeface="Arial" charset="0"/>
                <a:ea typeface="Arial" charset="0"/>
                <a:cs typeface="Arial" charset="0"/>
              </a:rPr>
              <a:t> dos </a:t>
            </a:r>
            <a:r>
              <a:rPr lang="en-US" sz="1000" dirty="0" err="1">
                <a:solidFill>
                  <a:schemeClr val="bg1"/>
                </a:solidFill>
                <a:latin typeface="Arial" charset="0"/>
                <a:ea typeface="Arial" charset="0"/>
                <a:cs typeface="Arial" charset="0"/>
              </a:rPr>
              <a:t>estudantes</a:t>
            </a:r>
            <a:endParaRPr lang="en-US" sz="1000" dirty="0">
              <a:solidFill>
                <a:schemeClr val="bg1"/>
              </a:solidFill>
              <a:latin typeface="Arial" charset="0"/>
              <a:ea typeface="Arial" charset="0"/>
              <a:cs typeface="Arial" charset="0"/>
            </a:endParaRPr>
          </a:p>
          <a:p>
            <a:pPr algn="ctr"/>
            <a:endParaRPr lang="en-US" sz="1000" dirty="0">
              <a:solidFill>
                <a:schemeClr val="bg1"/>
              </a:solidFill>
              <a:latin typeface="Arial" charset="0"/>
              <a:ea typeface="Arial" charset="0"/>
              <a:cs typeface="Arial" charset="0"/>
            </a:endParaRPr>
          </a:p>
        </p:txBody>
      </p:sp>
      <p:cxnSp>
        <p:nvCxnSpPr>
          <p:cNvPr id="25" name="Straight Arrow Connector 24">
            <a:extLst>
              <a:ext uri="{FF2B5EF4-FFF2-40B4-BE49-F238E27FC236}">
                <a16:creationId xmlns:a16="http://schemas.microsoft.com/office/drawing/2014/main" id="{383BCC4A-FFB7-C243-83A4-C6DBF070FB9C}"/>
              </a:ext>
            </a:extLst>
          </p:cNvPr>
          <p:cNvCxnSpPr>
            <a:cxnSpLocks/>
          </p:cNvCxnSpPr>
          <p:nvPr/>
        </p:nvCxnSpPr>
        <p:spPr>
          <a:xfrm>
            <a:off x="6138659" y="4334416"/>
            <a:ext cx="0" cy="284563"/>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5497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a:solidFill>
                  <a:schemeClr val="bg1">
                    <a:lumMod val="95000"/>
                  </a:schemeClr>
                </a:solidFill>
                <a:latin typeface="Arial"/>
                <a:cs typeface="Arial"/>
              </a:rPr>
              <a:t>O que </a:t>
            </a:r>
            <a:r>
              <a:rPr lang="en-US" sz="4800" b="1" dirty="0" err="1">
                <a:solidFill>
                  <a:schemeClr val="bg1">
                    <a:lumMod val="95000"/>
                  </a:schemeClr>
                </a:solidFill>
                <a:latin typeface="Arial"/>
                <a:cs typeface="Arial"/>
              </a:rPr>
              <a:t>não</a:t>
            </a:r>
            <a:r>
              <a:rPr lang="en-US" sz="4800" b="1" dirty="0">
                <a:solidFill>
                  <a:schemeClr val="bg1">
                    <a:lumMod val="95000"/>
                  </a:schemeClr>
                </a:solidFill>
                <a:latin typeface="Arial"/>
                <a:cs typeface="Arial"/>
              </a:rPr>
              <a:t> </a:t>
            </a:r>
            <a:r>
              <a:rPr lang="en-US" sz="4800" b="1" dirty="0" err="1">
                <a:solidFill>
                  <a:schemeClr val="bg1">
                    <a:lumMod val="95000"/>
                  </a:schemeClr>
                </a:solidFill>
                <a:latin typeface="Arial"/>
                <a:cs typeface="Arial"/>
              </a:rPr>
              <a:t>é</a:t>
            </a:r>
            <a:r>
              <a:rPr lang="en-US" sz="4800" b="1" dirty="0">
                <a:solidFill>
                  <a:schemeClr val="bg1">
                    <a:lumMod val="95000"/>
                  </a:schemeClr>
                </a:solidFill>
                <a:latin typeface="Arial"/>
                <a:cs typeface="Arial"/>
              </a:rPr>
              <a:t> </a:t>
            </a:r>
            <a:r>
              <a:rPr lang="en-US" sz="4800" b="1" dirty="0" err="1">
                <a:solidFill>
                  <a:schemeClr val="bg1">
                    <a:lumMod val="95000"/>
                  </a:schemeClr>
                </a:solidFill>
                <a:latin typeface="Arial"/>
                <a:cs typeface="Arial"/>
              </a:rPr>
              <a:t>Extensão</a:t>
            </a:r>
            <a:r>
              <a:rPr lang="en-US" sz="4800" b="1" dirty="0">
                <a:solidFill>
                  <a:schemeClr val="bg1">
                    <a:lumMod val="95000"/>
                  </a:schemeClr>
                </a:solidFill>
                <a:latin typeface="Arial"/>
                <a:cs typeface="Arial"/>
              </a:rPr>
              <a:t>?</a:t>
            </a:r>
          </a:p>
        </p:txBody>
      </p:sp>
      <p:sp>
        <p:nvSpPr>
          <p:cNvPr id="17410" name="TextBox 2"/>
          <p:cNvSpPr txBox="1">
            <a:spLocks noChangeArrowheads="1"/>
          </p:cNvSpPr>
          <p:nvPr/>
        </p:nvSpPr>
        <p:spPr bwMode="auto">
          <a:xfrm>
            <a:off x="447675" y="1311275"/>
            <a:ext cx="8429625" cy="3724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buFont typeface="Arial" charset="0"/>
              <a:buChar char="•"/>
              <a:defRPr/>
            </a:pPr>
            <a:r>
              <a:rPr lang="en-US" sz="2600" dirty="0" err="1">
                <a:solidFill>
                  <a:srgbClr val="000000"/>
                </a:solidFill>
                <a:latin typeface="Arial" charset="0"/>
                <a:cs typeface="Arial" charset="0"/>
              </a:rPr>
              <a:t>Extensão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não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é</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apenas</a:t>
            </a:r>
            <a:r>
              <a:rPr lang="en-US" sz="2600" dirty="0">
                <a:solidFill>
                  <a:srgbClr val="000000"/>
                </a:solidFill>
                <a:latin typeface="Arial" charset="0"/>
                <a:cs typeface="Arial" charset="0"/>
              </a:rPr>
              <a:t> </a:t>
            </a:r>
            <a:r>
              <a:rPr lang="en-US" sz="2600" dirty="0" err="1">
                <a:solidFill>
                  <a:schemeClr val="accent6">
                    <a:lumMod val="75000"/>
                  </a:schemeClr>
                </a:solidFill>
                <a:latin typeface="Arial" charset="0"/>
                <a:cs typeface="Arial" charset="0"/>
              </a:rPr>
              <a:t>informação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ou</a:t>
            </a:r>
            <a:r>
              <a:rPr lang="en-US" sz="2600" dirty="0">
                <a:solidFill>
                  <a:srgbClr val="000000"/>
                </a:solidFill>
                <a:latin typeface="Arial" charset="0"/>
                <a:cs typeface="Arial" charset="0"/>
              </a:rPr>
              <a:t> </a:t>
            </a:r>
            <a:r>
              <a:rPr lang="en-US" sz="2600" dirty="0" err="1">
                <a:solidFill>
                  <a:schemeClr val="accent6">
                    <a:lumMod val="75000"/>
                  </a:schemeClr>
                </a:solidFill>
                <a:latin typeface="Arial" charset="0"/>
                <a:cs typeface="Arial" charset="0"/>
              </a:rPr>
              <a:t>comunicação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fornecida</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segundo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uma</a:t>
            </a:r>
            <a:r>
              <a:rPr lang="en-US" sz="2600" dirty="0">
                <a:solidFill>
                  <a:srgbClr val="000000"/>
                </a:solidFill>
                <a:latin typeface="Arial" charset="0"/>
                <a:cs typeface="Arial" charset="0"/>
              </a:rPr>
              <a:t> via de </a:t>
            </a:r>
            <a:r>
              <a:rPr lang="en-US" sz="2600" dirty="0" err="1">
                <a:solidFill>
                  <a:srgbClr val="000000"/>
                </a:solidFill>
                <a:latin typeface="Arial" charset="0"/>
                <a:cs typeface="Arial" charset="0"/>
              </a:rPr>
              <a:t>mão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única</a:t>
            </a:r>
            <a:r>
              <a:rPr lang="en-US" sz="2600" dirty="0">
                <a:solidFill>
                  <a:srgbClr val="000000"/>
                </a:solidFill>
                <a:latin typeface="Arial" charset="0"/>
                <a:cs typeface="Arial" charset="0"/>
              </a:rPr>
              <a:t>. </a:t>
            </a:r>
          </a:p>
          <a:p>
            <a:pPr algn="just" eaLnBrk="1" hangingPunct="1">
              <a:buFont typeface="Arial" charset="0"/>
              <a:buChar char="•"/>
              <a:defRPr/>
            </a:pPr>
            <a:endParaRPr lang="en-US" sz="800" dirty="0">
              <a:solidFill>
                <a:srgbClr val="000000"/>
              </a:solidFill>
              <a:latin typeface="Arial" charset="0"/>
              <a:cs typeface="Arial" charset="0"/>
            </a:endParaRPr>
          </a:p>
          <a:p>
            <a:pPr algn="just" eaLnBrk="1" hangingPunct="1">
              <a:buFont typeface="Arial" charset="0"/>
              <a:buChar char="•"/>
              <a:defRPr/>
            </a:pPr>
            <a:r>
              <a:rPr lang="en-US" sz="2600" dirty="0">
                <a:solidFill>
                  <a:srgbClr val="000000"/>
                </a:solidFill>
                <a:latin typeface="Arial" charset="0"/>
                <a:cs typeface="Arial" charset="0"/>
              </a:rPr>
              <a:t>Uma </a:t>
            </a:r>
            <a:r>
              <a:rPr lang="en-US" sz="2600" dirty="0" err="1">
                <a:solidFill>
                  <a:schemeClr val="accent6">
                    <a:lumMod val="75000"/>
                  </a:schemeClr>
                </a:solidFill>
                <a:latin typeface="Arial" charset="0"/>
                <a:cs typeface="Arial" charset="0"/>
              </a:rPr>
              <a:t>ação</a:t>
            </a:r>
            <a:r>
              <a:rPr lang="en-US" sz="2600" dirty="0">
                <a:solidFill>
                  <a:schemeClr val="accent6">
                    <a:lumMod val="75000"/>
                  </a:schemeClr>
                </a:solidFill>
                <a:latin typeface="Arial" charset="0"/>
                <a:cs typeface="Arial" charset="0"/>
              </a:rPr>
              <a:t> </a:t>
            </a:r>
            <a:r>
              <a:rPr lang="en-US" sz="2600" dirty="0" err="1">
                <a:solidFill>
                  <a:schemeClr val="accent6">
                    <a:lumMod val="75000"/>
                  </a:schemeClr>
                </a:solidFill>
                <a:latin typeface="Arial" charset="0"/>
                <a:cs typeface="Arial" charset="0"/>
              </a:rPr>
              <a:t>puramente</a:t>
            </a:r>
            <a:r>
              <a:rPr lang="en-US" sz="2600" dirty="0">
                <a:solidFill>
                  <a:schemeClr val="accent6">
                    <a:lumMod val="75000"/>
                  </a:schemeClr>
                </a:solidFill>
                <a:latin typeface="Arial" charset="0"/>
                <a:cs typeface="Arial" charset="0"/>
              </a:rPr>
              <a:t> </a:t>
            </a:r>
            <a:r>
              <a:rPr lang="en-US" sz="2600" dirty="0" err="1">
                <a:solidFill>
                  <a:schemeClr val="accent6">
                    <a:lumMod val="75000"/>
                  </a:schemeClr>
                </a:solidFill>
                <a:latin typeface="Arial" charset="0"/>
                <a:cs typeface="Arial" charset="0"/>
              </a:rPr>
              <a:t>voluntariosa</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sem</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conexão</a:t>
            </a:r>
            <a:r>
              <a:rPr lang="en-US" sz="2600" dirty="0">
                <a:solidFill>
                  <a:srgbClr val="000000"/>
                </a:solidFill>
                <a:latin typeface="Arial" charset="0"/>
                <a:cs typeface="Arial" charset="0"/>
              </a:rPr>
              <a:t> com </a:t>
            </a:r>
            <a:r>
              <a:rPr lang="en-US" sz="2600" dirty="0" err="1">
                <a:solidFill>
                  <a:srgbClr val="000000"/>
                </a:solidFill>
                <a:latin typeface="Arial" charset="0"/>
                <a:cs typeface="Arial" charset="0"/>
              </a:rPr>
              <a:t>os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demais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componentes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curriculares</a:t>
            </a:r>
            <a:r>
              <a:rPr lang="en-US" sz="2600" dirty="0">
                <a:solidFill>
                  <a:srgbClr val="000000"/>
                </a:solidFill>
                <a:latin typeface="Arial" charset="0"/>
                <a:cs typeface="Arial" charset="0"/>
              </a:rPr>
              <a:t> do </a:t>
            </a:r>
            <a:r>
              <a:rPr lang="en-US" sz="2600" dirty="0" err="1">
                <a:solidFill>
                  <a:srgbClr val="000000"/>
                </a:solidFill>
                <a:latin typeface="Arial" charset="0"/>
                <a:cs typeface="Arial" charset="0"/>
              </a:rPr>
              <a:t>curso</a:t>
            </a:r>
            <a:r>
              <a:rPr lang="en-US" sz="2800" dirty="0">
                <a:solidFill>
                  <a:srgbClr val="000000"/>
                </a:solidFill>
                <a:latin typeface="Arial" charset="0"/>
                <a:cs typeface="Arial" charset="0"/>
              </a:rPr>
              <a:t>.</a:t>
            </a:r>
          </a:p>
          <a:p>
            <a:pPr algn="just" eaLnBrk="1" hangingPunct="1">
              <a:buFont typeface="Arial" charset="0"/>
              <a:buChar char="•"/>
              <a:defRPr/>
            </a:pPr>
            <a:endParaRPr lang="en-US" sz="800" dirty="0">
              <a:solidFill>
                <a:srgbClr val="000000"/>
              </a:solidFill>
              <a:latin typeface="Arial" charset="0"/>
              <a:cs typeface="Arial" charset="0"/>
            </a:endParaRPr>
          </a:p>
          <a:p>
            <a:pPr algn="just" eaLnBrk="1" hangingPunct="1">
              <a:buFont typeface="Arial" charset="0"/>
              <a:buChar char="•"/>
              <a:defRPr/>
            </a:pPr>
            <a:r>
              <a:rPr lang="en-US" sz="2600" dirty="0" err="1">
                <a:solidFill>
                  <a:srgbClr val="000000"/>
                </a:solidFill>
                <a:latin typeface="Arial" charset="0"/>
                <a:cs typeface="Arial" charset="0"/>
              </a:rPr>
              <a:t>Atendimentos</a:t>
            </a:r>
            <a:r>
              <a:rPr lang="en-US" sz="2600" dirty="0">
                <a:solidFill>
                  <a:srgbClr val="000000"/>
                </a:solidFill>
                <a:latin typeface="Arial" charset="0"/>
                <a:cs typeface="Arial" charset="0"/>
              </a:rPr>
              <a:t> a </a:t>
            </a:r>
            <a:r>
              <a:rPr lang="en-US" sz="2600" dirty="0" err="1">
                <a:solidFill>
                  <a:srgbClr val="000000"/>
                </a:solidFill>
                <a:latin typeface="Arial" charset="0"/>
                <a:cs typeface="Arial" charset="0"/>
              </a:rPr>
              <a:t>necessidades</a:t>
            </a:r>
            <a:r>
              <a:rPr lang="en-US" sz="2600" dirty="0">
                <a:solidFill>
                  <a:srgbClr val="000000"/>
                </a:solidFill>
                <a:latin typeface="Arial" charset="0"/>
                <a:cs typeface="Arial" charset="0"/>
              </a:rPr>
              <a:t> da </a:t>
            </a:r>
            <a:r>
              <a:rPr lang="en-US" sz="2600" dirty="0" err="1">
                <a:solidFill>
                  <a:srgbClr val="000000"/>
                </a:solidFill>
                <a:latin typeface="Arial" charset="0"/>
                <a:cs typeface="Arial" charset="0"/>
              </a:rPr>
              <a:t>sociedade</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não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acompanhados</a:t>
            </a:r>
            <a:r>
              <a:rPr lang="en-US" sz="2600" dirty="0">
                <a:solidFill>
                  <a:srgbClr val="000000"/>
                </a:solidFill>
                <a:latin typeface="Arial" charset="0"/>
                <a:cs typeface="Arial" charset="0"/>
              </a:rPr>
              <a:t> de </a:t>
            </a:r>
            <a:r>
              <a:rPr lang="en-US" sz="2600" dirty="0" err="1">
                <a:solidFill>
                  <a:srgbClr val="000000"/>
                </a:solidFill>
                <a:latin typeface="Arial" charset="0"/>
                <a:cs typeface="Arial" charset="0"/>
              </a:rPr>
              <a:t>interação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diálogo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ou</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formação</a:t>
            </a:r>
            <a:r>
              <a:rPr lang="en-US" sz="2800" dirty="0">
                <a:solidFill>
                  <a:srgbClr val="000000"/>
                </a:solidFill>
                <a:latin typeface="Arial" charset="0"/>
                <a:cs typeface="Arial" charset="0"/>
              </a:rPr>
              <a:t>. </a:t>
            </a:r>
          </a:p>
          <a:p>
            <a:pPr algn="just" eaLnBrk="1" hangingPunct="1">
              <a:buFont typeface="Arial" charset="0"/>
              <a:buChar char="•"/>
              <a:defRPr/>
            </a:pPr>
            <a:endParaRPr lang="en-US" sz="800" dirty="0">
              <a:solidFill>
                <a:srgbClr val="000000"/>
              </a:solidFill>
              <a:latin typeface="Arial" charset="0"/>
              <a:cs typeface="Arial" charset="0"/>
            </a:endParaRPr>
          </a:p>
          <a:p>
            <a:pPr algn="just" eaLnBrk="1" hangingPunct="1">
              <a:buFont typeface="Arial" charset="0"/>
              <a:buChar char="•"/>
              <a:defRPr/>
            </a:pPr>
            <a:r>
              <a:rPr lang="en-US" sz="2600" dirty="0">
                <a:solidFill>
                  <a:srgbClr val="000000"/>
                </a:solidFill>
                <a:latin typeface="Arial" charset="0"/>
                <a:cs typeface="Arial" charset="0"/>
              </a:rPr>
              <a:t>Um </a:t>
            </a:r>
            <a:r>
              <a:rPr lang="en-US" sz="2600" dirty="0" err="1">
                <a:solidFill>
                  <a:srgbClr val="000000"/>
                </a:solidFill>
                <a:latin typeface="Arial" charset="0"/>
                <a:cs typeface="Arial" charset="0"/>
              </a:rPr>
              <a:t>curso</a:t>
            </a:r>
            <a:r>
              <a:rPr lang="en-US" sz="2600" dirty="0">
                <a:solidFill>
                  <a:srgbClr val="000000"/>
                </a:solidFill>
                <a:latin typeface="Arial" charset="0"/>
                <a:cs typeface="Arial" charset="0"/>
              </a:rPr>
              <a:t> extra-curricular </a:t>
            </a:r>
            <a:r>
              <a:rPr lang="en-US" sz="2600" dirty="0" err="1">
                <a:solidFill>
                  <a:srgbClr val="000000"/>
                </a:solidFill>
                <a:latin typeface="Arial" charset="0"/>
                <a:cs typeface="Arial" charset="0"/>
              </a:rPr>
              <a:t>oferecido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exclusivamente</a:t>
            </a:r>
            <a:r>
              <a:rPr lang="en-US" sz="2600" dirty="0">
                <a:solidFill>
                  <a:srgbClr val="000000"/>
                </a:solidFill>
                <a:latin typeface="Arial" charset="0"/>
                <a:cs typeface="Arial" charset="0"/>
              </a:rPr>
              <a:t> para </a:t>
            </a:r>
            <a:r>
              <a:rPr lang="en-US" sz="2600" dirty="0" err="1">
                <a:solidFill>
                  <a:srgbClr val="000000"/>
                </a:solidFill>
                <a:latin typeface="Arial" charset="0"/>
                <a:cs typeface="Arial" charset="0"/>
              </a:rPr>
              <a:t>estudantes</a:t>
            </a:r>
            <a:r>
              <a:rPr lang="en-US" sz="2600" dirty="0">
                <a:solidFill>
                  <a:srgbClr val="000000"/>
                </a:solidFill>
                <a:latin typeface="Arial" charset="0"/>
                <a:cs typeface="Arial" charset="0"/>
              </a:rPr>
              <a:t> da </a:t>
            </a:r>
            <a:r>
              <a:rPr lang="en-US" sz="2600" dirty="0" err="1">
                <a:solidFill>
                  <a:srgbClr val="000000"/>
                </a:solidFill>
                <a:latin typeface="Arial" charset="0"/>
                <a:cs typeface="Arial" charset="0"/>
              </a:rPr>
              <a:t>própria</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instituição</a:t>
            </a:r>
            <a:r>
              <a:rPr lang="en-US" sz="2600" dirty="0">
                <a:solidFill>
                  <a:srgbClr val="000000"/>
                </a:solidFill>
                <a:latin typeface="Arial" charset="0"/>
                <a:cs typeface="Arial" charset="0"/>
              </a:rPr>
              <a:t>.</a:t>
            </a:r>
          </a:p>
        </p:txBody>
      </p:sp>
      <p:sp>
        <p:nvSpPr>
          <p:cNvPr id="5" name="Slide Number Placeholder 4"/>
          <p:cNvSpPr>
            <a:spLocks noGrp="1"/>
          </p:cNvSpPr>
          <p:nvPr>
            <p:ph type="sldNum" sz="quarter" idx="12"/>
          </p:nvPr>
        </p:nvSpPr>
        <p:spPr/>
        <p:txBody>
          <a:bodyPr/>
          <a:lstStyle/>
          <a:p>
            <a:pPr>
              <a:defRPr/>
            </a:pPr>
            <a:fld id="{D1F71FEE-0CEE-B448-BB81-3CD64B2E7A65}" type="slidenum">
              <a:rPr lang="en-US"/>
              <a:pPr>
                <a:defRPr/>
              </a:pPr>
              <a:t>13</a:t>
            </a:fld>
            <a:endParaRPr lang="en-US"/>
          </a:p>
        </p:txBody>
      </p:sp>
    </p:spTree>
    <p:extLst>
      <p:ext uri="{BB962C8B-B14F-4D97-AF65-F5344CB8AC3E}">
        <p14:creationId xmlns:p14="http://schemas.microsoft.com/office/powerpoint/2010/main" val="4612650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70213"/>
            <a:ext cx="825500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2" algn="r" fontAlgn="auto">
              <a:spcBef>
                <a:spcPts val="0"/>
              </a:spcBef>
              <a:spcAft>
                <a:spcPts val="0"/>
              </a:spcAft>
              <a:defRPr/>
            </a:pPr>
            <a:r>
              <a:rPr lang="en-US" sz="4800" b="1" dirty="0">
                <a:solidFill>
                  <a:schemeClr val="bg1"/>
                </a:solidFill>
                <a:latin typeface="Arial"/>
                <a:cs typeface="Arial"/>
              </a:rPr>
              <a:t>O que </a:t>
            </a:r>
            <a:r>
              <a:rPr lang="en-US" sz="4800" b="1" dirty="0" err="1">
                <a:solidFill>
                  <a:schemeClr val="bg1"/>
                </a:solidFill>
                <a:latin typeface="Arial"/>
                <a:cs typeface="Arial"/>
              </a:rPr>
              <a:t>já</a:t>
            </a:r>
            <a:r>
              <a:rPr lang="en-US" sz="4800" b="1" dirty="0">
                <a:solidFill>
                  <a:schemeClr val="bg1"/>
                </a:solidFill>
                <a:latin typeface="Arial"/>
                <a:cs typeface="Arial"/>
              </a:rPr>
              <a:t> </a:t>
            </a:r>
            <a:r>
              <a:rPr lang="en-US" sz="4800" b="1" dirty="0" err="1">
                <a:solidFill>
                  <a:schemeClr val="bg1"/>
                </a:solidFill>
                <a:latin typeface="Arial"/>
                <a:cs typeface="Arial"/>
              </a:rPr>
              <a:t>foi</a:t>
            </a:r>
            <a:r>
              <a:rPr lang="en-US" sz="4800" b="1" dirty="0">
                <a:solidFill>
                  <a:schemeClr val="bg1"/>
                </a:solidFill>
                <a:latin typeface="Arial"/>
                <a:cs typeface="Arial"/>
              </a:rPr>
              <a:t> </a:t>
            </a:r>
            <a:r>
              <a:rPr lang="en-US" sz="4800" b="1" dirty="0" err="1">
                <a:solidFill>
                  <a:schemeClr val="bg1"/>
                </a:solidFill>
                <a:latin typeface="Arial"/>
                <a:cs typeface="Arial"/>
              </a:rPr>
              <a:t>feito</a:t>
            </a:r>
            <a:r>
              <a:rPr lang="en-US" sz="4800" b="1" dirty="0">
                <a:solidFill>
                  <a:schemeClr val="bg1"/>
                </a:solidFill>
                <a:latin typeface="Arial"/>
                <a:cs typeface="Arial"/>
              </a:rPr>
              <a:t>?</a:t>
            </a:r>
          </a:p>
        </p:txBody>
      </p:sp>
    </p:spTree>
    <p:extLst>
      <p:ext uri="{BB962C8B-B14F-4D97-AF65-F5344CB8AC3E}">
        <p14:creationId xmlns:p14="http://schemas.microsoft.com/office/powerpoint/2010/main" val="1994607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3C7DA3C3-7406-8540-B9A2-C07971EC882D}"/>
              </a:ext>
            </a:extLst>
          </p:cNvPr>
          <p:cNvCxnSpPr/>
          <p:nvPr/>
        </p:nvCxnSpPr>
        <p:spPr>
          <a:xfrm>
            <a:off x="105378" y="3181751"/>
            <a:ext cx="8888505" cy="0"/>
          </a:xfrm>
          <a:prstGeom prst="straightConnector1">
            <a:avLst/>
          </a:prstGeom>
          <a:ln w="4445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Legislação</a:t>
            </a:r>
            <a:r>
              <a:rPr lang="en-US" sz="4800" b="1" dirty="0">
                <a:solidFill>
                  <a:schemeClr val="bg1">
                    <a:lumMod val="95000"/>
                  </a:schemeClr>
                </a:solidFill>
                <a:latin typeface="Arial"/>
                <a:cs typeface="Arial"/>
              </a:rPr>
              <a:t> CEFET-MG</a:t>
            </a:r>
          </a:p>
        </p:txBody>
      </p:sp>
      <p:sp>
        <p:nvSpPr>
          <p:cNvPr id="5" name="Slide Number Placeholder 4"/>
          <p:cNvSpPr>
            <a:spLocks noGrp="1"/>
          </p:cNvSpPr>
          <p:nvPr>
            <p:ph type="sldNum" sz="quarter" idx="12"/>
          </p:nvPr>
        </p:nvSpPr>
        <p:spPr>
          <a:xfrm>
            <a:off x="8209934" y="4772025"/>
            <a:ext cx="476865" cy="273050"/>
          </a:xfrm>
        </p:spPr>
        <p:txBody>
          <a:bodyPr/>
          <a:lstStyle/>
          <a:p>
            <a:pPr>
              <a:defRPr/>
            </a:pPr>
            <a:fld id="{D1F71FEE-0CEE-B448-BB81-3CD64B2E7A65}" type="slidenum">
              <a:rPr lang="en-US"/>
              <a:pPr>
                <a:defRPr/>
              </a:pPr>
              <a:t>15</a:t>
            </a:fld>
            <a:endParaRPr lang="en-US"/>
          </a:p>
        </p:txBody>
      </p:sp>
      <p:grpSp>
        <p:nvGrpSpPr>
          <p:cNvPr id="3" name="Group 2">
            <a:extLst>
              <a:ext uri="{FF2B5EF4-FFF2-40B4-BE49-F238E27FC236}">
                <a16:creationId xmlns:a16="http://schemas.microsoft.com/office/drawing/2014/main" id="{BEC4B75F-D92E-074F-9847-D83EC160A25D}"/>
              </a:ext>
            </a:extLst>
          </p:cNvPr>
          <p:cNvGrpSpPr/>
          <p:nvPr/>
        </p:nvGrpSpPr>
        <p:grpSpPr>
          <a:xfrm>
            <a:off x="1206406" y="1574044"/>
            <a:ext cx="2219150" cy="1927010"/>
            <a:chOff x="1750565" y="1574044"/>
            <a:chExt cx="2219150" cy="1927010"/>
          </a:xfrm>
        </p:grpSpPr>
        <p:sp>
          <p:nvSpPr>
            <p:cNvPr id="19" name="Oval 18">
              <a:extLst>
                <a:ext uri="{FF2B5EF4-FFF2-40B4-BE49-F238E27FC236}">
                  <a16:creationId xmlns:a16="http://schemas.microsoft.com/office/drawing/2014/main" id="{AE198A32-C6EC-8643-9426-A8ED28B49048}"/>
                </a:ext>
              </a:extLst>
            </p:cNvPr>
            <p:cNvSpPr/>
            <p:nvPr/>
          </p:nvSpPr>
          <p:spPr>
            <a:xfrm>
              <a:off x="2369322" y="2862447"/>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2017</a:t>
              </a:r>
              <a:endParaRPr lang="en-US" dirty="0">
                <a:solidFill>
                  <a:schemeClr val="bg1"/>
                </a:solidFill>
              </a:endParaRPr>
            </a:p>
          </p:txBody>
        </p:sp>
        <p:sp>
          <p:nvSpPr>
            <p:cNvPr id="31" name="Rounded Rectangle 30">
              <a:extLst>
                <a:ext uri="{FF2B5EF4-FFF2-40B4-BE49-F238E27FC236}">
                  <a16:creationId xmlns:a16="http://schemas.microsoft.com/office/drawing/2014/main" id="{AB38F585-7ED0-0449-9129-E6231E934637}"/>
                </a:ext>
              </a:extLst>
            </p:cNvPr>
            <p:cNvSpPr/>
            <p:nvPr/>
          </p:nvSpPr>
          <p:spPr>
            <a:xfrm>
              <a:off x="1750565" y="1574044"/>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CD-14/17</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Regulamenta</a:t>
              </a:r>
              <a:r>
                <a:rPr lang="en-US" sz="1000" dirty="0">
                  <a:solidFill>
                    <a:schemeClr val="bg1"/>
                  </a:solidFill>
                  <a:latin typeface="Arial" charset="0"/>
                  <a:ea typeface="Arial" charset="0"/>
                  <a:cs typeface="Arial" charset="0"/>
                </a:rPr>
                <a:t> as </a:t>
              </a:r>
              <a:r>
                <a:rPr lang="en-US" sz="1000" dirty="0" err="1">
                  <a:solidFill>
                    <a:schemeClr val="bg1"/>
                  </a:solidFill>
                  <a:latin typeface="Arial" charset="0"/>
                  <a:ea typeface="Arial" charset="0"/>
                  <a:cs typeface="Arial" charset="0"/>
                </a:rPr>
                <a:t>ações</a:t>
              </a:r>
              <a:r>
                <a:rPr lang="en-US" sz="1000" dirty="0">
                  <a:solidFill>
                    <a:schemeClr val="bg1"/>
                  </a:solidFill>
                  <a:latin typeface="Arial" charset="0"/>
                  <a:ea typeface="Arial" charset="0"/>
                  <a:cs typeface="Arial" charset="0"/>
                </a:rPr>
                <a:t> </a:t>
              </a:r>
            </a:p>
            <a:p>
              <a:pPr algn="ctr"/>
              <a:r>
                <a:rPr lang="en-US" sz="1000" dirty="0">
                  <a:solidFill>
                    <a:schemeClr val="bg1"/>
                  </a:solidFill>
                  <a:latin typeface="Arial" charset="0"/>
                  <a:ea typeface="Arial" charset="0"/>
                  <a:cs typeface="Arial" charset="0"/>
                </a:rPr>
                <a:t>de </a:t>
              </a:r>
              <a:r>
                <a:rPr lang="en-US" sz="1000" dirty="0" err="1">
                  <a:solidFill>
                    <a:schemeClr val="bg1"/>
                  </a:solidFill>
                  <a:latin typeface="Arial" charset="0"/>
                  <a:ea typeface="Arial" charset="0"/>
                  <a:cs typeface="Arial" charset="0"/>
                </a:rPr>
                <a:t>extensão</a:t>
              </a:r>
              <a:endParaRPr lang="en-US" sz="1000" dirty="0">
                <a:solidFill>
                  <a:schemeClr val="bg1"/>
                </a:solidFill>
                <a:latin typeface="Arial" charset="0"/>
                <a:ea typeface="Arial" charset="0"/>
                <a:cs typeface="Arial" charset="0"/>
              </a:endParaRPr>
            </a:p>
          </p:txBody>
        </p:sp>
        <p:cxnSp>
          <p:nvCxnSpPr>
            <p:cNvPr id="38" name="Straight Arrow Connector 37">
              <a:extLst>
                <a:ext uri="{FF2B5EF4-FFF2-40B4-BE49-F238E27FC236}">
                  <a16:creationId xmlns:a16="http://schemas.microsoft.com/office/drawing/2014/main" id="{43A8F728-9293-694A-857E-A6CCC3DB2F83}"/>
                </a:ext>
              </a:extLst>
            </p:cNvPr>
            <p:cNvCxnSpPr>
              <a:cxnSpLocks/>
              <a:stCxn id="19" idx="0"/>
              <a:endCxn id="31" idx="2"/>
            </p:cNvCxnSpPr>
            <p:nvPr/>
          </p:nvCxnSpPr>
          <p:spPr>
            <a:xfrm flipV="1">
              <a:off x="2860140" y="2264175"/>
              <a:ext cx="0" cy="598272"/>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22" name="Group 21">
            <a:extLst>
              <a:ext uri="{FF2B5EF4-FFF2-40B4-BE49-F238E27FC236}">
                <a16:creationId xmlns:a16="http://schemas.microsoft.com/office/drawing/2014/main" id="{946A3DD6-F3B1-5E4A-837F-A89A77B7E676}"/>
              </a:ext>
            </a:extLst>
          </p:cNvPr>
          <p:cNvGrpSpPr/>
          <p:nvPr/>
        </p:nvGrpSpPr>
        <p:grpSpPr>
          <a:xfrm>
            <a:off x="2351089" y="2862446"/>
            <a:ext cx="2219150" cy="1898745"/>
            <a:chOff x="2150531" y="2862448"/>
            <a:chExt cx="2219150" cy="1898745"/>
          </a:xfrm>
        </p:grpSpPr>
        <p:sp>
          <p:nvSpPr>
            <p:cNvPr id="25" name="Oval 24">
              <a:extLst>
                <a:ext uri="{FF2B5EF4-FFF2-40B4-BE49-F238E27FC236}">
                  <a16:creationId xmlns:a16="http://schemas.microsoft.com/office/drawing/2014/main" id="{EA2A51C8-7E98-5649-A715-8844AC932B8B}"/>
                </a:ext>
              </a:extLst>
            </p:cNvPr>
            <p:cNvSpPr/>
            <p:nvPr/>
          </p:nvSpPr>
          <p:spPr>
            <a:xfrm>
              <a:off x="2766482" y="2862448"/>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2018</a:t>
              </a:r>
              <a:endParaRPr lang="en-US" dirty="0">
                <a:solidFill>
                  <a:schemeClr val="bg1"/>
                </a:solidFill>
              </a:endParaRPr>
            </a:p>
          </p:txBody>
        </p:sp>
        <p:sp>
          <p:nvSpPr>
            <p:cNvPr id="33" name="Rounded Rectangle 32">
              <a:extLst>
                <a:ext uri="{FF2B5EF4-FFF2-40B4-BE49-F238E27FC236}">
                  <a16:creationId xmlns:a16="http://schemas.microsoft.com/office/drawing/2014/main" id="{6E336A61-6EEC-F34B-B092-E1465B3D12C4}"/>
                </a:ext>
              </a:extLst>
            </p:cNvPr>
            <p:cNvSpPr/>
            <p:nvPr/>
          </p:nvSpPr>
          <p:spPr>
            <a:xfrm>
              <a:off x="2150531" y="4071062"/>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Portaria</a:t>
              </a:r>
              <a:r>
                <a:rPr lang="en-US" sz="1200" u="sng" dirty="0">
                  <a:solidFill>
                    <a:schemeClr val="bg1"/>
                  </a:solidFill>
                  <a:latin typeface="Arial" charset="0"/>
                  <a:ea typeface="Arial" charset="0"/>
                  <a:cs typeface="Arial" charset="0"/>
                </a:rPr>
                <a:t> DIR-364/18</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Procedimento</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padrão</a:t>
              </a:r>
              <a:r>
                <a:rPr lang="en-US" sz="1000" dirty="0">
                  <a:solidFill>
                    <a:schemeClr val="bg1"/>
                  </a:solidFill>
                  <a:latin typeface="Arial" charset="0"/>
                  <a:ea typeface="Arial" charset="0"/>
                  <a:cs typeface="Arial" charset="0"/>
                </a:rPr>
                <a:t> para </a:t>
              </a:r>
              <a:r>
                <a:rPr lang="en-US" sz="1000" dirty="0" err="1">
                  <a:solidFill>
                    <a:schemeClr val="bg1"/>
                  </a:solidFill>
                  <a:latin typeface="Arial" charset="0"/>
                  <a:ea typeface="Arial" charset="0"/>
                  <a:cs typeface="Arial" charset="0"/>
                </a:rPr>
                <a:t>tramitação</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ações</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extensão</a:t>
              </a:r>
              <a:r>
                <a:rPr lang="en-US" sz="1000" dirty="0">
                  <a:solidFill>
                    <a:schemeClr val="bg1"/>
                  </a:solidFill>
                  <a:latin typeface="Arial" charset="0"/>
                  <a:ea typeface="Arial" charset="0"/>
                  <a:cs typeface="Arial" charset="0"/>
                </a:rPr>
                <a:t> </a:t>
              </a:r>
            </a:p>
          </p:txBody>
        </p:sp>
        <p:cxnSp>
          <p:nvCxnSpPr>
            <p:cNvPr id="40" name="Straight Arrow Connector 39">
              <a:extLst>
                <a:ext uri="{FF2B5EF4-FFF2-40B4-BE49-F238E27FC236}">
                  <a16:creationId xmlns:a16="http://schemas.microsoft.com/office/drawing/2014/main" id="{CC030C72-8CEC-EB40-ADDE-A50FDFF9B7B6}"/>
                </a:ext>
              </a:extLst>
            </p:cNvPr>
            <p:cNvCxnSpPr>
              <a:cxnSpLocks/>
              <a:stCxn id="25" idx="4"/>
              <a:endCxn id="33" idx="0"/>
            </p:cNvCxnSpPr>
            <p:nvPr/>
          </p:nvCxnSpPr>
          <p:spPr>
            <a:xfrm>
              <a:off x="3257300" y="3501055"/>
              <a:ext cx="2806" cy="570007"/>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23" name="Group 22">
            <a:extLst>
              <a:ext uri="{FF2B5EF4-FFF2-40B4-BE49-F238E27FC236}">
                <a16:creationId xmlns:a16="http://schemas.microsoft.com/office/drawing/2014/main" id="{60B8DA3B-1274-A74C-A3B4-4E84F90F4F96}"/>
              </a:ext>
            </a:extLst>
          </p:cNvPr>
          <p:cNvGrpSpPr/>
          <p:nvPr/>
        </p:nvGrpSpPr>
        <p:grpSpPr>
          <a:xfrm>
            <a:off x="3460664" y="1581644"/>
            <a:ext cx="2219150" cy="1919409"/>
            <a:chOff x="3260106" y="1581646"/>
            <a:chExt cx="2219150" cy="1919409"/>
          </a:xfrm>
        </p:grpSpPr>
        <p:sp>
          <p:nvSpPr>
            <p:cNvPr id="27" name="Oval 26">
              <a:extLst>
                <a:ext uri="{FF2B5EF4-FFF2-40B4-BE49-F238E27FC236}">
                  <a16:creationId xmlns:a16="http://schemas.microsoft.com/office/drawing/2014/main" id="{22028860-174D-E948-B597-42138F3F12D7}"/>
                </a:ext>
              </a:extLst>
            </p:cNvPr>
            <p:cNvSpPr/>
            <p:nvPr/>
          </p:nvSpPr>
          <p:spPr>
            <a:xfrm>
              <a:off x="3908359" y="2862448"/>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2019</a:t>
              </a:r>
              <a:endParaRPr lang="en-US" dirty="0">
                <a:solidFill>
                  <a:schemeClr val="bg1"/>
                </a:solidFill>
              </a:endParaRPr>
            </a:p>
          </p:txBody>
        </p:sp>
        <p:sp>
          <p:nvSpPr>
            <p:cNvPr id="41" name="Rounded Rectangle 40">
              <a:extLst>
                <a:ext uri="{FF2B5EF4-FFF2-40B4-BE49-F238E27FC236}">
                  <a16:creationId xmlns:a16="http://schemas.microsoft.com/office/drawing/2014/main" id="{485DFDF8-AEC3-9547-8AC9-473C4D197B04}"/>
                </a:ext>
              </a:extLst>
            </p:cNvPr>
            <p:cNvSpPr/>
            <p:nvPr/>
          </p:nvSpPr>
          <p:spPr>
            <a:xfrm>
              <a:off x="3260106" y="1581646"/>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CEX-377/19</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Minuta</a:t>
              </a:r>
              <a:r>
                <a:rPr lang="en-US" sz="1000" dirty="0">
                  <a:solidFill>
                    <a:schemeClr val="bg1"/>
                  </a:solidFill>
                  <a:latin typeface="Arial" charset="0"/>
                  <a:ea typeface="Arial" charset="0"/>
                  <a:cs typeface="Arial" charset="0"/>
                </a:rPr>
                <a:t> 01 de </a:t>
              </a:r>
              <a:r>
                <a:rPr lang="en-US" sz="1000" dirty="0" err="1">
                  <a:solidFill>
                    <a:schemeClr val="bg1"/>
                  </a:solidFill>
                  <a:latin typeface="Arial" charset="0"/>
                  <a:ea typeface="Arial" charset="0"/>
                  <a:cs typeface="Arial" charset="0"/>
                </a:rPr>
                <a:t>regulamento</a:t>
              </a:r>
              <a:r>
                <a:rPr lang="en-US" sz="1000" dirty="0">
                  <a:solidFill>
                    <a:schemeClr val="bg1"/>
                  </a:solidFill>
                  <a:latin typeface="Arial" charset="0"/>
                  <a:ea typeface="Arial" charset="0"/>
                  <a:cs typeface="Arial" charset="0"/>
                </a:rPr>
                <a:t> da </a:t>
              </a:r>
              <a:r>
                <a:rPr lang="en-US" sz="1000" dirty="0" err="1">
                  <a:solidFill>
                    <a:schemeClr val="bg1"/>
                  </a:solidFill>
                  <a:latin typeface="Arial" charset="0"/>
                  <a:ea typeface="Arial" charset="0"/>
                  <a:cs typeface="Arial" charset="0"/>
                </a:rPr>
                <a:t>participação</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discente</a:t>
              </a:r>
              <a:r>
                <a:rPr lang="en-US" sz="1000" dirty="0">
                  <a:solidFill>
                    <a:schemeClr val="bg1"/>
                  </a:solidFill>
                  <a:latin typeface="Arial" charset="0"/>
                  <a:ea typeface="Arial" charset="0"/>
                  <a:cs typeface="Arial" charset="0"/>
                </a:rPr>
                <a:t> em </a:t>
              </a:r>
              <a:r>
                <a:rPr lang="en-US" sz="1000" dirty="0" err="1">
                  <a:solidFill>
                    <a:schemeClr val="bg1"/>
                  </a:solidFill>
                  <a:latin typeface="Arial" charset="0"/>
                  <a:ea typeface="Arial" charset="0"/>
                  <a:cs typeface="Arial" charset="0"/>
                </a:rPr>
                <a:t>extensão</a:t>
              </a:r>
              <a:endParaRPr lang="en-US" sz="1000" dirty="0">
                <a:solidFill>
                  <a:schemeClr val="bg1"/>
                </a:solidFill>
                <a:latin typeface="Arial" charset="0"/>
                <a:ea typeface="Arial" charset="0"/>
                <a:cs typeface="Arial" charset="0"/>
              </a:endParaRPr>
            </a:p>
          </p:txBody>
        </p:sp>
        <p:cxnSp>
          <p:nvCxnSpPr>
            <p:cNvPr id="42" name="Straight Arrow Connector 41">
              <a:extLst>
                <a:ext uri="{FF2B5EF4-FFF2-40B4-BE49-F238E27FC236}">
                  <a16:creationId xmlns:a16="http://schemas.microsoft.com/office/drawing/2014/main" id="{7B44A379-C087-2F46-8985-0EFAA8D38B44}"/>
                </a:ext>
              </a:extLst>
            </p:cNvPr>
            <p:cNvCxnSpPr>
              <a:cxnSpLocks/>
              <a:endCxn id="41" idx="2"/>
            </p:cNvCxnSpPr>
            <p:nvPr/>
          </p:nvCxnSpPr>
          <p:spPr>
            <a:xfrm flipV="1">
              <a:off x="4369681" y="2271777"/>
              <a:ext cx="0" cy="598272"/>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26" name="Oval 25">
            <a:extLst>
              <a:ext uri="{FF2B5EF4-FFF2-40B4-BE49-F238E27FC236}">
                <a16:creationId xmlns:a16="http://schemas.microsoft.com/office/drawing/2014/main" id="{8F414C52-AD04-5547-9D29-356BB51BC851}"/>
              </a:ext>
            </a:extLst>
          </p:cNvPr>
          <p:cNvSpPr/>
          <p:nvPr/>
        </p:nvSpPr>
        <p:spPr>
          <a:xfrm>
            <a:off x="692717" y="2865232"/>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2016</a:t>
            </a:r>
            <a:endParaRPr lang="en-US" dirty="0">
              <a:solidFill>
                <a:schemeClr val="bg1"/>
              </a:solidFill>
            </a:endParaRPr>
          </a:p>
        </p:txBody>
      </p:sp>
      <p:sp>
        <p:nvSpPr>
          <p:cNvPr id="29" name="Rounded Rectangle 28">
            <a:extLst>
              <a:ext uri="{FF2B5EF4-FFF2-40B4-BE49-F238E27FC236}">
                <a16:creationId xmlns:a16="http://schemas.microsoft.com/office/drawing/2014/main" id="{758CF416-C967-2D42-850E-0259C60398B2}"/>
              </a:ext>
            </a:extLst>
          </p:cNvPr>
          <p:cNvSpPr/>
          <p:nvPr/>
        </p:nvSpPr>
        <p:spPr>
          <a:xfrm>
            <a:off x="99237" y="4068747"/>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CD-15/17</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Aprova</a:t>
            </a:r>
            <a:r>
              <a:rPr lang="en-US" sz="1000" dirty="0">
                <a:solidFill>
                  <a:schemeClr val="bg1"/>
                </a:solidFill>
                <a:latin typeface="Arial" charset="0"/>
                <a:ea typeface="Arial" charset="0"/>
                <a:cs typeface="Arial" charset="0"/>
              </a:rPr>
              <a:t> PDI do CEFET-MG </a:t>
            </a:r>
          </a:p>
          <a:p>
            <a:pPr algn="ctr"/>
            <a:r>
              <a:rPr lang="en-US" sz="1000" dirty="0">
                <a:solidFill>
                  <a:schemeClr val="bg1"/>
                </a:solidFill>
                <a:latin typeface="Arial" charset="0"/>
                <a:ea typeface="Arial" charset="0"/>
                <a:cs typeface="Arial" charset="0"/>
              </a:rPr>
              <a:t>(2016-2020)</a:t>
            </a:r>
          </a:p>
        </p:txBody>
      </p:sp>
      <p:cxnSp>
        <p:nvCxnSpPr>
          <p:cNvPr id="30" name="Straight Arrow Connector 29">
            <a:extLst>
              <a:ext uri="{FF2B5EF4-FFF2-40B4-BE49-F238E27FC236}">
                <a16:creationId xmlns:a16="http://schemas.microsoft.com/office/drawing/2014/main" id="{A12B3B5A-E40C-6B40-B6C2-045FCFAA0525}"/>
              </a:ext>
            </a:extLst>
          </p:cNvPr>
          <p:cNvCxnSpPr>
            <a:cxnSpLocks/>
          </p:cNvCxnSpPr>
          <p:nvPr/>
        </p:nvCxnSpPr>
        <p:spPr>
          <a:xfrm>
            <a:off x="1196579" y="3498740"/>
            <a:ext cx="2806" cy="570007"/>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15" name="Group 14">
            <a:extLst>
              <a:ext uri="{FF2B5EF4-FFF2-40B4-BE49-F238E27FC236}">
                <a16:creationId xmlns:a16="http://schemas.microsoft.com/office/drawing/2014/main" id="{B057BAB1-2BA8-A44F-B41A-AABBB3EFDF66}"/>
              </a:ext>
            </a:extLst>
          </p:cNvPr>
          <p:cNvGrpSpPr/>
          <p:nvPr/>
        </p:nvGrpSpPr>
        <p:grpSpPr>
          <a:xfrm>
            <a:off x="4599735" y="2855985"/>
            <a:ext cx="2224762" cy="2237884"/>
            <a:chOff x="4599735" y="2855985"/>
            <a:chExt cx="2224762" cy="2237884"/>
          </a:xfrm>
        </p:grpSpPr>
        <p:sp>
          <p:nvSpPr>
            <p:cNvPr id="49" name="Oval 48">
              <a:extLst>
                <a:ext uri="{FF2B5EF4-FFF2-40B4-BE49-F238E27FC236}">
                  <a16:creationId xmlns:a16="http://schemas.microsoft.com/office/drawing/2014/main" id="{58B575FE-8A10-4D44-8377-1100389F70AA}"/>
                </a:ext>
              </a:extLst>
            </p:cNvPr>
            <p:cNvSpPr/>
            <p:nvPr/>
          </p:nvSpPr>
          <p:spPr>
            <a:xfrm>
              <a:off x="5221297" y="2855985"/>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2020</a:t>
              </a:r>
              <a:endParaRPr lang="en-US" dirty="0">
                <a:solidFill>
                  <a:schemeClr val="bg1"/>
                </a:solidFill>
              </a:endParaRPr>
            </a:p>
          </p:txBody>
        </p:sp>
        <p:sp>
          <p:nvSpPr>
            <p:cNvPr id="50" name="Rounded Rectangle 49">
              <a:extLst>
                <a:ext uri="{FF2B5EF4-FFF2-40B4-BE49-F238E27FC236}">
                  <a16:creationId xmlns:a16="http://schemas.microsoft.com/office/drawing/2014/main" id="{4B15FE57-94AC-344C-A752-C8A17BD6CF13}"/>
                </a:ext>
              </a:extLst>
            </p:cNvPr>
            <p:cNvSpPr/>
            <p:nvPr/>
          </p:nvSpPr>
          <p:spPr>
            <a:xfrm>
              <a:off x="4605347" y="3687413"/>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CD-40/20</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Política</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Arte</a:t>
              </a:r>
              <a:r>
                <a:rPr lang="en-US" sz="1000" dirty="0">
                  <a:solidFill>
                    <a:schemeClr val="bg1"/>
                  </a:solidFill>
                  <a:latin typeface="Arial" charset="0"/>
                  <a:ea typeface="Arial" charset="0"/>
                  <a:cs typeface="Arial" charset="0"/>
                </a:rPr>
                <a:t> e </a:t>
              </a:r>
              <a:r>
                <a:rPr lang="en-US" sz="1000" dirty="0" err="1">
                  <a:solidFill>
                    <a:schemeClr val="bg1"/>
                  </a:solidFill>
                  <a:latin typeface="Arial" charset="0"/>
                  <a:ea typeface="Arial" charset="0"/>
                  <a:cs typeface="Arial" charset="0"/>
                </a:rPr>
                <a:t>Cultura</a:t>
              </a:r>
              <a:endParaRPr lang="en-US" sz="1000" dirty="0">
                <a:solidFill>
                  <a:schemeClr val="bg1"/>
                </a:solidFill>
                <a:latin typeface="Arial" charset="0"/>
                <a:ea typeface="Arial" charset="0"/>
                <a:cs typeface="Arial" charset="0"/>
              </a:endParaRPr>
            </a:p>
          </p:txBody>
        </p:sp>
        <p:cxnSp>
          <p:nvCxnSpPr>
            <p:cNvPr id="51" name="Straight Arrow Connector 50">
              <a:extLst>
                <a:ext uri="{FF2B5EF4-FFF2-40B4-BE49-F238E27FC236}">
                  <a16:creationId xmlns:a16="http://schemas.microsoft.com/office/drawing/2014/main" id="{FE641B18-C533-E24D-B0E4-20416E34FA96}"/>
                </a:ext>
              </a:extLst>
            </p:cNvPr>
            <p:cNvCxnSpPr>
              <a:cxnSpLocks/>
              <a:stCxn id="49" idx="4"/>
            </p:cNvCxnSpPr>
            <p:nvPr/>
          </p:nvCxnSpPr>
          <p:spPr>
            <a:xfrm>
              <a:off x="5712115" y="3494592"/>
              <a:ext cx="0" cy="190509"/>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52" name="Rounded Rectangle 51">
              <a:extLst>
                <a:ext uri="{FF2B5EF4-FFF2-40B4-BE49-F238E27FC236}">
                  <a16:creationId xmlns:a16="http://schemas.microsoft.com/office/drawing/2014/main" id="{0D488CA6-0870-3348-A57E-1B08BF6A507A}"/>
                </a:ext>
              </a:extLst>
            </p:cNvPr>
            <p:cNvSpPr/>
            <p:nvPr/>
          </p:nvSpPr>
          <p:spPr>
            <a:xfrm>
              <a:off x="4599735" y="4403738"/>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Portaria</a:t>
              </a:r>
              <a:r>
                <a:rPr lang="en-US" sz="1200" u="sng" dirty="0">
                  <a:solidFill>
                    <a:schemeClr val="bg1"/>
                  </a:solidFill>
                  <a:latin typeface="Arial" charset="0"/>
                  <a:ea typeface="Arial" charset="0"/>
                  <a:cs typeface="Arial" charset="0"/>
                </a:rPr>
                <a:t> DEDC-234/20</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Regulamento</a:t>
              </a:r>
              <a:r>
                <a:rPr lang="en-US" sz="1000" dirty="0">
                  <a:solidFill>
                    <a:schemeClr val="bg1"/>
                  </a:solidFill>
                  <a:latin typeface="Arial" charset="0"/>
                  <a:ea typeface="Arial" charset="0"/>
                  <a:cs typeface="Arial" charset="0"/>
                </a:rPr>
                <a:t> dos </a:t>
              </a:r>
              <a:r>
                <a:rPr lang="en-US" sz="1000" dirty="0" err="1">
                  <a:solidFill>
                    <a:schemeClr val="bg1"/>
                  </a:solidFill>
                  <a:latin typeface="Arial" charset="0"/>
                  <a:ea typeface="Arial" charset="0"/>
                  <a:cs typeface="Arial" charset="0"/>
                </a:rPr>
                <a:t>Grupos</a:t>
              </a:r>
              <a:r>
                <a:rPr lang="en-US" sz="1000" dirty="0">
                  <a:solidFill>
                    <a:schemeClr val="bg1"/>
                  </a:solidFill>
                  <a:latin typeface="Arial" charset="0"/>
                  <a:ea typeface="Arial" charset="0"/>
                  <a:cs typeface="Arial" charset="0"/>
                </a:rPr>
                <a:t> de </a:t>
              </a:r>
            </a:p>
            <a:p>
              <a:pPr algn="ctr"/>
              <a:r>
                <a:rPr lang="en-US" sz="1000" dirty="0" err="1">
                  <a:solidFill>
                    <a:schemeClr val="bg1"/>
                  </a:solidFill>
                  <a:latin typeface="Arial" charset="0"/>
                  <a:ea typeface="Arial" charset="0"/>
                  <a:cs typeface="Arial" charset="0"/>
                </a:rPr>
                <a:t>Arte</a:t>
              </a:r>
              <a:r>
                <a:rPr lang="en-US" sz="1000" dirty="0">
                  <a:solidFill>
                    <a:schemeClr val="bg1"/>
                  </a:solidFill>
                  <a:latin typeface="Arial" charset="0"/>
                  <a:ea typeface="Arial" charset="0"/>
                  <a:cs typeface="Arial" charset="0"/>
                </a:rPr>
                <a:t> e </a:t>
              </a:r>
              <a:r>
                <a:rPr lang="en-US" sz="1000" dirty="0" err="1">
                  <a:solidFill>
                    <a:schemeClr val="bg1"/>
                  </a:solidFill>
                  <a:latin typeface="Arial" charset="0"/>
                  <a:ea typeface="Arial" charset="0"/>
                  <a:cs typeface="Arial" charset="0"/>
                </a:rPr>
                <a:t>Cultura</a:t>
              </a:r>
              <a:endParaRPr lang="en-US" sz="1000" dirty="0">
                <a:solidFill>
                  <a:schemeClr val="bg1"/>
                </a:solidFill>
                <a:latin typeface="Arial" charset="0"/>
                <a:ea typeface="Arial" charset="0"/>
                <a:cs typeface="Arial" charset="0"/>
              </a:endParaRPr>
            </a:p>
          </p:txBody>
        </p:sp>
      </p:grpSp>
      <p:grpSp>
        <p:nvGrpSpPr>
          <p:cNvPr id="4" name="Group 3">
            <a:extLst>
              <a:ext uri="{FF2B5EF4-FFF2-40B4-BE49-F238E27FC236}">
                <a16:creationId xmlns:a16="http://schemas.microsoft.com/office/drawing/2014/main" id="{BAAA6BC0-3300-1141-85E8-6D38AA3B14BF}"/>
              </a:ext>
            </a:extLst>
          </p:cNvPr>
          <p:cNvGrpSpPr/>
          <p:nvPr/>
        </p:nvGrpSpPr>
        <p:grpSpPr>
          <a:xfrm>
            <a:off x="5712219" y="1241002"/>
            <a:ext cx="3357734" cy="3846947"/>
            <a:chOff x="5712219" y="1241002"/>
            <a:chExt cx="3357734" cy="3846947"/>
          </a:xfrm>
        </p:grpSpPr>
        <p:sp>
          <p:nvSpPr>
            <p:cNvPr id="32" name="Oval 31">
              <a:extLst>
                <a:ext uri="{FF2B5EF4-FFF2-40B4-BE49-F238E27FC236}">
                  <a16:creationId xmlns:a16="http://schemas.microsoft.com/office/drawing/2014/main" id="{774C7F24-2C8F-6642-BF0A-5753765AAB84}"/>
                </a:ext>
              </a:extLst>
            </p:cNvPr>
            <p:cNvSpPr/>
            <p:nvPr/>
          </p:nvSpPr>
          <p:spPr>
            <a:xfrm>
              <a:off x="6330796" y="2862446"/>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cs typeface="Arial" charset="0"/>
                </a:rPr>
                <a:t>2021</a:t>
              </a:r>
              <a:endParaRPr lang="en-US" dirty="0">
                <a:solidFill>
                  <a:schemeClr val="bg1"/>
                </a:solidFill>
              </a:endParaRPr>
            </a:p>
          </p:txBody>
        </p:sp>
        <p:sp>
          <p:nvSpPr>
            <p:cNvPr id="45" name="Rounded Rectangle 44">
              <a:extLst>
                <a:ext uri="{FF2B5EF4-FFF2-40B4-BE49-F238E27FC236}">
                  <a16:creationId xmlns:a16="http://schemas.microsoft.com/office/drawing/2014/main" id="{CF6C06CF-DC21-1E43-B337-0700CF6B54FF}"/>
                </a:ext>
              </a:extLst>
            </p:cNvPr>
            <p:cNvSpPr/>
            <p:nvPr/>
          </p:nvSpPr>
          <p:spPr>
            <a:xfrm>
              <a:off x="5714921" y="1959761"/>
              <a:ext cx="2219150" cy="690131"/>
            </a:xfrm>
            <a:prstGeom prst="round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CGRAD-29/21</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Minuta</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diretrizes</a:t>
              </a:r>
              <a:r>
                <a:rPr lang="en-US" sz="1000" dirty="0">
                  <a:solidFill>
                    <a:schemeClr val="bg1"/>
                  </a:solidFill>
                  <a:latin typeface="Arial" charset="0"/>
                  <a:ea typeface="Arial" charset="0"/>
                  <a:cs typeface="Arial" charset="0"/>
                </a:rPr>
                <a:t> para </a:t>
              </a:r>
              <a:r>
                <a:rPr lang="en-US" sz="1000" dirty="0" err="1">
                  <a:solidFill>
                    <a:schemeClr val="bg1"/>
                  </a:solidFill>
                  <a:latin typeface="Arial" charset="0"/>
                  <a:ea typeface="Arial" charset="0"/>
                  <a:cs typeface="Arial" charset="0"/>
                </a:rPr>
                <a:t>integração</a:t>
              </a:r>
              <a:r>
                <a:rPr lang="en-US" sz="1000" dirty="0">
                  <a:solidFill>
                    <a:schemeClr val="bg1"/>
                  </a:solidFill>
                  <a:latin typeface="Arial" charset="0"/>
                  <a:ea typeface="Arial" charset="0"/>
                  <a:cs typeface="Arial" charset="0"/>
                </a:rPr>
                <a:t> da </a:t>
              </a:r>
              <a:r>
                <a:rPr lang="en-US" sz="1000" dirty="0" err="1">
                  <a:solidFill>
                    <a:schemeClr val="bg1"/>
                  </a:solidFill>
                  <a:latin typeface="Arial" charset="0"/>
                  <a:ea typeface="Arial" charset="0"/>
                  <a:cs typeface="Arial" charset="0"/>
                </a:rPr>
                <a:t>extensão</a:t>
              </a:r>
              <a:endParaRPr lang="en-US" sz="1000" dirty="0">
                <a:solidFill>
                  <a:schemeClr val="bg1"/>
                </a:solidFill>
                <a:latin typeface="Arial" charset="0"/>
                <a:ea typeface="Arial" charset="0"/>
                <a:cs typeface="Arial" charset="0"/>
              </a:endParaRPr>
            </a:p>
          </p:txBody>
        </p:sp>
        <p:cxnSp>
          <p:nvCxnSpPr>
            <p:cNvPr id="46" name="Straight Arrow Connector 45">
              <a:extLst>
                <a:ext uri="{FF2B5EF4-FFF2-40B4-BE49-F238E27FC236}">
                  <a16:creationId xmlns:a16="http://schemas.microsoft.com/office/drawing/2014/main" id="{3200AE33-8A89-0C4F-9BDE-27C0DA0BFD4C}"/>
                </a:ext>
              </a:extLst>
            </p:cNvPr>
            <p:cNvCxnSpPr>
              <a:cxnSpLocks/>
            </p:cNvCxnSpPr>
            <p:nvPr/>
          </p:nvCxnSpPr>
          <p:spPr>
            <a:xfrm flipV="1">
              <a:off x="6824497" y="2653823"/>
              <a:ext cx="0" cy="216224"/>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36" name="Rounded Rectangle 35">
              <a:extLst>
                <a:ext uri="{FF2B5EF4-FFF2-40B4-BE49-F238E27FC236}">
                  <a16:creationId xmlns:a16="http://schemas.microsoft.com/office/drawing/2014/main" id="{3EB776E5-ACC7-4844-9D55-48F7B193AAB6}"/>
                </a:ext>
              </a:extLst>
            </p:cNvPr>
            <p:cNvSpPr/>
            <p:nvPr/>
          </p:nvSpPr>
          <p:spPr>
            <a:xfrm>
              <a:off x="5712219" y="1241002"/>
              <a:ext cx="2219150" cy="690131"/>
            </a:xfrm>
            <a:prstGeom prst="round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CEX-428/21</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Minuta</a:t>
              </a:r>
              <a:r>
                <a:rPr lang="en-US" sz="1000" dirty="0">
                  <a:solidFill>
                    <a:schemeClr val="bg1"/>
                  </a:solidFill>
                  <a:latin typeface="Arial" charset="0"/>
                  <a:ea typeface="Arial" charset="0"/>
                  <a:cs typeface="Arial" charset="0"/>
                </a:rPr>
                <a:t> 02 de </a:t>
              </a:r>
              <a:r>
                <a:rPr lang="en-US" sz="1000" dirty="0" err="1">
                  <a:solidFill>
                    <a:schemeClr val="bg1"/>
                  </a:solidFill>
                  <a:latin typeface="Arial" charset="0"/>
                  <a:ea typeface="Arial" charset="0"/>
                  <a:cs typeface="Arial" charset="0"/>
                </a:rPr>
                <a:t>regulamento</a:t>
              </a:r>
              <a:r>
                <a:rPr lang="en-US" sz="1000" dirty="0">
                  <a:solidFill>
                    <a:schemeClr val="bg1"/>
                  </a:solidFill>
                  <a:latin typeface="Arial" charset="0"/>
                  <a:ea typeface="Arial" charset="0"/>
                  <a:cs typeface="Arial" charset="0"/>
                </a:rPr>
                <a:t> da </a:t>
              </a:r>
              <a:r>
                <a:rPr lang="en-US" sz="1000" dirty="0" err="1">
                  <a:solidFill>
                    <a:schemeClr val="bg1"/>
                  </a:solidFill>
                  <a:latin typeface="Arial" charset="0"/>
                  <a:ea typeface="Arial" charset="0"/>
                  <a:cs typeface="Arial" charset="0"/>
                </a:rPr>
                <a:t>participação</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discente</a:t>
              </a:r>
              <a:r>
                <a:rPr lang="en-US" sz="1000" dirty="0">
                  <a:solidFill>
                    <a:schemeClr val="bg1"/>
                  </a:solidFill>
                  <a:latin typeface="Arial" charset="0"/>
                  <a:ea typeface="Arial" charset="0"/>
                  <a:cs typeface="Arial" charset="0"/>
                </a:rPr>
                <a:t> em </a:t>
              </a:r>
              <a:r>
                <a:rPr lang="en-US" sz="1000" dirty="0" err="1">
                  <a:solidFill>
                    <a:schemeClr val="bg1"/>
                  </a:solidFill>
                  <a:latin typeface="Arial" charset="0"/>
                  <a:ea typeface="Arial" charset="0"/>
                  <a:cs typeface="Arial" charset="0"/>
                </a:rPr>
                <a:t>extensão</a:t>
              </a:r>
              <a:endParaRPr lang="en-US" sz="1000" dirty="0">
                <a:solidFill>
                  <a:schemeClr val="bg1"/>
                </a:solidFill>
                <a:latin typeface="Arial" charset="0"/>
                <a:ea typeface="Arial" charset="0"/>
                <a:cs typeface="Arial" charset="0"/>
              </a:endParaRPr>
            </a:p>
          </p:txBody>
        </p:sp>
        <p:cxnSp>
          <p:nvCxnSpPr>
            <p:cNvPr id="37" name="Straight Arrow Connector 36">
              <a:extLst>
                <a:ext uri="{FF2B5EF4-FFF2-40B4-BE49-F238E27FC236}">
                  <a16:creationId xmlns:a16="http://schemas.microsoft.com/office/drawing/2014/main" id="{6C89321C-FCC3-8D42-8839-8A649807B83A}"/>
                </a:ext>
              </a:extLst>
            </p:cNvPr>
            <p:cNvCxnSpPr>
              <a:cxnSpLocks/>
              <a:stCxn id="32" idx="5"/>
            </p:cNvCxnSpPr>
            <p:nvPr/>
          </p:nvCxnSpPr>
          <p:spPr>
            <a:xfrm>
              <a:off x="7168675" y="3407531"/>
              <a:ext cx="306879" cy="277570"/>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53" name="Rounded Rectangle 52">
              <a:extLst>
                <a:ext uri="{FF2B5EF4-FFF2-40B4-BE49-F238E27FC236}">
                  <a16:creationId xmlns:a16="http://schemas.microsoft.com/office/drawing/2014/main" id="{13863D67-256C-D648-B20C-986F7FCAEE23}"/>
                </a:ext>
              </a:extLst>
            </p:cNvPr>
            <p:cNvSpPr/>
            <p:nvPr/>
          </p:nvSpPr>
          <p:spPr>
            <a:xfrm>
              <a:off x="6850803" y="4397818"/>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CEPE-13/21</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Regulamento</a:t>
              </a:r>
              <a:r>
                <a:rPr lang="en-US" sz="1000" dirty="0">
                  <a:solidFill>
                    <a:schemeClr val="bg1"/>
                  </a:solidFill>
                  <a:latin typeface="Arial" charset="0"/>
                  <a:ea typeface="Arial" charset="0"/>
                  <a:cs typeface="Arial" charset="0"/>
                </a:rPr>
                <a:t> das </a:t>
              </a:r>
              <a:r>
                <a:rPr lang="en-US" sz="1000" dirty="0" err="1">
                  <a:solidFill>
                    <a:schemeClr val="bg1"/>
                  </a:solidFill>
                  <a:latin typeface="Arial" charset="0"/>
                  <a:ea typeface="Arial" charset="0"/>
                  <a:cs typeface="Arial" charset="0"/>
                </a:rPr>
                <a:t>Equipes</a:t>
              </a:r>
              <a:r>
                <a:rPr lang="en-US" sz="1000" dirty="0">
                  <a:solidFill>
                    <a:schemeClr val="bg1"/>
                  </a:solidFill>
                  <a:latin typeface="Arial" charset="0"/>
                  <a:ea typeface="Arial" charset="0"/>
                  <a:cs typeface="Arial" charset="0"/>
                </a:rPr>
                <a:t> </a:t>
              </a:r>
            </a:p>
            <a:p>
              <a:pPr algn="ctr"/>
              <a:r>
                <a:rPr lang="en-US" sz="1000" dirty="0">
                  <a:solidFill>
                    <a:schemeClr val="bg1"/>
                  </a:solidFill>
                  <a:latin typeface="Arial" charset="0"/>
                  <a:ea typeface="Arial" charset="0"/>
                  <a:cs typeface="Arial" charset="0"/>
                </a:rPr>
                <a:t>de </a:t>
              </a:r>
              <a:r>
                <a:rPr lang="en-US" sz="1000" dirty="0" err="1">
                  <a:solidFill>
                    <a:schemeClr val="bg1"/>
                  </a:solidFill>
                  <a:latin typeface="Arial" charset="0"/>
                  <a:ea typeface="Arial" charset="0"/>
                  <a:cs typeface="Arial" charset="0"/>
                </a:rPr>
                <a:t>Competição</a:t>
              </a:r>
              <a:endParaRPr lang="en-US" sz="1000" dirty="0">
                <a:solidFill>
                  <a:schemeClr val="bg1"/>
                </a:solidFill>
                <a:latin typeface="Arial" charset="0"/>
                <a:ea typeface="Arial" charset="0"/>
                <a:cs typeface="Arial" charset="0"/>
              </a:endParaRPr>
            </a:p>
          </p:txBody>
        </p:sp>
        <p:sp>
          <p:nvSpPr>
            <p:cNvPr id="34" name="Rounded Rectangle 33">
              <a:extLst>
                <a:ext uri="{FF2B5EF4-FFF2-40B4-BE49-F238E27FC236}">
                  <a16:creationId xmlns:a16="http://schemas.microsoft.com/office/drawing/2014/main" id="{920986FB-9A46-4540-AA16-DFF185EEA1DF}"/>
                </a:ext>
              </a:extLst>
            </p:cNvPr>
            <p:cNvSpPr/>
            <p:nvPr/>
          </p:nvSpPr>
          <p:spPr>
            <a:xfrm>
              <a:off x="6850803" y="3685101"/>
              <a:ext cx="2219150" cy="690131"/>
            </a:xfrm>
            <a:prstGeom prst="round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CEX-429/21</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Aprova</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proposta</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alterações</a:t>
              </a:r>
              <a:r>
                <a:rPr lang="en-US" sz="1000" dirty="0">
                  <a:solidFill>
                    <a:schemeClr val="bg1"/>
                  </a:solidFill>
                  <a:latin typeface="Arial" charset="0"/>
                  <a:ea typeface="Arial" charset="0"/>
                  <a:cs typeface="Arial" charset="0"/>
                </a:rPr>
                <a:t> dos </a:t>
              </a:r>
              <a:r>
                <a:rPr lang="en-US" sz="1000" dirty="0" err="1">
                  <a:solidFill>
                    <a:schemeClr val="bg1"/>
                  </a:solidFill>
                  <a:latin typeface="Arial" charset="0"/>
                  <a:ea typeface="Arial" charset="0"/>
                  <a:cs typeface="Arial" charset="0"/>
                </a:rPr>
                <a:t>encargos</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acadêmicos</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Extensão</a:t>
              </a:r>
              <a:r>
                <a:rPr lang="en-US" sz="1000" dirty="0">
                  <a:solidFill>
                    <a:schemeClr val="bg1"/>
                  </a:solidFill>
                  <a:latin typeface="Arial" charset="0"/>
                  <a:ea typeface="Arial" charset="0"/>
                  <a:cs typeface="Arial" charset="0"/>
                </a:rPr>
                <a:t>)</a:t>
              </a:r>
            </a:p>
          </p:txBody>
        </p:sp>
      </p:grpSp>
    </p:spTree>
    <p:extLst>
      <p:ext uri="{BB962C8B-B14F-4D97-AF65-F5344CB8AC3E}">
        <p14:creationId xmlns:p14="http://schemas.microsoft.com/office/powerpoint/2010/main" val="182406032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600" b="1" dirty="0" err="1">
                <a:solidFill>
                  <a:schemeClr val="bg1">
                    <a:lumMod val="95000"/>
                  </a:schemeClr>
                </a:solidFill>
                <a:latin typeface="Arial"/>
                <a:cs typeface="Arial"/>
              </a:rPr>
              <a:t>Módulo</a:t>
            </a:r>
            <a:r>
              <a:rPr lang="en-US" sz="4600" b="1" dirty="0">
                <a:solidFill>
                  <a:schemeClr val="bg1">
                    <a:lumMod val="95000"/>
                  </a:schemeClr>
                </a:solidFill>
                <a:latin typeface="Arial"/>
                <a:cs typeface="Arial"/>
              </a:rPr>
              <a:t> </a:t>
            </a:r>
            <a:r>
              <a:rPr lang="en-US" sz="4600" b="1" dirty="0" err="1">
                <a:solidFill>
                  <a:schemeClr val="bg1">
                    <a:lumMod val="95000"/>
                  </a:schemeClr>
                </a:solidFill>
                <a:latin typeface="Arial"/>
                <a:cs typeface="Arial"/>
              </a:rPr>
              <a:t>Extensão</a:t>
            </a:r>
            <a:r>
              <a:rPr lang="en-US" sz="4600" b="1" dirty="0">
                <a:solidFill>
                  <a:schemeClr val="bg1">
                    <a:lumMod val="95000"/>
                  </a:schemeClr>
                </a:solidFill>
                <a:latin typeface="Arial"/>
                <a:cs typeface="Arial"/>
              </a:rPr>
              <a:t> - SIGAA</a:t>
            </a:r>
          </a:p>
        </p:txBody>
      </p:sp>
      <p:sp>
        <p:nvSpPr>
          <p:cNvPr id="17410" name="TextBox 2"/>
          <p:cNvSpPr txBox="1">
            <a:spLocks noChangeArrowheads="1"/>
          </p:cNvSpPr>
          <p:nvPr/>
        </p:nvSpPr>
        <p:spPr bwMode="auto">
          <a:xfrm>
            <a:off x="447675" y="1387486"/>
            <a:ext cx="8321675" cy="12557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457200" indent="-457200" algn="just" eaLnBrk="1" hangingPunct="1">
              <a:lnSpc>
                <a:spcPct val="90000"/>
              </a:lnSpc>
              <a:buFont typeface="Arial"/>
              <a:buChar char="•"/>
            </a:pPr>
            <a:r>
              <a:rPr lang="en-US" sz="2800" dirty="0" err="1">
                <a:solidFill>
                  <a:srgbClr val="000000"/>
                </a:solidFill>
                <a:latin typeface="Arial" charset="0"/>
                <a:cs typeface="Arial" charset="0"/>
              </a:rPr>
              <a:t>Informatização</a:t>
            </a:r>
            <a:r>
              <a:rPr lang="en-US" sz="2800" dirty="0">
                <a:solidFill>
                  <a:srgbClr val="000000"/>
                </a:solidFill>
                <a:latin typeface="Arial" charset="0"/>
                <a:cs typeface="Arial" charset="0"/>
              </a:rPr>
              <a:t> de </a:t>
            </a:r>
            <a:r>
              <a:rPr lang="en-US" sz="2800" dirty="0" err="1">
                <a:solidFill>
                  <a:srgbClr val="000000"/>
                </a:solidFill>
                <a:latin typeface="Arial" charset="0"/>
                <a:cs typeface="Arial" charset="0"/>
              </a:rPr>
              <a:t>todos</a:t>
            </a:r>
            <a:r>
              <a:rPr lang="en-US" sz="2800" dirty="0">
                <a:solidFill>
                  <a:srgbClr val="000000"/>
                </a:solidFill>
                <a:latin typeface="Arial" charset="0"/>
                <a:cs typeface="Arial" charset="0"/>
              </a:rPr>
              <a:t> </a:t>
            </a:r>
            <a:r>
              <a:rPr lang="en-US" sz="2800" dirty="0" err="1">
                <a:solidFill>
                  <a:srgbClr val="000000"/>
                </a:solidFill>
                <a:latin typeface="Arial" charset="0"/>
                <a:cs typeface="Arial" charset="0"/>
              </a:rPr>
              <a:t>os</a:t>
            </a:r>
            <a:r>
              <a:rPr lang="en-US" sz="2800" dirty="0">
                <a:solidFill>
                  <a:srgbClr val="000000"/>
                </a:solidFill>
                <a:latin typeface="Arial" charset="0"/>
                <a:cs typeface="Arial" charset="0"/>
              </a:rPr>
              <a:t> </a:t>
            </a:r>
            <a:r>
              <a:rPr lang="en-US" sz="2800" dirty="0" err="1">
                <a:solidFill>
                  <a:srgbClr val="000000"/>
                </a:solidFill>
                <a:latin typeface="Arial" charset="0"/>
                <a:cs typeface="Arial" charset="0"/>
              </a:rPr>
              <a:t>procedimentos</a:t>
            </a:r>
            <a:r>
              <a:rPr lang="en-US" sz="2800" dirty="0">
                <a:solidFill>
                  <a:srgbClr val="000000"/>
                </a:solidFill>
                <a:latin typeface="Arial" charset="0"/>
                <a:cs typeface="Arial" charset="0"/>
              </a:rPr>
              <a:t> para </a:t>
            </a:r>
            <a:r>
              <a:rPr lang="en-US" sz="2800" dirty="0" err="1">
                <a:solidFill>
                  <a:srgbClr val="000000"/>
                </a:solidFill>
                <a:latin typeface="Arial" charset="0"/>
                <a:cs typeface="Arial" charset="0"/>
              </a:rPr>
              <a:t>proposição</a:t>
            </a:r>
            <a:r>
              <a:rPr lang="en-US" sz="2800" dirty="0">
                <a:solidFill>
                  <a:srgbClr val="000000"/>
                </a:solidFill>
                <a:latin typeface="Arial" charset="0"/>
                <a:cs typeface="Arial" charset="0"/>
              </a:rPr>
              <a:t> e </a:t>
            </a:r>
            <a:r>
              <a:rPr lang="en-US" sz="2800" dirty="0" err="1">
                <a:solidFill>
                  <a:srgbClr val="000000"/>
                </a:solidFill>
                <a:latin typeface="Arial" charset="0"/>
                <a:cs typeface="Arial" charset="0"/>
              </a:rPr>
              <a:t>apreciação</a:t>
            </a:r>
            <a:r>
              <a:rPr lang="en-US" sz="2800" dirty="0">
                <a:solidFill>
                  <a:srgbClr val="000000"/>
                </a:solidFill>
                <a:latin typeface="Arial" charset="0"/>
                <a:cs typeface="Arial" charset="0"/>
              </a:rPr>
              <a:t> de </a:t>
            </a:r>
            <a:r>
              <a:rPr lang="en-US" sz="2800" dirty="0" err="1">
                <a:solidFill>
                  <a:srgbClr val="000000"/>
                </a:solidFill>
                <a:latin typeface="Arial" charset="0"/>
                <a:cs typeface="Arial" charset="0"/>
              </a:rPr>
              <a:t>ações</a:t>
            </a:r>
            <a:r>
              <a:rPr lang="en-US" sz="2800" dirty="0">
                <a:solidFill>
                  <a:srgbClr val="000000"/>
                </a:solidFill>
                <a:latin typeface="Arial" charset="0"/>
                <a:cs typeface="Arial" charset="0"/>
              </a:rPr>
              <a:t> de </a:t>
            </a:r>
            <a:r>
              <a:rPr lang="en-US" sz="2800" dirty="0" err="1">
                <a:solidFill>
                  <a:srgbClr val="000000"/>
                </a:solidFill>
                <a:latin typeface="Arial" charset="0"/>
                <a:cs typeface="Arial" charset="0"/>
              </a:rPr>
              <a:t>extensão</a:t>
            </a:r>
            <a:r>
              <a:rPr lang="en-US" sz="2800" dirty="0">
                <a:solidFill>
                  <a:srgbClr val="000000"/>
                </a:solidFill>
                <a:latin typeface="Arial" charset="0"/>
                <a:cs typeface="Arial" charset="0"/>
              </a:rPr>
              <a:t> </a:t>
            </a:r>
            <a:r>
              <a:rPr lang="en-US" sz="2800" dirty="0" err="1">
                <a:solidFill>
                  <a:srgbClr val="000000"/>
                </a:solidFill>
                <a:latin typeface="Arial" charset="0"/>
                <a:cs typeface="Arial" charset="0"/>
              </a:rPr>
              <a:t>submetidas</a:t>
            </a:r>
            <a:r>
              <a:rPr lang="en-US" sz="2800" dirty="0">
                <a:solidFill>
                  <a:srgbClr val="000000"/>
                </a:solidFill>
                <a:latin typeface="Arial" charset="0"/>
                <a:cs typeface="Arial" charset="0"/>
              </a:rPr>
              <a:t> </a:t>
            </a:r>
            <a:r>
              <a:rPr lang="en-US" sz="2800" dirty="0" err="1">
                <a:solidFill>
                  <a:srgbClr val="000000"/>
                </a:solidFill>
                <a:latin typeface="Arial" charset="0"/>
                <a:cs typeface="Arial" charset="0"/>
              </a:rPr>
              <a:t>em</a:t>
            </a:r>
            <a:r>
              <a:rPr lang="en-US" sz="2800" dirty="0">
                <a:solidFill>
                  <a:srgbClr val="000000"/>
                </a:solidFill>
                <a:latin typeface="Arial" charset="0"/>
                <a:cs typeface="Arial" charset="0"/>
              </a:rPr>
              <a:t> </a:t>
            </a:r>
            <a:r>
              <a:rPr lang="en-US" sz="2800" dirty="0" err="1">
                <a:solidFill>
                  <a:schemeClr val="accent6"/>
                </a:solidFill>
                <a:latin typeface="Arial" charset="0"/>
                <a:cs typeface="Arial" charset="0"/>
              </a:rPr>
              <a:t>fluxo</a:t>
            </a:r>
            <a:r>
              <a:rPr lang="en-US" sz="2800" dirty="0">
                <a:solidFill>
                  <a:schemeClr val="accent6"/>
                </a:solidFill>
                <a:latin typeface="Arial" charset="0"/>
                <a:cs typeface="Arial" charset="0"/>
              </a:rPr>
              <a:t> </a:t>
            </a:r>
            <a:r>
              <a:rPr lang="en-US" sz="2800" dirty="0" err="1">
                <a:solidFill>
                  <a:schemeClr val="accent6"/>
                </a:solidFill>
                <a:latin typeface="Arial" charset="0"/>
                <a:cs typeface="Arial" charset="0"/>
              </a:rPr>
              <a:t>contínuo</a:t>
            </a:r>
            <a:r>
              <a:rPr lang="en-US" sz="2800" dirty="0">
                <a:solidFill>
                  <a:schemeClr val="accent6"/>
                </a:solidFill>
                <a:latin typeface="Arial" charset="0"/>
                <a:cs typeface="Arial" charset="0"/>
              </a:rPr>
              <a:t> </a:t>
            </a:r>
            <a:r>
              <a:rPr lang="en-US" sz="2800" dirty="0">
                <a:solidFill>
                  <a:srgbClr val="000000"/>
                </a:solidFill>
                <a:latin typeface="Arial" charset="0"/>
                <a:cs typeface="Arial" charset="0"/>
              </a:rPr>
              <a:t>e </a:t>
            </a:r>
            <a:r>
              <a:rPr lang="en-US" sz="2800" dirty="0" err="1">
                <a:solidFill>
                  <a:srgbClr val="000000"/>
                </a:solidFill>
                <a:latin typeface="Arial" charset="0"/>
                <a:cs typeface="Arial" charset="0"/>
              </a:rPr>
              <a:t>por</a:t>
            </a:r>
            <a:r>
              <a:rPr lang="en-US" sz="2800" dirty="0">
                <a:solidFill>
                  <a:srgbClr val="000000"/>
                </a:solidFill>
                <a:latin typeface="Arial" charset="0"/>
                <a:cs typeface="Arial" charset="0"/>
              </a:rPr>
              <a:t> </a:t>
            </a:r>
            <a:r>
              <a:rPr lang="en-US" sz="2800" dirty="0" err="1">
                <a:solidFill>
                  <a:schemeClr val="accent6"/>
                </a:solidFill>
                <a:latin typeface="Arial" charset="0"/>
                <a:cs typeface="Arial" charset="0"/>
              </a:rPr>
              <a:t>editais</a:t>
            </a:r>
            <a:r>
              <a:rPr lang="en-US" sz="2800" dirty="0">
                <a:solidFill>
                  <a:srgbClr val="000000"/>
                </a:solidFill>
                <a:latin typeface="Arial" charset="0"/>
                <a:cs typeface="Arial" charset="0"/>
              </a:rPr>
              <a:t>.</a:t>
            </a:r>
            <a:endParaRPr lang="en-US" sz="2200" dirty="0">
              <a:solidFill>
                <a:srgbClr val="000000"/>
              </a:solidFill>
              <a:latin typeface="Arial" charset="0"/>
              <a:cs typeface="Arial" charset="0"/>
            </a:endParaRPr>
          </a:p>
        </p:txBody>
      </p:sp>
      <p:sp>
        <p:nvSpPr>
          <p:cNvPr id="5" name="Slide Number Placeholder 4"/>
          <p:cNvSpPr>
            <a:spLocks noGrp="1"/>
          </p:cNvSpPr>
          <p:nvPr>
            <p:ph type="sldNum" sz="quarter" idx="12"/>
          </p:nvPr>
        </p:nvSpPr>
        <p:spPr/>
        <p:txBody>
          <a:bodyPr/>
          <a:lstStyle/>
          <a:p>
            <a:pPr>
              <a:defRPr/>
            </a:pPr>
            <a:fld id="{5203CE00-765D-4049-B0A6-6106E76E0125}" type="slidenum">
              <a:rPr lang="en-US"/>
              <a:pPr>
                <a:defRPr/>
              </a:pPr>
              <a:t>16</a:t>
            </a:fld>
            <a:endParaRPr lang="en-US"/>
          </a:p>
        </p:txBody>
      </p:sp>
      <p:grpSp>
        <p:nvGrpSpPr>
          <p:cNvPr id="15" name="Group 14">
            <a:extLst>
              <a:ext uri="{FF2B5EF4-FFF2-40B4-BE49-F238E27FC236}">
                <a16:creationId xmlns:a16="http://schemas.microsoft.com/office/drawing/2014/main" id="{5B3FE0F2-1059-C548-B932-4DF832EE996B}"/>
              </a:ext>
            </a:extLst>
          </p:cNvPr>
          <p:cNvGrpSpPr/>
          <p:nvPr/>
        </p:nvGrpSpPr>
        <p:grpSpPr>
          <a:xfrm>
            <a:off x="1013986" y="2967075"/>
            <a:ext cx="2351514" cy="2021924"/>
            <a:chOff x="1013986" y="2865475"/>
            <a:chExt cx="2351514" cy="2021924"/>
          </a:xfrm>
        </p:grpSpPr>
        <p:pic>
          <p:nvPicPr>
            <p:cNvPr id="6" name="Picture 5">
              <a:extLst>
                <a:ext uri="{FF2B5EF4-FFF2-40B4-BE49-F238E27FC236}">
                  <a16:creationId xmlns:a16="http://schemas.microsoft.com/office/drawing/2014/main" id="{0011B96F-0F7D-6D47-87FD-F1748DB81DA9}"/>
                </a:ext>
              </a:extLst>
            </p:cNvPr>
            <p:cNvPicPr>
              <a:picLocks noChangeAspect="1"/>
            </p:cNvPicPr>
            <p:nvPr/>
          </p:nvPicPr>
          <p:blipFill>
            <a:blip r:embed="rId3"/>
            <a:stretch>
              <a:fillRect/>
            </a:stretch>
          </p:blipFill>
          <p:spPr>
            <a:xfrm>
              <a:off x="1013986" y="2900215"/>
              <a:ext cx="1069676" cy="1514475"/>
            </a:xfrm>
            <a:prstGeom prst="rect">
              <a:avLst/>
            </a:prstGeom>
            <a:ln w="6350">
              <a:solidFill>
                <a:schemeClr val="tx1"/>
              </a:solidFill>
            </a:ln>
          </p:spPr>
        </p:pic>
        <p:pic>
          <p:nvPicPr>
            <p:cNvPr id="10" name="Picture 9">
              <a:extLst>
                <a:ext uri="{FF2B5EF4-FFF2-40B4-BE49-F238E27FC236}">
                  <a16:creationId xmlns:a16="http://schemas.microsoft.com/office/drawing/2014/main" id="{9A60450C-578B-0A4E-B5E6-DAA551F9655A}"/>
                </a:ext>
              </a:extLst>
            </p:cNvPr>
            <p:cNvPicPr>
              <a:picLocks noChangeAspect="1"/>
            </p:cNvPicPr>
            <p:nvPr/>
          </p:nvPicPr>
          <p:blipFill>
            <a:blip r:embed="rId4"/>
            <a:stretch>
              <a:fillRect/>
            </a:stretch>
          </p:blipFill>
          <p:spPr>
            <a:xfrm>
              <a:off x="2271286" y="2865475"/>
              <a:ext cx="1094214" cy="1549215"/>
            </a:xfrm>
            <a:prstGeom prst="rect">
              <a:avLst/>
            </a:prstGeom>
            <a:ln w="6350">
              <a:solidFill>
                <a:schemeClr val="tx1"/>
              </a:solidFill>
            </a:ln>
          </p:spPr>
        </p:pic>
        <p:pic>
          <p:nvPicPr>
            <p:cNvPr id="12" name="Picture 11">
              <a:extLst>
                <a:ext uri="{FF2B5EF4-FFF2-40B4-BE49-F238E27FC236}">
                  <a16:creationId xmlns:a16="http://schemas.microsoft.com/office/drawing/2014/main" id="{3A657EC6-C8B9-3E4A-B259-0E8C1219221D}"/>
                </a:ext>
              </a:extLst>
            </p:cNvPr>
            <p:cNvPicPr>
              <a:picLocks noChangeAspect="1"/>
            </p:cNvPicPr>
            <p:nvPr/>
          </p:nvPicPr>
          <p:blipFill>
            <a:blip r:embed="rId5"/>
            <a:stretch>
              <a:fillRect/>
            </a:stretch>
          </p:blipFill>
          <p:spPr>
            <a:xfrm>
              <a:off x="1443485" y="4521576"/>
              <a:ext cx="372616" cy="365823"/>
            </a:xfrm>
            <a:prstGeom prst="rect">
              <a:avLst/>
            </a:prstGeom>
          </p:spPr>
        </p:pic>
        <p:pic>
          <p:nvPicPr>
            <p:cNvPr id="14" name="Picture 13">
              <a:extLst>
                <a:ext uri="{FF2B5EF4-FFF2-40B4-BE49-F238E27FC236}">
                  <a16:creationId xmlns:a16="http://schemas.microsoft.com/office/drawing/2014/main" id="{09C48683-AB33-2B4E-AC26-7E98AFADEE73}"/>
                </a:ext>
              </a:extLst>
            </p:cNvPr>
            <p:cNvPicPr>
              <a:picLocks noChangeAspect="1"/>
            </p:cNvPicPr>
            <p:nvPr/>
          </p:nvPicPr>
          <p:blipFill>
            <a:blip r:embed="rId6"/>
            <a:stretch>
              <a:fillRect/>
            </a:stretch>
          </p:blipFill>
          <p:spPr>
            <a:xfrm>
              <a:off x="2614848" y="4519852"/>
              <a:ext cx="388254" cy="367547"/>
            </a:xfrm>
            <a:prstGeom prst="rect">
              <a:avLst/>
            </a:prstGeom>
          </p:spPr>
        </p:pic>
      </p:grpSp>
      <p:grpSp>
        <p:nvGrpSpPr>
          <p:cNvPr id="13" name="Group 12">
            <a:extLst>
              <a:ext uri="{FF2B5EF4-FFF2-40B4-BE49-F238E27FC236}">
                <a16:creationId xmlns:a16="http://schemas.microsoft.com/office/drawing/2014/main" id="{828E4EB1-28B2-5F43-914D-5B308F0AE168}"/>
              </a:ext>
            </a:extLst>
          </p:cNvPr>
          <p:cNvGrpSpPr/>
          <p:nvPr/>
        </p:nvGrpSpPr>
        <p:grpSpPr>
          <a:xfrm>
            <a:off x="3779427" y="2892996"/>
            <a:ext cx="4778263" cy="1793443"/>
            <a:chOff x="3779427" y="2892996"/>
            <a:chExt cx="4778263" cy="1793443"/>
          </a:xfrm>
        </p:grpSpPr>
        <p:sp>
          <p:nvSpPr>
            <p:cNvPr id="17" name="Right Arrow 16">
              <a:extLst>
                <a:ext uri="{FF2B5EF4-FFF2-40B4-BE49-F238E27FC236}">
                  <a16:creationId xmlns:a16="http://schemas.microsoft.com/office/drawing/2014/main" id="{68B5B1E7-835F-4544-8CA6-CD163CB13913}"/>
                </a:ext>
              </a:extLst>
            </p:cNvPr>
            <p:cNvSpPr/>
            <p:nvPr/>
          </p:nvSpPr>
          <p:spPr>
            <a:xfrm>
              <a:off x="3779427" y="3469156"/>
              <a:ext cx="970373" cy="730961"/>
            </a:xfrm>
            <a:prstGeom prst="right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latin typeface="Arial" charset="0"/>
                <a:ea typeface="Arial" charset="0"/>
                <a:cs typeface="Arial" charset="0"/>
              </a:endParaRPr>
            </a:p>
          </p:txBody>
        </p:sp>
        <p:pic>
          <p:nvPicPr>
            <p:cNvPr id="4" name="Picture 3" descr="Graphical user interface, application&#10;&#10;Description automatically generated">
              <a:extLst>
                <a:ext uri="{FF2B5EF4-FFF2-40B4-BE49-F238E27FC236}">
                  <a16:creationId xmlns:a16="http://schemas.microsoft.com/office/drawing/2014/main" id="{960B6425-856F-6247-95FF-A389F240B02F}"/>
                </a:ext>
              </a:extLst>
            </p:cNvPr>
            <p:cNvPicPr>
              <a:picLocks noChangeAspect="1"/>
            </p:cNvPicPr>
            <p:nvPr/>
          </p:nvPicPr>
          <p:blipFill>
            <a:blip r:embed="rId7"/>
            <a:stretch>
              <a:fillRect/>
            </a:stretch>
          </p:blipFill>
          <p:spPr>
            <a:xfrm>
              <a:off x="4826785" y="2892996"/>
              <a:ext cx="3730905" cy="1793443"/>
            </a:xfrm>
            <a:prstGeom prst="rect">
              <a:avLst/>
            </a:prstGeom>
          </p:spPr>
        </p:pic>
        <p:cxnSp>
          <p:nvCxnSpPr>
            <p:cNvPr id="9" name="Straight Arrow Connector 8">
              <a:extLst>
                <a:ext uri="{FF2B5EF4-FFF2-40B4-BE49-F238E27FC236}">
                  <a16:creationId xmlns:a16="http://schemas.microsoft.com/office/drawing/2014/main" id="{E6EE2C17-6B81-7542-A864-3BC464E77057}"/>
                </a:ext>
              </a:extLst>
            </p:cNvPr>
            <p:cNvCxnSpPr/>
            <p:nvPr/>
          </p:nvCxnSpPr>
          <p:spPr>
            <a:xfrm flipH="1" flipV="1">
              <a:off x="5326144" y="3308808"/>
              <a:ext cx="169683" cy="26395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1" name="Oval 10">
              <a:extLst>
                <a:ext uri="{FF2B5EF4-FFF2-40B4-BE49-F238E27FC236}">
                  <a16:creationId xmlns:a16="http://schemas.microsoft.com/office/drawing/2014/main" id="{56F8C36A-0813-7C49-99D2-ABD91376EC91}"/>
                </a:ext>
              </a:extLst>
            </p:cNvPr>
            <p:cNvSpPr/>
            <p:nvPr/>
          </p:nvSpPr>
          <p:spPr>
            <a:xfrm>
              <a:off x="5099901" y="3129699"/>
              <a:ext cx="395926" cy="31108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4892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65497E7C-1775-5E48-911C-07BF5FBADCBE}"/>
              </a:ext>
            </a:extLst>
          </p:cNvPr>
          <p:cNvSpPr/>
          <p:nvPr/>
        </p:nvSpPr>
        <p:spPr>
          <a:xfrm>
            <a:off x="4395021" y="1818967"/>
            <a:ext cx="4222954" cy="3047464"/>
          </a:xfrm>
          <a:prstGeom prst="round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Reformulação</a:t>
            </a:r>
            <a:r>
              <a:rPr lang="en-US" sz="4800" b="1" dirty="0">
                <a:solidFill>
                  <a:schemeClr val="bg1">
                    <a:lumMod val="95000"/>
                  </a:schemeClr>
                </a:solidFill>
                <a:latin typeface="Arial"/>
                <a:cs typeface="Arial"/>
              </a:rPr>
              <a:t> do </a:t>
            </a:r>
            <a:r>
              <a:rPr lang="en-US" sz="4800" b="1" dirty="0" err="1">
                <a:solidFill>
                  <a:schemeClr val="bg1">
                    <a:lumMod val="95000"/>
                  </a:schemeClr>
                </a:solidFill>
                <a:latin typeface="Arial"/>
                <a:cs typeface="Arial"/>
              </a:rPr>
              <a:t>Fomento</a:t>
            </a:r>
            <a:endParaRPr lang="en-US" sz="4800" b="1" dirty="0">
              <a:solidFill>
                <a:schemeClr val="bg1">
                  <a:lumMod val="95000"/>
                </a:schemeClr>
              </a:solidFill>
              <a:latin typeface="Arial"/>
              <a:cs typeface="Arial"/>
            </a:endParaRPr>
          </a:p>
        </p:txBody>
      </p:sp>
      <p:sp>
        <p:nvSpPr>
          <p:cNvPr id="5" name="Slide Number Placeholder 4"/>
          <p:cNvSpPr>
            <a:spLocks noGrp="1"/>
          </p:cNvSpPr>
          <p:nvPr>
            <p:ph type="sldNum" sz="quarter" idx="12"/>
          </p:nvPr>
        </p:nvSpPr>
        <p:spPr>
          <a:xfrm>
            <a:off x="8269940" y="4777941"/>
            <a:ext cx="416859" cy="267133"/>
          </a:xfrm>
        </p:spPr>
        <p:txBody>
          <a:bodyPr/>
          <a:lstStyle/>
          <a:p>
            <a:pPr>
              <a:defRPr/>
            </a:pPr>
            <a:fld id="{D1F71FEE-0CEE-B448-BB81-3CD64B2E7A65}" type="slidenum">
              <a:rPr lang="en-US"/>
              <a:pPr>
                <a:defRPr/>
              </a:pPr>
              <a:t>17</a:t>
            </a:fld>
            <a:endParaRPr lang="en-US" dirty="0"/>
          </a:p>
        </p:txBody>
      </p:sp>
      <p:pic>
        <p:nvPicPr>
          <p:cNvPr id="26" name="Picture 25">
            <a:extLst>
              <a:ext uri="{FF2B5EF4-FFF2-40B4-BE49-F238E27FC236}">
                <a16:creationId xmlns:a16="http://schemas.microsoft.com/office/drawing/2014/main" id="{A5304C95-F385-3749-BE3D-7658959A330F}"/>
              </a:ext>
            </a:extLst>
          </p:cNvPr>
          <p:cNvPicPr>
            <a:picLocks noChangeAspect="1"/>
          </p:cNvPicPr>
          <p:nvPr/>
        </p:nvPicPr>
        <p:blipFill>
          <a:blip r:embed="rId3"/>
          <a:stretch>
            <a:fillRect/>
          </a:stretch>
        </p:blipFill>
        <p:spPr>
          <a:xfrm>
            <a:off x="378542" y="1552948"/>
            <a:ext cx="3250217" cy="3358559"/>
          </a:xfrm>
          <a:prstGeom prst="rect">
            <a:avLst/>
          </a:prstGeom>
        </p:spPr>
      </p:pic>
      <p:grpSp>
        <p:nvGrpSpPr>
          <p:cNvPr id="11" name="Group 10">
            <a:extLst>
              <a:ext uri="{FF2B5EF4-FFF2-40B4-BE49-F238E27FC236}">
                <a16:creationId xmlns:a16="http://schemas.microsoft.com/office/drawing/2014/main" id="{D5205E47-EC50-2F40-B2B5-A37B6A3D6F65}"/>
              </a:ext>
            </a:extLst>
          </p:cNvPr>
          <p:cNvGrpSpPr/>
          <p:nvPr/>
        </p:nvGrpSpPr>
        <p:grpSpPr>
          <a:xfrm>
            <a:off x="5640503" y="2247520"/>
            <a:ext cx="831031" cy="1059817"/>
            <a:chOff x="4713023" y="2236422"/>
            <a:chExt cx="831031" cy="1059817"/>
          </a:xfrm>
        </p:grpSpPr>
        <p:pic>
          <p:nvPicPr>
            <p:cNvPr id="9" name="Picture 8" descr="Icon&#10;&#10;Description automatically generated">
              <a:extLst>
                <a:ext uri="{FF2B5EF4-FFF2-40B4-BE49-F238E27FC236}">
                  <a16:creationId xmlns:a16="http://schemas.microsoft.com/office/drawing/2014/main" id="{1BC4B22D-3B04-A24E-9B44-B1F67941ACDC}"/>
                </a:ext>
              </a:extLst>
            </p:cNvPr>
            <p:cNvPicPr>
              <a:picLocks noChangeAspect="1"/>
            </p:cNvPicPr>
            <p:nvPr/>
          </p:nvPicPr>
          <p:blipFill>
            <a:blip r:embed="rId4"/>
            <a:stretch>
              <a:fillRect/>
            </a:stretch>
          </p:blipFill>
          <p:spPr>
            <a:xfrm>
              <a:off x="4713023" y="2236422"/>
              <a:ext cx="831031" cy="1059817"/>
            </a:xfrm>
            <a:prstGeom prst="rect">
              <a:avLst/>
            </a:prstGeom>
          </p:spPr>
        </p:pic>
        <p:sp>
          <p:nvSpPr>
            <p:cNvPr id="46" name="Rounded Rectangle 45">
              <a:extLst>
                <a:ext uri="{FF2B5EF4-FFF2-40B4-BE49-F238E27FC236}">
                  <a16:creationId xmlns:a16="http://schemas.microsoft.com/office/drawing/2014/main" id="{D9A48C94-7998-DA47-BB54-57D2CDA8009F}"/>
                </a:ext>
              </a:extLst>
            </p:cNvPr>
            <p:cNvSpPr/>
            <p:nvPr/>
          </p:nvSpPr>
          <p:spPr>
            <a:xfrm>
              <a:off x="4781195" y="2565733"/>
              <a:ext cx="715927"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PROJETOS</a:t>
              </a:r>
            </a:p>
          </p:txBody>
        </p:sp>
      </p:grpSp>
      <p:grpSp>
        <p:nvGrpSpPr>
          <p:cNvPr id="10" name="Group 9">
            <a:extLst>
              <a:ext uri="{FF2B5EF4-FFF2-40B4-BE49-F238E27FC236}">
                <a16:creationId xmlns:a16="http://schemas.microsoft.com/office/drawing/2014/main" id="{1F6BE9D5-E9DF-F549-95BD-45340B75DB07}"/>
              </a:ext>
            </a:extLst>
          </p:cNvPr>
          <p:cNvGrpSpPr/>
          <p:nvPr/>
        </p:nvGrpSpPr>
        <p:grpSpPr>
          <a:xfrm>
            <a:off x="4741300" y="2246683"/>
            <a:ext cx="831031" cy="1059817"/>
            <a:chOff x="5907642" y="2236422"/>
            <a:chExt cx="831031" cy="1059817"/>
          </a:xfrm>
        </p:grpSpPr>
        <p:pic>
          <p:nvPicPr>
            <p:cNvPr id="51" name="Picture 50" descr="Icon&#10;&#10;Description automatically generated">
              <a:extLst>
                <a:ext uri="{FF2B5EF4-FFF2-40B4-BE49-F238E27FC236}">
                  <a16:creationId xmlns:a16="http://schemas.microsoft.com/office/drawing/2014/main" id="{2557B81A-598D-9748-AE7A-894E55C1E2D5}"/>
                </a:ext>
              </a:extLst>
            </p:cNvPr>
            <p:cNvPicPr>
              <a:picLocks noChangeAspect="1"/>
            </p:cNvPicPr>
            <p:nvPr/>
          </p:nvPicPr>
          <p:blipFill>
            <a:blip r:embed="rId4"/>
            <a:stretch>
              <a:fillRect/>
            </a:stretch>
          </p:blipFill>
          <p:spPr>
            <a:xfrm>
              <a:off x="5907642" y="2236422"/>
              <a:ext cx="831031" cy="1059817"/>
            </a:xfrm>
            <a:prstGeom prst="rect">
              <a:avLst/>
            </a:prstGeom>
          </p:spPr>
        </p:pic>
        <p:sp>
          <p:nvSpPr>
            <p:cNvPr id="52" name="Rounded Rectangle 51">
              <a:extLst>
                <a:ext uri="{FF2B5EF4-FFF2-40B4-BE49-F238E27FC236}">
                  <a16:creationId xmlns:a16="http://schemas.microsoft.com/office/drawing/2014/main" id="{127FF794-3142-DD4C-960C-8EE56A728C64}"/>
                </a:ext>
              </a:extLst>
            </p:cNvPr>
            <p:cNvSpPr/>
            <p:nvPr/>
          </p:nvSpPr>
          <p:spPr>
            <a:xfrm>
              <a:off x="5975814" y="2565733"/>
              <a:ext cx="762859"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PROGRAMAS</a:t>
              </a:r>
            </a:p>
          </p:txBody>
        </p:sp>
      </p:grpSp>
      <p:grpSp>
        <p:nvGrpSpPr>
          <p:cNvPr id="12" name="Group 11">
            <a:extLst>
              <a:ext uri="{FF2B5EF4-FFF2-40B4-BE49-F238E27FC236}">
                <a16:creationId xmlns:a16="http://schemas.microsoft.com/office/drawing/2014/main" id="{995F781E-4797-5545-BE4B-7C93BE0B4164}"/>
              </a:ext>
            </a:extLst>
          </p:cNvPr>
          <p:cNvGrpSpPr/>
          <p:nvPr/>
        </p:nvGrpSpPr>
        <p:grpSpPr>
          <a:xfrm>
            <a:off x="6539706" y="2246683"/>
            <a:ext cx="831031" cy="1059817"/>
            <a:chOff x="4572000" y="3512582"/>
            <a:chExt cx="831031" cy="1059817"/>
          </a:xfrm>
        </p:grpSpPr>
        <p:pic>
          <p:nvPicPr>
            <p:cNvPr id="53" name="Picture 52" descr="Icon&#10;&#10;Description automatically generated">
              <a:extLst>
                <a:ext uri="{FF2B5EF4-FFF2-40B4-BE49-F238E27FC236}">
                  <a16:creationId xmlns:a16="http://schemas.microsoft.com/office/drawing/2014/main" id="{F262C89F-75B1-B14D-BF33-31E579CB9FAC}"/>
                </a:ext>
              </a:extLst>
            </p:cNvPr>
            <p:cNvPicPr>
              <a:picLocks noChangeAspect="1"/>
            </p:cNvPicPr>
            <p:nvPr/>
          </p:nvPicPr>
          <p:blipFill>
            <a:blip r:embed="rId4"/>
            <a:stretch>
              <a:fillRect/>
            </a:stretch>
          </p:blipFill>
          <p:spPr>
            <a:xfrm>
              <a:off x="4572000" y="3512582"/>
              <a:ext cx="831031" cy="1059817"/>
            </a:xfrm>
            <a:prstGeom prst="rect">
              <a:avLst/>
            </a:prstGeom>
          </p:spPr>
        </p:pic>
        <p:sp>
          <p:nvSpPr>
            <p:cNvPr id="57" name="Rounded Rectangle 56">
              <a:extLst>
                <a:ext uri="{FF2B5EF4-FFF2-40B4-BE49-F238E27FC236}">
                  <a16:creationId xmlns:a16="http://schemas.microsoft.com/office/drawing/2014/main" id="{4F7CAB3C-B712-DD46-9DE4-D1C512CED0FF}"/>
                </a:ext>
              </a:extLst>
            </p:cNvPr>
            <p:cNvSpPr/>
            <p:nvPr/>
          </p:nvSpPr>
          <p:spPr>
            <a:xfrm>
              <a:off x="4640172" y="3841893"/>
              <a:ext cx="715927"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CURSOS</a:t>
              </a:r>
            </a:p>
          </p:txBody>
        </p:sp>
      </p:grpSp>
      <p:grpSp>
        <p:nvGrpSpPr>
          <p:cNvPr id="14" name="Group 13">
            <a:extLst>
              <a:ext uri="{FF2B5EF4-FFF2-40B4-BE49-F238E27FC236}">
                <a16:creationId xmlns:a16="http://schemas.microsoft.com/office/drawing/2014/main" id="{F922CD05-218E-0A41-AF94-6E2AECBCE159}"/>
              </a:ext>
            </a:extLst>
          </p:cNvPr>
          <p:cNvGrpSpPr/>
          <p:nvPr/>
        </p:nvGrpSpPr>
        <p:grpSpPr>
          <a:xfrm>
            <a:off x="7438909" y="2264445"/>
            <a:ext cx="831031" cy="1059817"/>
            <a:chOff x="5766619" y="3512582"/>
            <a:chExt cx="831031" cy="1059817"/>
          </a:xfrm>
        </p:grpSpPr>
        <p:pic>
          <p:nvPicPr>
            <p:cNvPr id="58" name="Picture 57" descr="Icon&#10;&#10;Description automatically generated">
              <a:extLst>
                <a:ext uri="{FF2B5EF4-FFF2-40B4-BE49-F238E27FC236}">
                  <a16:creationId xmlns:a16="http://schemas.microsoft.com/office/drawing/2014/main" id="{4953B1CB-E39B-CA45-8E04-AA076A920E21}"/>
                </a:ext>
              </a:extLst>
            </p:cNvPr>
            <p:cNvPicPr>
              <a:picLocks noChangeAspect="1"/>
            </p:cNvPicPr>
            <p:nvPr/>
          </p:nvPicPr>
          <p:blipFill>
            <a:blip r:embed="rId4"/>
            <a:stretch>
              <a:fillRect/>
            </a:stretch>
          </p:blipFill>
          <p:spPr>
            <a:xfrm>
              <a:off x="5766619" y="3512582"/>
              <a:ext cx="831031" cy="1059817"/>
            </a:xfrm>
            <a:prstGeom prst="rect">
              <a:avLst/>
            </a:prstGeom>
          </p:spPr>
        </p:pic>
        <p:sp>
          <p:nvSpPr>
            <p:cNvPr id="59" name="Rounded Rectangle 58">
              <a:extLst>
                <a:ext uri="{FF2B5EF4-FFF2-40B4-BE49-F238E27FC236}">
                  <a16:creationId xmlns:a16="http://schemas.microsoft.com/office/drawing/2014/main" id="{B7B24931-68D8-E548-8A9D-B42EF198A1A9}"/>
                </a:ext>
              </a:extLst>
            </p:cNvPr>
            <p:cNvSpPr/>
            <p:nvPr/>
          </p:nvSpPr>
          <p:spPr>
            <a:xfrm>
              <a:off x="5834791" y="3841893"/>
              <a:ext cx="762859"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EVENTOS</a:t>
              </a:r>
            </a:p>
          </p:txBody>
        </p:sp>
      </p:grpSp>
      <p:grpSp>
        <p:nvGrpSpPr>
          <p:cNvPr id="15" name="Group 14">
            <a:extLst>
              <a:ext uri="{FF2B5EF4-FFF2-40B4-BE49-F238E27FC236}">
                <a16:creationId xmlns:a16="http://schemas.microsoft.com/office/drawing/2014/main" id="{45535102-0251-7C48-AF2A-3D1905469799}"/>
              </a:ext>
            </a:extLst>
          </p:cNvPr>
          <p:cNvGrpSpPr/>
          <p:nvPr/>
        </p:nvGrpSpPr>
        <p:grpSpPr>
          <a:xfrm>
            <a:off x="5640503" y="3492917"/>
            <a:ext cx="831031" cy="1059817"/>
            <a:chOff x="6961238" y="3512582"/>
            <a:chExt cx="831031" cy="1059817"/>
          </a:xfrm>
        </p:grpSpPr>
        <p:pic>
          <p:nvPicPr>
            <p:cNvPr id="60" name="Picture 59" descr="Icon&#10;&#10;Description automatically generated">
              <a:extLst>
                <a:ext uri="{FF2B5EF4-FFF2-40B4-BE49-F238E27FC236}">
                  <a16:creationId xmlns:a16="http://schemas.microsoft.com/office/drawing/2014/main" id="{41DA3328-6B4F-DB4A-8F8D-E5C69CAC6C79}"/>
                </a:ext>
              </a:extLst>
            </p:cNvPr>
            <p:cNvPicPr>
              <a:picLocks noChangeAspect="1"/>
            </p:cNvPicPr>
            <p:nvPr/>
          </p:nvPicPr>
          <p:blipFill>
            <a:blip r:embed="rId4"/>
            <a:stretch>
              <a:fillRect/>
            </a:stretch>
          </p:blipFill>
          <p:spPr>
            <a:xfrm>
              <a:off x="6961238" y="3512582"/>
              <a:ext cx="831031" cy="1059817"/>
            </a:xfrm>
            <a:prstGeom prst="rect">
              <a:avLst/>
            </a:prstGeom>
          </p:spPr>
        </p:pic>
        <p:sp>
          <p:nvSpPr>
            <p:cNvPr id="61" name="Rounded Rectangle 60">
              <a:extLst>
                <a:ext uri="{FF2B5EF4-FFF2-40B4-BE49-F238E27FC236}">
                  <a16:creationId xmlns:a16="http://schemas.microsoft.com/office/drawing/2014/main" id="{45A488AE-F524-D048-A830-A12537F11CE1}"/>
                </a:ext>
              </a:extLst>
            </p:cNvPr>
            <p:cNvSpPr/>
            <p:nvPr/>
          </p:nvSpPr>
          <p:spPr>
            <a:xfrm>
              <a:off x="7029410" y="3841893"/>
              <a:ext cx="762859"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EQUIPES DE</a:t>
              </a:r>
            </a:p>
          </p:txBody>
        </p:sp>
        <p:sp>
          <p:nvSpPr>
            <p:cNvPr id="62" name="Rounded Rectangle 61">
              <a:extLst>
                <a:ext uri="{FF2B5EF4-FFF2-40B4-BE49-F238E27FC236}">
                  <a16:creationId xmlns:a16="http://schemas.microsoft.com/office/drawing/2014/main" id="{A3A4C35D-15DB-0D4E-86D5-654AEA556E6D}"/>
                </a:ext>
              </a:extLst>
            </p:cNvPr>
            <p:cNvSpPr/>
            <p:nvPr/>
          </p:nvSpPr>
          <p:spPr>
            <a:xfrm>
              <a:off x="7029409" y="4002690"/>
              <a:ext cx="762859"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COMPETIÇÃO</a:t>
              </a:r>
            </a:p>
          </p:txBody>
        </p:sp>
      </p:grpSp>
      <p:grpSp>
        <p:nvGrpSpPr>
          <p:cNvPr id="16" name="Group 15">
            <a:extLst>
              <a:ext uri="{FF2B5EF4-FFF2-40B4-BE49-F238E27FC236}">
                <a16:creationId xmlns:a16="http://schemas.microsoft.com/office/drawing/2014/main" id="{5C7B6EF3-F637-3E41-9693-A590610B29E4}"/>
              </a:ext>
            </a:extLst>
          </p:cNvPr>
          <p:cNvGrpSpPr/>
          <p:nvPr/>
        </p:nvGrpSpPr>
        <p:grpSpPr>
          <a:xfrm>
            <a:off x="6607878" y="3492917"/>
            <a:ext cx="831031" cy="1059817"/>
            <a:chOff x="6607878" y="3404427"/>
            <a:chExt cx="831031" cy="1059817"/>
          </a:xfrm>
        </p:grpSpPr>
        <p:grpSp>
          <p:nvGrpSpPr>
            <p:cNvPr id="63" name="Group 62">
              <a:extLst>
                <a:ext uri="{FF2B5EF4-FFF2-40B4-BE49-F238E27FC236}">
                  <a16:creationId xmlns:a16="http://schemas.microsoft.com/office/drawing/2014/main" id="{9457465D-1024-5B40-B04F-875864D4DD35}"/>
                </a:ext>
              </a:extLst>
            </p:cNvPr>
            <p:cNvGrpSpPr/>
            <p:nvPr/>
          </p:nvGrpSpPr>
          <p:grpSpPr>
            <a:xfrm>
              <a:off x="6607878" y="3404427"/>
              <a:ext cx="831031" cy="1059817"/>
              <a:chOff x="6961238" y="3512582"/>
              <a:chExt cx="831031" cy="1059817"/>
            </a:xfrm>
          </p:grpSpPr>
          <p:pic>
            <p:nvPicPr>
              <p:cNvPr id="64" name="Picture 63" descr="Icon&#10;&#10;Description automatically generated">
                <a:extLst>
                  <a:ext uri="{FF2B5EF4-FFF2-40B4-BE49-F238E27FC236}">
                    <a16:creationId xmlns:a16="http://schemas.microsoft.com/office/drawing/2014/main" id="{FB7388B8-6C27-2046-BBC4-4E6185B8892C}"/>
                  </a:ext>
                </a:extLst>
              </p:cNvPr>
              <p:cNvPicPr>
                <a:picLocks noChangeAspect="1"/>
              </p:cNvPicPr>
              <p:nvPr/>
            </p:nvPicPr>
            <p:blipFill>
              <a:blip r:embed="rId4"/>
              <a:stretch>
                <a:fillRect/>
              </a:stretch>
            </p:blipFill>
            <p:spPr>
              <a:xfrm>
                <a:off x="6961238" y="3512582"/>
                <a:ext cx="831031" cy="1059817"/>
              </a:xfrm>
              <a:prstGeom prst="rect">
                <a:avLst/>
              </a:prstGeom>
            </p:spPr>
          </p:pic>
          <p:sp>
            <p:nvSpPr>
              <p:cNvPr id="65" name="Rounded Rectangle 64">
                <a:extLst>
                  <a:ext uri="{FF2B5EF4-FFF2-40B4-BE49-F238E27FC236}">
                    <a16:creationId xmlns:a16="http://schemas.microsoft.com/office/drawing/2014/main" id="{A72EED6E-34B8-BA46-9E68-6B13BE27146E}"/>
                  </a:ext>
                </a:extLst>
              </p:cNvPr>
              <p:cNvSpPr/>
              <p:nvPr/>
            </p:nvSpPr>
            <p:spPr>
              <a:xfrm>
                <a:off x="7029410" y="3841893"/>
                <a:ext cx="762859"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GRUPOS DE</a:t>
                </a:r>
              </a:p>
            </p:txBody>
          </p:sp>
          <p:sp>
            <p:nvSpPr>
              <p:cNvPr id="66" name="Rounded Rectangle 65">
                <a:extLst>
                  <a:ext uri="{FF2B5EF4-FFF2-40B4-BE49-F238E27FC236}">
                    <a16:creationId xmlns:a16="http://schemas.microsoft.com/office/drawing/2014/main" id="{4924A842-5499-4249-9E1F-EB8A0CC8EF58}"/>
                  </a:ext>
                </a:extLst>
              </p:cNvPr>
              <p:cNvSpPr/>
              <p:nvPr/>
            </p:nvSpPr>
            <p:spPr>
              <a:xfrm>
                <a:off x="7029409" y="4002690"/>
                <a:ext cx="762859"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ARTE E</a:t>
                </a:r>
              </a:p>
            </p:txBody>
          </p:sp>
        </p:grpSp>
        <p:sp>
          <p:nvSpPr>
            <p:cNvPr id="67" name="Rounded Rectangle 66">
              <a:extLst>
                <a:ext uri="{FF2B5EF4-FFF2-40B4-BE49-F238E27FC236}">
                  <a16:creationId xmlns:a16="http://schemas.microsoft.com/office/drawing/2014/main" id="{927BBFF9-C8E2-2841-A741-4DB9D91F1D42}"/>
                </a:ext>
              </a:extLst>
            </p:cNvPr>
            <p:cNvSpPr/>
            <p:nvPr/>
          </p:nvSpPr>
          <p:spPr>
            <a:xfrm>
              <a:off x="6676048" y="4055332"/>
              <a:ext cx="762859"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600" b="1" dirty="0">
                  <a:solidFill>
                    <a:schemeClr val="tx1"/>
                  </a:solidFill>
                  <a:latin typeface="Arial" charset="0"/>
                  <a:ea typeface="Arial" charset="0"/>
                  <a:cs typeface="Arial" charset="0"/>
                </a:rPr>
                <a:t>CULTURA</a:t>
              </a:r>
            </a:p>
          </p:txBody>
        </p:sp>
      </p:grpSp>
      <p:sp>
        <p:nvSpPr>
          <p:cNvPr id="68" name="Rounded Rectangle 67">
            <a:extLst>
              <a:ext uri="{FF2B5EF4-FFF2-40B4-BE49-F238E27FC236}">
                <a16:creationId xmlns:a16="http://schemas.microsoft.com/office/drawing/2014/main" id="{065F3CBB-D368-1C42-B02B-6DEC4DA71265}"/>
              </a:ext>
            </a:extLst>
          </p:cNvPr>
          <p:cNvSpPr/>
          <p:nvPr/>
        </p:nvSpPr>
        <p:spPr>
          <a:xfrm>
            <a:off x="4619611" y="1339630"/>
            <a:ext cx="3703844" cy="422365"/>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chemeClr val="tx1"/>
                </a:solidFill>
                <a:latin typeface="Arial" charset="0"/>
                <a:ea typeface="Arial" charset="0"/>
                <a:cs typeface="Arial" charset="0"/>
              </a:rPr>
              <a:t>Conjunto de 6 </a:t>
            </a:r>
            <a:r>
              <a:rPr lang="en-US" sz="2000" dirty="0" err="1">
                <a:solidFill>
                  <a:schemeClr val="tx1"/>
                </a:solidFill>
                <a:latin typeface="Arial" charset="0"/>
                <a:ea typeface="Arial" charset="0"/>
                <a:cs typeface="Arial" charset="0"/>
              </a:rPr>
              <a:t>editais</a:t>
            </a:r>
            <a:r>
              <a:rPr lang="en-US" sz="2000" dirty="0">
                <a:solidFill>
                  <a:schemeClr val="tx1"/>
                </a:solidFill>
                <a:latin typeface="Arial" charset="0"/>
                <a:ea typeface="Arial" charset="0"/>
                <a:cs typeface="Arial" charset="0"/>
              </a:rPr>
              <a:t> </a:t>
            </a:r>
            <a:r>
              <a:rPr lang="en-US" sz="2000" dirty="0" err="1">
                <a:solidFill>
                  <a:schemeClr val="tx1"/>
                </a:solidFill>
                <a:latin typeface="Arial" charset="0"/>
                <a:ea typeface="Arial" charset="0"/>
                <a:cs typeface="Arial" charset="0"/>
              </a:rPr>
              <a:t>anuais</a:t>
            </a:r>
            <a:endParaRPr lang="en-US" sz="2000" dirty="0">
              <a:solidFill>
                <a:schemeClr val="tx1"/>
              </a:solidFill>
              <a:latin typeface="Arial" charset="0"/>
              <a:ea typeface="Arial" charset="0"/>
              <a:cs typeface="Arial" charset="0"/>
            </a:endParaRPr>
          </a:p>
        </p:txBody>
      </p:sp>
      <p:sp>
        <p:nvSpPr>
          <p:cNvPr id="69" name="Rounded Rectangle 68">
            <a:extLst>
              <a:ext uri="{FF2B5EF4-FFF2-40B4-BE49-F238E27FC236}">
                <a16:creationId xmlns:a16="http://schemas.microsoft.com/office/drawing/2014/main" id="{4B591C7C-9499-0348-BCE3-7A83BE0AC6B6}"/>
              </a:ext>
            </a:extLst>
          </p:cNvPr>
          <p:cNvSpPr/>
          <p:nvPr/>
        </p:nvSpPr>
        <p:spPr>
          <a:xfrm>
            <a:off x="305811" y="1409465"/>
            <a:ext cx="1029468" cy="282693"/>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31624220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70213"/>
            <a:ext cx="825500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2" algn="r" fontAlgn="auto">
              <a:spcBef>
                <a:spcPts val="0"/>
              </a:spcBef>
              <a:spcAft>
                <a:spcPts val="0"/>
              </a:spcAft>
              <a:defRPr/>
            </a:pPr>
            <a:r>
              <a:rPr lang="en-US" sz="4800" b="1" dirty="0" err="1">
                <a:solidFill>
                  <a:schemeClr val="bg1"/>
                </a:solidFill>
                <a:latin typeface="Arial"/>
                <a:cs typeface="Arial"/>
              </a:rPr>
              <a:t>Diretrizes</a:t>
            </a:r>
            <a:endParaRPr lang="en-US" sz="4800" b="1" dirty="0">
              <a:solidFill>
                <a:schemeClr val="bg1"/>
              </a:solidFill>
              <a:latin typeface="Arial"/>
              <a:cs typeface="Arial"/>
            </a:endParaRPr>
          </a:p>
        </p:txBody>
      </p:sp>
    </p:spTree>
    <p:extLst>
      <p:ext uri="{BB962C8B-B14F-4D97-AF65-F5344CB8AC3E}">
        <p14:creationId xmlns:p14="http://schemas.microsoft.com/office/powerpoint/2010/main" val="722372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1765"/>
            <a:ext cx="8769350" cy="106172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600" b="1" dirty="0" err="1">
                <a:solidFill>
                  <a:schemeClr val="bg1">
                    <a:lumMod val="95000"/>
                  </a:schemeClr>
                </a:solidFill>
                <a:latin typeface="Arial"/>
                <a:cs typeface="Arial"/>
              </a:rPr>
              <a:t>Parceria</a:t>
            </a:r>
            <a:r>
              <a:rPr lang="en-US" sz="4600" b="1" dirty="0">
                <a:solidFill>
                  <a:schemeClr val="bg1">
                    <a:lumMod val="95000"/>
                  </a:schemeClr>
                </a:solidFill>
                <a:latin typeface="Arial"/>
                <a:cs typeface="Arial"/>
              </a:rPr>
              <a:t>: DIRGRAD e DEDC</a:t>
            </a:r>
            <a:endParaRPr lang="en-US" sz="4600" b="1" dirty="0">
              <a:solidFill>
                <a:srgbClr val="FFFF00"/>
              </a:solidFill>
              <a:latin typeface="Arial"/>
              <a:cs typeface="Arial"/>
            </a:endParaRPr>
          </a:p>
        </p:txBody>
      </p:sp>
      <p:sp>
        <p:nvSpPr>
          <p:cNvPr id="5" name="Slide Number Placeholder 4"/>
          <p:cNvSpPr>
            <a:spLocks noGrp="1"/>
          </p:cNvSpPr>
          <p:nvPr>
            <p:ph type="sldNum" sz="quarter" idx="12"/>
          </p:nvPr>
        </p:nvSpPr>
        <p:spPr/>
        <p:txBody>
          <a:bodyPr/>
          <a:lstStyle/>
          <a:p>
            <a:pPr>
              <a:defRPr/>
            </a:pPr>
            <a:fld id="{5203CE00-765D-4049-B0A6-6106E76E0125}" type="slidenum">
              <a:rPr lang="en-US"/>
              <a:pPr>
                <a:defRPr/>
              </a:pPr>
              <a:t>19</a:t>
            </a:fld>
            <a:endParaRPr lang="en-US" dirty="0"/>
          </a:p>
        </p:txBody>
      </p:sp>
      <p:cxnSp>
        <p:nvCxnSpPr>
          <p:cNvPr id="4" name="Straight Connector 3">
            <a:extLst>
              <a:ext uri="{FF2B5EF4-FFF2-40B4-BE49-F238E27FC236}">
                <a16:creationId xmlns:a16="http://schemas.microsoft.com/office/drawing/2014/main" id="{43C28BE8-2278-AF4B-8885-631D0EB934B0}"/>
              </a:ext>
            </a:extLst>
          </p:cNvPr>
          <p:cNvCxnSpPr/>
          <p:nvPr/>
        </p:nvCxnSpPr>
        <p:spPr>
          <a:xfrm>
            <a:off x="4500284" y="1561706"/>
            <a:ext cx="0" cy="3248025"/>
          </a:xfrm>
          <a:prstGeom prst="line">
            <a:avLst/>
          </a:prstGeom>
          <a:ln w="3810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2" name="Rounded Rectangle 21">
            <a:extLst>
              <a:ext uri="{FF2B5EF4-FFF2-40B4-BE49-F238E27FC236}">
                <a16:creationId xmlns:a16="http://schemas.microsoft.com/office/drawing/2014/main" id="{E13C1DEE-EF29-0444-B73B-482FEA874784}"/>
              </a:ext>
            </a:extLst>
          </p:cNvPr>
          <p:cNvSpPr/>
          <p:nvPr/>
        </p:nvSpPr>
        <p:spPr>
          <a:xfrm>
            <a:off x="861478" y="1622334"/>
            <a:ext cx="2796122" cy="2133600"/>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a:solidFill>
                  <a:schemeClr val="bg1"/>
                </a:solidFill>
                <a:latin typeface="Arial" panose="020B0604020202020204" pitchFamily="34" charset="0"/>
                <a:cs typeface="Arial" panose="020B0604020202020204" pitchFamily="34" charset="0"/>
              </a:rPr>
              <a:t>Propôs</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regulamento</a:t>
            </a:r>
            <a:r>
              <a:rPr lang="en-US" dirty="0">
                <a:solidFill>
                  <a:schemeClr val="bg1"/>
                </a:solidFill>
                <a:latin typeface="Arial" panose="020B0604020202020204" pitchFamily="34" charset="0"/>
                <a:cs typeface="Arial" panose="020B0604020202020204" pitchFamily="34" charset="0"/>
              </a:rPr>
              <a:t> para a </a:t>
            </a:r>
            <a:r>
              <a:rPr lang="en-US" b="1" u="sng" dirty="0" err="1">
                <a:solidFill>
                  <a:schemeClr val="bg1"/>
                </a:solidFill>
                <a:latin typeface="Arial" panose="020B0604020202020204" pitchFamily="34" charset="0"/>
                <a:cs typeface="Arial" panose="020B0604020202020204" pitchFamily="34" charset="0"/>
              </a:rPr>
              <a:t>participação</a:t>
            </a:r>
            <a:r>
              <a:rPr lang="en-US" b="1" u="sng" dirty="0">
                <a:solidFill>
                  <a:schemeClr val="bg1"/>
                </a:solidFill>
                <a:latin typeface="Arial" panose="020B0604020202020204" pitchFamily="34" charset="0"/>
                <a:cs typeface="Arial" panose="020B0604020202020204" pitchFamily="34" charset="0"/>
              </a:rPr>
              <a:t> </a:t>
            </a:r>
            <a:r>
              <a:rPr lang="en-US" b="1" u="sng" dirty="0" err="1">
                <a:solidFill>
                  <a:schemeClr val="bg1"/>
                </a:solidFill>
                <a:latin typeface="Arial" panose="020B0604020202020204" pitchFamily="34" charset="0"/>
                <a:cs typeface="Arial" panose="020B0604020202020204" pitchFamily="34" charset="0"/>
              </a:rPr>
              <a:t>discente</a:t>
            </a:r>
            <a:r>
              <a:rPr lang="en-US" b="1" u="sng"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na</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organização</a:t>
            </a:r>
            <a:r>
              <a:rPr lang="en-US" dirty="0">
                <a:solidFill>
                  <a:schemeClr val="bg1"/>
                </a:solidFill>
                <a:latin typeface="Arial" panose="020B0604020202020204" pitchFamily="34" charset="0"/>
                <a:cs typeface="Arial" panose="020B0604020202020204" pitchFamily="34" charset="0"/>
              </a:rPr>
              <a:t> e </a:t>
            </a:r>
            <a:r>
              <a:rPr lang="en-US" dirty="0" err="1">
                <a:solidFill>
                  <a:schemeClr val="bg1"/>
                </a:solidFill>
                <a:latin typeface="Arial" panose="020B0604020202020204" pitchFamily="34" charset="0"/>
                <a:cs typeface="Arial" panose="020B0604020202020204" pitchFamily="34" charset="0"/>
              </a:rPr>
              <a:t>execução</a:t>
            </a:r>
            <a:r>
              <a:rPr lang="en-US" dirty="0">
                <a:solidFill>
                  <a:schemeClr val="bg1"/>
                </a:solidFill>
                <a:latin typeface="Arial" panose="020B0604020202020204" pitchFamily="34" charset="0"/>
                <a:cs typeface="Arial" panose="020B0604020202020204" pitchFamily="34" charset="0"/>
              </a:rPr>
              <a:t> de </a:t>
            </a:r>
            <a:r>
              <a:rPr lang="en-US" dirty="0" err="1">
                <a:solidFill>
                  <a:schemeClr val="bg1"/>
                </a:solidFill>
                <a:latin typeface="Arial" panose="020B0604020202020204" pitchFamily="34" charset="0"/>
                <a:cs typeface="Arial" panose="020B0604020202020204" pitchFamily="34" charset="0"/>
              </a:rPr>
              <a:t>ações</a:t>
            </a:r>
            <a:r>
              <a:rPr lang="en-US" dirty="0">
                <a:solidFill>
                  <a:schemeClr val="bg1"/>
                </a:solidFill>
                <a:latin typeface="Arial" panose="020B0604020202020204" pitchFamily="34" charset="0"/>
                <a:cs typeface="Arial" panose="020B0604020202020204" pitchFamily="34" charset="0"/>
              </a:rPr>
              <a:t> de </a:t>
            </a:r>
            <a:r>
              <a:rPr lang="en-US" dirty="0" err="1">
                <a:solidFill>
                  <a:schemeClr val="bg1"/>
                </a:solidFill>
                <a:latin typeface="Arial" panose="020B0604020202020204" pitchFamily="34" charset="0"/>
                <a:cs typeface="Arial" panose="020B0604020202020204" pitchFamily="34" charset="0"/>
              </a:rPr>
              <a:t>extensão</a:t>
            </a:r>
            <a:r>
              <a:rPr lang="en-US" dirty="0">
                <a:solidFill>
                  <a:schemeClr val="bg1"/>
                </a:solidFill>
                <a:latin typeface="Arial" panose="020B0604020202020204" pitchFamily="34" charset="0"/>
                <a:cs typeface="Arial" panose="020B0604020202020204" pitchFamily="34" charset="0"/>
              </a:rPr>
              <a:t>.</a:t>
            </a:r>
          </a:p>
        </p:txBody>
      </p:sp>
      <p:sp>
        <p:nvSpPr>
          <p:cNvPr id="23" name="Rounded Rectangle 22">
            <a:extLst>
              <a:ext uri="{FF2B5EF4-FFF2-40B4-BE49-F238E27FC236}">
                <a16:creationId xmlns:a16="http://schemas.microsoft.com/office/drawing/2014/main" id="{FD140307-413C-EC46-B51C-1C8BBF328153}"/>
              </a:ext>
            </a:extLst>
          </p:cNvPr>
          <p:cNvSpPr/>
          <p:nvPr/>
        </p:nvSpPr>
        <p:spPr>
          <a:xfrm>
            <a:off x="5202431" y="1622334"/>
            <a:ext cx="2832843" cy="2133600"/>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a:solidFill>
                  <a:schemeClr val="bg1"/>
                </a:solidFill>
                <a:latin typeface="Arial" panose="020B0604020202020204" pitchFamily="34" charset="0"/>
                <a:cs typeface="Arial" panose="020B0604020202020204" pitchFamily="34" charset="0"/>
              </a:rPr>
              <a:t>Propôs</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diretrizes</a:t>
            </a:r>
            <a:r>
              <a:rPr lang="en-US" dirty="0">
                <a:solidFill>
                  <a:schemeClr val="bg1"/>
                </a:solidFill>
                <a:latin typeface="Arial" panose="020B0604020202020204" pitchFamily="34" charset="0"/>
                <a:cs typeface="Arial" panose="020B0604020202020204" pitchFamily="34" charset="0"/>
              </a:rPr>
              <a:t> para </a:t>
            </a:r>
            <a:r>
              <a:rPr lang="en-US" b="1" u="sng" dirty="0" err="1">
                <a:solidFill>
                  <a:schemeClr val="bg1"/>
                </a:solidFill>
                <a:latin typeface="Arial" panose="020B0604020202020204" pitchFamily="34" charset="0"/>
                <a:cs typeface="Arial" panose="020B0604020202020204" pitchFamily="34" charset="0"/>
              </a:rPr>
              <a:t>integração</a:t>
            </a:r>
            <a:r>
              <a:rPr lang="en-US" b="1" u="sng" dirty="0">
                <a:solidFill>
                  <a:schemeClr val="bg1"/>
                </a:solidFill>
                <a:latin typeface="Arial" panose="020B0604020202020204" pitchFamily="34" charset="0"/>
                <a:cs typeface="Arial" panose="020B0604020202020204" pitchFamily="34" charset="0"/>
              </a:rPr>
              <a:t> da </a:t>
            </a:r>
            <a:r>
              <a:rPr lang="en-US" b="1" u="sng" dirty="0" err="1">
                <a:solidFill>
                  <a:schemeClr val="bg1"/>
                </a:solidFill>
                <a:latin typeface="Arial" panose="020B0604020202020204" pitchFamily="34" charset="0"/>
                <a:cs typeface="Arial" panose="020B0604020202020204" pitchFamily="34" charset="0"/>
              </a:rPr>
              <a:t>Extensão</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nos</a:t>
            </a:r>
            <a:r>
              <a:rPr lang="en-US" dirty="0">
                <a:solidFill>
                  <a:schemeClr val="bg1"/>
                </a:solidFill>
                <a:latin typeface="Arial" panose="020B0604020202020204" pitchFamily="34" charset="0"/>
                <a:cs typeface="Arial" panose="020B0604020202020204" pitchFamily="34" charset="0"/>
              </a:rPr>
              <a:t> PPCs dos </a:t>
            </a:r>
            <a:r>
              <a:rPr lang="en-US" dirty="0" err="1">
                <a:solidFill>
                  <a:schemeClr val="bg1"/>
                </a:solidFill>
                <a:latin typeface="Arial" panose="020B0604020202020204" pitchFamily="34" charset="0"/>
                <a:cs typeface="Arial" panose="020B0604020202020204" pitchFamily="34" charset="0"/>
              </a:rPr>
              <a:t>cursos</a:t>
            </a:r>
            <a:r>
              <a:rPr lang="en-US" dirty="0">
                <a:solidFill>
                  <a:schemeClr val="bg1"/>
                </a:solidFill>
                <a:latin typeface="Arial" panose="020B0604020202020204" pitchFamily="34" charset="0"/>
                <a:cs typeface="Arial" panose="020B0604020202020204" pitchFamily="34" charset="0"/>
              </a:rPr>
              <a:t> de </a:t>
            </a:r>
            <a:r>
              <a:rPr lang="en-US" dirty="0" err="1">
                <a:solidFill>
                  <a:schemeClr val="bg1"/>
                </a:solidFill>
                <a:latin typeface="Arial" panose="020B0604020202020204" pitchFamily="34" charset="0"/>
                <a:cs typeface="Arial" panose="020B0604020202020204" pitchFamily="34" charset="0"/>
              </a:rPr>
              <a:t>graduação</a:t>
            </a:r>
            <a:r>
              <a:rPr lang="en-US" dirty="0">
                <a:solidFill>
                  <a:schemeClr val="bg1"/>
                </a:solidFill>
                <a:latin typeface="Arial" panose="020B0604020202020204" pitchFamily="34" charset="0"/>
                <a:cs typeface="Arial" panose="020B0604020202020204" pitchFamily="34" charset="0"/>
              </a:rPr>
              <a:t>.</a:t>
            </a:r>
          </a:p>
        </p:txBody>
      </p:sp>
      <p:sp>
        <p:nvSpPr>
          <p:cNvPr id="9" name="Rounded Rectangle 8">
            <a:extLst>
              <a:ext uri="{FF2B5EF4-FFF2-40B4-BE49-F238E27FC236}">
                <a16:creationId xmlns:a16="http://schemas.microsoft.com/office/drawing/2014/main" id="{179BE9B1-0FEC-BF4C-9827-17B0E8A8206D}"/>
              </a:ext>
            </a:extLst>
          </p:cNvPr>
          <p:cNvSpPr/>
          <p:nvPr/>
        </p:nvSpPr>
        <p:spPr>
          <a:xfrm>
            <a:off x="861115" y="4234902"/>
            <a:ext cx="1071911" cy="39047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CEX</a:t>
            </a:r>
          </a:p>
        </p:txBody>
      </p:sp>
      <p:sp>
        <p:nvSpPr>
          <p:cNvPr id="10" name="Rounded Rectangle 9">
            <a:extLst>
              <a:ext uri="{FF2B5EF4-FFF2-40B4-BE49-F238E27FC236}">
                <a16:creationId xmlns:a16="http://schemas.microsoft.com/office/drawing/2014/main" id="{ED878385-017B-0D4E-B3F5-7857903CC2D6}"/>
              </a:ext>
            </a:extLst>
          </p:cNvPr>
          <p:cNvSpPr/>
          <p:nvPr/>
        </p:nvSpPr>
        <p:spPr>
          <a:xfrm>
            <a:off x="2466939" y="4234902"/>
            <a:ext cx="1071911" cy="39047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latin typeface="Arial" panose="020B0604020202020204" pitchFamily="34" charset="0"/>
                <a:cs typeface="Arial" panose="020B0604020202020204" pitchFamily="34" charset="0"/>
              </a:rPr>
              <a:t>CEPE</a:t>
            </a:r>
            <a:endParaRPr lang="en-US" dirty="0">
              <a:solidFill>
                <a:schemeClr val="tx1"/>
              </a:solidFill>
              <a:latin typeface="Arial" panose="020B0604020202020204" pitchFamily="34" charset="0"/>
              <a:cs typeface="Arial" panose="020B0604020202020204" pitchFamily="34" charset="0"/>
            </a:endParaRPr>
          </a:p>
        </p:txBody>
      </p:sp>
      <p:cxnSp>
        <p:nvCxnSpPr>
          <p:cNvPr id="11" name="Straight Arrow Connector 10">
            <a:extLst>
              <a:ext uri="{FF2B5EF4-FFF2-40B4-BE49-F238E27FC236}">
                <a16:creationId xmlns:a16="http://schemas.microsoft.com/office/drawing/2014/main" id="{A5355FF3-CA2E-FE47-9A2C-96CA9B8F57AF}"/>
              </a:ext>
            </a:extLst>
          </p:cNvPr>
          <p:cNvCxnSpPr>
            <a:stCxn id="9" idx="3"/>
            <a:endCxn id="10" idx="1"/>
          </p:cNvCxnSpPr>
          <p:nvPr/>
        </p:nvCxnSpPr>
        <p:spPr>
          <a:xfrm>
            <a:off x="1933026" y="4430138"/>
            <a:ext cx="533913" cy="0"/>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3" name="Rounded Rectangle 12">
            <a:extLst>
              <a:ext uri="{FF2B5EF4-FFF2-40B4-BE49-F238E27FC236}">
                <a16:creationId xmlns:a16="http://schemas.microsoft.com/office/drawing/2014/main" id="{5A7DF428-48A8-F14D-AD4E-EE3D9D314D4B}"/>
              </a:ext>
            </a:extLst>
          </p:cNvPr>
          <p:cNvSpPr/>
          <p:nvPr/>
        </p:nvSpPr>
        <p:spPr>
          <a:xfrm>
            <a:off x="5357539" y="4222287"/>
            <a:ext cx="1071911" cy="39047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CGRAD</a:t>
            </a:r>
          </a:p>
        </p:txBody>
      </p:sp>
      <p:sp>
        <p:nvSpPr>
          <p:cNvPr id="14" name="Rounded Rectangle 13">
            <a:extLst>
              <a:ext uri="{FF2B5EF4-FFF2-40B4-BE49-F238E27FC236}">
                <a16:creationId xmlns:a16="http://schemas.microsoft.com/office/drawing/2014/main" id="{E80D286F-FA34-7340-B4D8-0B4A6C2D224B}"/>
              </a:ext>
            </a:extLst>
          </p:cNvPr>
          <p:cNvSpPr/>
          <p:nvPr/>
        </p:nvSpPr>
        <p:spPr>
          <a:xfrm>
            <a:off x="6963363" y="4222287"/>
            <a:ext cx="1071911" cy="39047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latin typeface="Arial" panose="020B0604020202020204" pitchFamily="34" charset="0"/>
                <a:cs typeface="Arial" panose="020B0604020202020204" pitchFamily="34" charset="0"/>
              </a:rPr>
              <a:t>CEPE</a:t>
            </a:r>
          </a:p>
        </p:txBody>
      </p:sp>
      <p:cxnSp>
        <p:nvCxnSpPr>
          <p:cNvPr id="15" name="Straight Arrow Connector 14">
            <a:extLst>
              <a:ext uri="{FF2B5EF4-FFF2-40B4-BE49-F238E27FC236}">
                <a16:creationId xmlns:a16="http://schemas.microsoft.com/office/drawing/2014/main" id="{1D389EB4-634F-A947-9E38-B4BAE2901C86}"/>
              </a:ext>
            </a:extLst>
          </p:cNvPr>
          <p:cNvCxnSpPr>
            <a:stCxn id="13" idx="3"/>
            <a:endCxn id="14" idx="1"/>
          </p:cNvCxnSpPr>
          <p:nvPr/>
        </p:nvCxnSpPr>
        <p:spPr>
          <a:xfrm>
            <a:off x="6429450" y="4417523"/>
            <a:ext cx="533913" cy="0"/>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98844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600" b="1" dirty="0" err="1">
                <a:solidFill>
                  <a:schemeClr val="bg1">
                    <a:lumMod val="95000"/>
                  </a:schemeClr>
                </a:solidFill>
                <a:latin typeface="Arial"/>
                <a:cs typeface="Arial"/>
              </a:rPr>
              <a:t>Roteiro</a:t>
            </a:r>
            <a:endParaRPr lang="en-US" sz="4600" b="1" dirty="0">
              <a:solidFill>
                <a:schemeClr val="bg1">
                  <a:lumMod val="95000"/>
                </a:schemeClr>
              </a:solidFill>
              <a:latin typeface="Arial"/>
              <a:cs typeface="Arial"/>
            </a:endParaRPr>
          </a:p>
        </p:txBody>
      </p:sp>
      <p:sp>
        <p:nvSpPr>
          <p:cNvPr id="5" name="Slide Number Placeholder 4"/>
          <p:cNvSpPr>
            <a:spLocks noGrp="1"/>
          </p:cNvSpPr>
          <p:nvPr>
            <p:ph type="sldNum" sz="quarter" idx="12"/>
          </p:nvPr>
        </p:nvSpPr>
        <p:spPr>
          <a:xfrm>
            <a:off x="8255000" y="4724400"/>
            <a:ext cx="431800" cy="320675"/>
          </a:xfrm>
        </p:spPr>
        <p:txBody>
          <a:bodyPr/>
          <a:lstStyle/>
          <a:p>
            <a:pPr>
              <a:defRPr/>
            </a:pPr>
            <a:fld id="{2FABD392-D56F-9E41-A545-4B8DA3DF00E5}" type="slidenum">
              <a:rPr lang="en-US"/>
              <a:pPr>
                <a:defRPr/>
              </a:pPr>
              <a:t>2</a:t>
            </a:fld>
            <a:endParaRPr lang="en-US" dirty="0"/>
          </a:p>
        </p:txBody>
      </p:sp>
      <p:sp>
        <p:nvSpPr>
          <p:cNvPr id="14" name="TextBox 2">
            <a:extLst>
              <a:ext uri="{FF2B5EF4-FFF2-40B4-BE49-F238E27FC236}">
                <a16:creationId xmlns:a16="http://schemas.microsoft.com/office/drawing/2014/main" id="{932C4CBB-7568-E04E-8310-B45236CEF260}"/>
              </a:ext>
            </a:extLst>
          </p:cNvPr>
          <p:cNvSpPr txBox="1">
            <a:spLocks noChangeArrowheads="1"/>
          </p:cNvSpPr>
          <p:nvPr/>
        </p:nvSpPr>
        <p:spPr bwMode="auto">
          <a:xfrm>
            <a:off x="1551516" y="3125658"/>
            <a:ext cx="7208554"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indent="0" algn="just" eaLnBrk="1" hangingPunct="1">
              <a:defRPr/>
            </a:pPr>
            <a:r>
              <a:rPr lang="en-US" sz="2500" dirty="0">
                <a:solidFill>
                  <a:srgbClr val="000000"/>
                </a:solidFill>
                <a:latin typeface="Arial" charset="0"/>
                <a:cs typeface="Arial" charset="0"/>
              </a:rPr>
              <a:t>O que </a:t>
            </a:r>
            <a:r>
              <a:rPr lang="en-US" sz="2500" dirty="0" err="1">
                <a:solidFill>
                  <a:srgbClr val="000000"/>
                </a:solidFill>
                <a:latin typeface="Arial" charset="0"/>
                <a:cs typeface="Arial" charset="0"/>
              </a:rPr>
              <a:t>já</a:t>
            </a: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foi</a:t>
            </a: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feito</a:t>
            </a:r>
            <a:r>
              <a:rPr lang="en-US" sz="2500" dirty="0">
                <a:solidFill>
                  <a:srgbClr val="000000"/>
                </a:solidFill>
                <a:latin typeface="Arial" charset="0"/>
                <a:cs typeface="Arial" charset="0"/>
              </a:rPr>
              <a:t> para a </a:t>
            </a:r>
            <a:r>
              <a:rPr lang="en-US" sz="2500" dirty="0" err="1">
                <a:solidFill>
                  <a:srgbClr val="000000"/>
                </a:solidFill>
                <a:latin typeface="Arial" charset="0"/>
                <a:cs typeface="Arial" charset="0"/>
              </a:rPr>
              <a:t>integração</a:t>
            </a:r>
            <a:r>
              <a:rPr lang="en-US" sz="2500" dirty="0">
                <a:solidFill>
                  <a:srgbClr val="000000"/>
                </a:solidFill>
                <a:latin typeface="Arial" charset="0"/>
                <a:cs typeface="Arial" charset="0"/>
              </a:rPr>
              <a:t> da </a:t>
            </a:r>
            <a:r>
              <a:rPr lang="en-US" sz="2500" dirty="0" err="1">
                <a:solidFill>
                  <a:srgbClr val="000000"/>
                </a:solidFill>
                <a:latin typeface="Arial" charset="0"/>
                <a:cs typeface="Arial" charset="0"/>
              </a:rPr>
              <a:t>Extensão</a:t>
            </a:r>
            <a:r>
              <a:rPr lang="en-US" sz="2500" dirty="0">
                <a:solidFill>
                  <a:srgbClr val="000000"/>
                </a:solidFill>
                <a:latin typeface="Arial" charset="0"/>
                <a:cs typeface="Arial" charset="0"/>
              </a:rPr>
              <a:t>?</a:t>
            </a:r>
          </a:p>
        </p:txBody>
      </p:sp>
      <p:sp>
        <p:nvSpPr>
          <p:cNvPr id="15" name="TextBox 2">
            <a:extLst>
              <a:ext uri="{FF2B5EF4-FFF2-40B4-BE49-F238E27FC236}">
                <a16:creationId xmlns:a16="http://schemas.microsoft.com/office/drawing/2014/main" id="{F95102FD-86D9-FE4C-A0C5-A0393EA09273}"/>
              </a:ext>
            </a:extLst>
          </p:cNvPr>
          <p:cNvSpPr txBox="1">
            <a:spLocks noChangeArrowheads="1"/>
          </p:cNvSpPr>
          <p:nvPr/>
        </p:nvSpPr>
        <p:spPr bwMode="auto">
          <a:xfrm>
            <a:off x="1073131" y="1561469"/>
            <a:ext cx="7181869"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indent="0" algn="just" eaLnBrk="1" hangingPunct="1">
              <a:defRPr/>
            </a:pP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Quais</a:t>
            </a: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atos</a:t>
            </a: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normativos</a:t>
            </a:r>
            <a:r>
              <a:rPr lang="en-US" sz="2500" dirty="0">
                <a:solidFill>
                  <a:srgbClr val="000000"/>
                </a:solidFill>
                <a:latin typeface="Arial" charset="0"/>
                <a:cs typeface="Arial" charset="0"/>
              </a:rPr>
              <a:t> da </a:t>
            </a:r>
            <a:r>
              <a:rPr lang="en-US" sz="2500" dirty="0" err="1">
                <a:solidFill>
                  <a:srgbClr val="000000"/>
                </a:solidFill>
                <a:latin typeface="Arial" charset="0"/>
                <a:cs typeface="Arial" charset="0"/>
              </a:rPr>
              <a:t>Extensão</a:t>
            </a: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observar</a:t>
            </a:r>
            <a:r>
              <a:rPr lang="en-US" sz="2500" dirty="0">
                <a:solidFill>
                  <a:srgbClr val="000000"/>
                </a:solidFill>
                <a:latin typeface="Arial" charset="0"/>
                <a:cs typeface="Arial" charset="0"/>
              </a:rPr>
              <a:t>?</a:t>
            </a:r>
          </a:p>
        </p:txBody>
      </p:sp>
      <p:sp>
        <p:nvSpPr>
          <p:cNvPr id="16" name="TextBox 2">
            <a:extLst>
              <a:ext uri="{FF2B5EF4-FFF2-40B4-BE49-F238E27FC236}">
                <a16:creationId xmlns:a16="http://schemas.microsoft.com/office/drawing/2014/main" id="{D21FA724-61A3-2A40-BFF2-B7494AE13259}"/>
              </a:ext>
            </a:extLst>
          </p:cNvPr>
          <p:cNvSpPr txBox="1">
            <a:spLocks noChangeArrowheads="1"/>
          </p:cNvSpPr>
          <p:nvPr/>
        </p:nvSpPr>
        <p:spPr bwMode="auto">
          <a:xfrm>
            <a:off x="1551516" y="2302462"/>
            <a:ext cx="4915272"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indent="0" algn="just" eaLnBrk="1" hangingPunct="1">
              <a:defRPr/>
            </a:pPr>
            <a:r>
              <a:rPr lang="en-US" sz="2500" dirty="0">
                <a:solidFill>
                  <a:srgbClr val="000000"/>
                </a:solidFill>
                <a:latin typeface="Arial" charset="0"/>
                <a:cs typeface="Arial" charset="0"/>
              </a:rPr>
              <a:t>O que </a:t>
            </a:r>
            <a:r>
              <a:rPr lang="en-US" sz="2500" dirty="0" err="1">
                <a:solidFill>
                  <a:srgbClr val="000000"/>
                </a:solidFill>
                <a:latin typeface="Arial" charset="0"/>
                <a:cs typeface="Arial" charset="0"/>
              </a:rPr>
              <a:t>é</a:t>
            </a:r>
            <a:r>
              <a:rPr lang="en-US" sz="2500" dirty="0">
                <a:solidFill>
                  <a:srgbClr val="000000"/>
                </a:solidFill>
                <a:latin typeface="Arial" charset="0"/>
                <a:cs typeface="Arial" charset="0"/>
              </a:rPr>
              <a:t> o que </a:t>
            </a:r>
            <a:r>
              <a:rPr lang="en-US" sz="2500" dirty="0" err="1">
                <a:solidFill>
                  <a:srgbClr val="000000"/>
                </a:solidFill>
                <a:latin typeface="Arial" charset="0"/>
                <a:cs typeface="Arial" charset="0"/>
              </a:rPr>
              <a:t>não</a:t>
            </a: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é</a:t>
            </a: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Extensão</a:t>
            </a:r>
            <a:r>
              <a:rPr lang="en-US" sz="2500" dirty="0">
                <a:solidFill>
                  <a:srgbClr val="000000"/>
                </a:solidFill>
                <a:latin typeface="Arial" charset="0"/>
                <a:cs typeface="Arial" charset="0"/>
              </a:rPr>
              <a:t>?</a:t>
            </a:r>
          </a:p>
        </p:txBody>
      </p:sp>
      <p:sp>
        <p:nvSpPr>
          <p:cNvPr id="18" name="TextBox 2">
            <a:extLst>
              <a:ext uri="{FF2B5EF4-FFF2-40B4-BE49-F238E27FC236}">
                <a16:creationId xmlns:a16="http://schemas.microsoft.com/office/drawing/2014/main" id="{96417368-6560-B44C-A5D7-43F2F96D4129}"/>
              </a:ext>
            </a:extLst>
          </p:cNvPr>
          <p:cNvSpPr txBox="1">
            <a:spLocks noChangeArrowheads="1"/>
          </p:cNvSpPr>
          <p:nvPr/>
        </p:nvSpPr>
        <p:spPr bwMode="auto">
          <a:xfrm>
            <a:off x="1551516" y="3948854"/>
            <a:ext cx="6703484"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indent="0" algn="just" eaLnBrk="1" hangingPunct="1">
              <a:defRPr/>
            </a:pPr>
            <a:r>
              <a:rPr lang="en-US" sz="2500" dirty="0" err="1">
                <a:solidFill>
                  <a:srgbClr val="000000"/>
                </a:solidFill>
                <a:latin typeface="Arial" charset="0"/>
                <a:cs typeface="Arial" charset="0"/>
              </a:rPr>
              <a:t>Diretrizes</a:t>
            </a:r>
            <a:r>
              <a:rPr lang="en-US" sz="2500" dirty="0">
                <a:solidFill>
                  <a:srgbClr val="000000"/>
                </a:solidFill>
                <a:latin typeface="Arial" charset="0"/>
                <a:cs typeface="Arial" charset="0"/>
              </a:rPr>
              <a:t>: o que </a:t>
            </a:r>
            <a:r>
              <a:rPr lang="en-US" sz="2500" dirty="0" err="1">
                <a:solidFill>
                  <a:srgbClr val="000000"/>
                </a:solidFill>
                <a:latin typeface="Arial" charset="0"/>
                <a:cs typeface="Arial" charset="0"/>
              </a:rPr>
              <a:t>precisamos</a:t>
            </a:r>
            <a:r>
              <a:rPr lang="en-US" sz="2500" dirty="0">
                <a:solidFill>
                  <a:srgbClr val="000000"/>
                </a:solidFill>
                <a:latin typeface="Arial" charset="0"/>
                <a:cs typeface="Arial" charset="0"/>
              </a:rPr>
              <a:t> </a:t>
            </a:r>
            <a:r>
              <a:rPr lang="en-US" sz="2500" dirty="0" err="1">
                <a:solidFill>
                  <a:srgbClr val="000000"/>
                </a:solidFill>
                <a:latin typeface="Arial" charset="0"/>
                <a:cs typeface="Arial" charset="0"/>
              </a:rPr>
              <a:t>fazer</a:t>
            </a:r>
            <a:r>
              <a:rPr lang="en-US" sz="2500" dirty="0">
                <a:solidFill>
                  <a:srgbClr val="000000"/>
                </a:solidFill>
                <a:latin typeface="Arial" charset="0"/>
                <a:cs typeface="Arial" charset="0"/>
              </a:rPr>
              <a:t> agora?</a:t>
            </a:r>
          </a:p>
        </p:txBody>
      </p:sp>
      <p:pic>
        <p:nvPicPr>
          <p:cNvPr id="4" name="Picture 3" descr="Shape&#10;&#10;Description automatically generated with low confidence">
            <a:extLst>
              <a:ext uri="{FF2B5EF4-FFF2-40B4-BE49-F238E27FC236}">
                <a16:creationId xmlns:a16="http://schemas.microsoft.com/office/drawing/2014/main" id="{C3033E65-346D-C947-A35C-5C1E809F53CE}"/>
              </a:ext>
            </a:extLst>
          </p:cNvPr>
          <p:cNvPicPr>
            <a:picLocks noChangeAspect="1"/>
          </p:cNvPicPr>
          <p:nvPr/>
        </p:nvPicPr>
        <p:blipFill>
          <a:blip r:embed="rId3"/>
          <a:stretch>
            <a:fillRect/>
          </a:stretch>
        </p:blipFill>
        <p:spPr>
          <a:xfrm>
            <a:off x="610996" y="1496135"/>
            <a:ext cx="583972" cy="583972"/>
          </a:xfrm>
          <a:prstGeom prst="rect">
            <a:avLst/>
          </a:prstGeom>
        </p:spPr>
      </p:pic>
      <p:pic>
        <p:nvPicPr>
          <p:cNvPr id="24" name="Picture 23" descr="Icon&#10;&#10;Description automatically generated">
            <a:extLst>
              <a:ext uri="{FF2B5EF4-FFF2-40B4-BE49-F238E27FC236}">
                <a16:creationId xmlns:a16="http://schemas.microsoft.com/office/drawing/2014/main" id="{5FA421FD-9560-694A-9351-56BA56ADC34B}"/>
              </a:ext>
            </a:extLst>
          </p:cNvPr>
          <p:cNvPicPr>
            <a:picLocks noChangeAspect="1"/>
          </p:cNvPicPr>
          <p:nvPr/>
        </p:nvPicPr>
        <p:blipFill>
          <a:blip r:embed="rId4"/>
          <a:stretch>
            <a:fillRect/>
          </a:stretch>
        </p:blipFill>
        <p:spPr>
          <a:xfrm>
            <a:off x="657303" y="3100953"/>
            <a:ext cx="526463" cy="526463"/>
          </a:xfrm>
          <a:prstGeom prst="rect">
            <a:avLst/>
          </a:prstGeom>
        </p:spPr>
      </p:pic>
      <p:pic>
        <p:nvPicPr>
          <p:cNvPr id="26" name="Picture 25" descr="Shape&#10;&#10;Description automatically generated with low confidence">
            <a:extLst>
              <a:ext uri="{FF2B5EF4-FFF2-40B4-BE49-F238E27FC236}">
                <a16:creationId xmlns:a16="http://schemas.microsoft.com/office/drawing/2014/main" id="{1013583D-6F26-3045-B945-F1254B1F6F8F}"/>
              </a:ext>
            </a:extLst>
          </p:cNvPr>
          <p:cNvPicPr>
            <a:picLocks noChangeAspect="1"/>
          </p:cNvPicPr>
          <p:nvPr/>
        </p:nvPicPr>
        <p:blipFill>
          <a:blip r:embed="rId5"/>
          <a:stretch>
            <a:fillRect/>
          </a:stretch>
        </p:blipFill>
        <p:spPr>
          <a:xfrm>
            <a:off x="640168" y="3871622"/>
            <a:ext cx="583973" cy="583973"/>
          </a:xfrm>
          <a:prstGeom prst="rect">
            <a:avLst/>
          </a:prstGeom>
        </p:spPr>
      </p:pic>
      <p:pic>
        <p:nvPicPr>
          <p:cNvPr id="28" name="Picture 27" descr="Icon&#10;&#10;Description automatically generated">
            <a:extLst>
              <a:ext uri="{FF2B5EF4-FFF2-40B4-BE49-F238E27FC236}">
                <a16:creationId xmlns:a16="http://schemas.microsoft.com/office/drawing/2014/main" id="{00C816B7-1622-0141-8D82-CC651EC68D25}"/>
              </a:ext>
            </a:extLst>
          </p:cNvPr>
          <p:cNvPicPr>
            <a:picLocks noChangeAspect="1"/>
          </p:cNvPicPr>
          <p:nvPr/>
        </p:nvPicPr>
        <p:blipFill>
          <a:blip r:embed="rId6"/>
          <a:stretch>
            <a:fillRect/>
          </a:stretch>
        </p:blipFill>
        <p:spPr>
          <a:xfrm>
            <a:off x="640168" y="2357912"/>
            <a:ext cx="600829" cy="465236"/>
          </a:xfrm>
          <a:prstGeom prst="rect">
            <a:avLst/>
          </a:prstGeom>
        </p:spPr>
      </p:pic>
    </p:spTree>
    <p:extLst>
      <p:ext uri="{BB962C8B-B14F-4D97-AF65-F5344CB8AC3E}">
        <p14:creationId xmlns:p14="http://schemas.microsoft.com/office/powerpoint/2010/main" val="10012611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37CF80A0-6303-5A40-B653-8CD524D2D1A9}"/>
              </a:ext>
            </a:extLst>
          </p:cNvPr>
          <p:cNvSpPr/>
          <p:nvPr/>
        </p:nvSpPr>
        <p:spPr>
          <a:xfrm>
            <a:off x="537556" y="3300567"/>
            <a:ext cx="8068888" cy="855706"/>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64" name="Rounded Rectangle 63">
            <a:extLst>
              <a:ext uri="{FF2B5EF4-FFF2-40B4-BE49-F238E27FC236}">
                <a16:creationId xmlns:a16="http://schemas.microsoft.com/office/drawing/2014/main" id="{F68003D7-665C-9542-A2CB-24D5137C246D}"/>
              </a:ext>
            </a:extLst>
          </p:cNvPr>
          <p:cNvSpPr/>
          <p:nvPr/>
        </p:nvSpPr>
        <p:spPr>
          <a:xfrm>
            <a:off x="526472" y="1878068"/>
            <a:ext cx="8068888" cy="855706"/>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Participação</a:t>
            </a:r>
            <a:r>
              <a:rPr lang="en-US" sz="4800" b="1" dirty="0">
                <a:solidFill>
                  <a:schemeClr val="bg1">
                    <a:lumMod val="95000"/>
                  </a:schemeClr>
                </a:solidFill>
                <a:latin typeface="Arial"/>
                <a:cs typeface="Arial"/>
              </a:rPr>
              <a:t> </a:t>
            </a:r>
            <a:r>
              <a:rPr lang="en-US" sz="4800" b="1" dirty="0" err="1">
                <a:solidFill>
                  <a:schemeClr val="bg1">
                    <a:lumMod val="95000"/>
                  </a:schemeClr>
                </a:solidFill>
                <a:latin typeface="Arial"/>
                <a:cs typeface="Arial"/>
              </a:rPr>
              <a:t>Discente</a:t>
            </a:r>
            <a:r>
              <a:rPr lang="en-US" sz="4800" b="1" dirty="0">
                <a:solidFill>
                  <a:schemeClr val="bg1">
                    <a:lumMod val="95000"/>
                  </a:schemeClr>
                </a:solidFill>
                <a:latin typeface="Arial"/>
                <a:cs typeface="Arial"/>
              </a:rPr>
              <a:t> (1/4)</a:t>
            </a:r>
          </a:p>
        </p:txBody>
      </p:sp>
      <p:sp>
        <p:nvSpPr>
          <p:cNvPr id="43" name="TextBox 2">
            <a:extLst>
              <a:ext uri="{FF2B5EF4-FFF2-40B4-BE49-F238E27FC236}">
                <a16:creationId xmlns:a16="http://schemas.microsoft.com/office/drawing/2014/main" id="{B2BC326E-0C58-C544-89F2-1AD7357F6CD9}"/>
              </a:ext>
            </a:extLst>
          </p:cNvPr>
          <p:cNvSpPr txBox="1">
            <a:spLocks noChangeArrowheads="1"/>
          </p:cNvSpPr>
          <p:nvPr/>
        </p:nvSpPr>
        <p:spPr bwMode="auto">
          <a:xfrm>
            <a:off x="447676" y="1311275"/>
            <a:ext cx="8068888" cy="313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514350" indent="-514350" algn="just" eaLnBrk="1" hangingPunct="1">
              <a:buFont typeface="+mj-lt"/>
              <a:buAutoNum type="arabicParenR"/>
              <a:defRPr/>
            </a:pPr>
            <a:r>
              <a:rPr lang="en-US" sz="2600" dirty="0" err="1">
                <a:solidFill>
                  <a:srgbClr val="000000"/>
                </a:solidFill>
                <a:latin typeface="Arial" charset="0"/>
                <a:cs typeface="Arial" charset="0"/>
              </a:rPr>
              <a:t>Quais</a:t>
            </a:r>
            <a:r>
              <a:rPr lang="en-US" sz="2600" dirty="0">
                <a:solidFill>
                  <a:srgbClr val="000000"/>
                </a:solidFill>
                <a:latin typeface="Arial" charset="0"/>
                <a:cs typeface="Arial" charset="0"/>
              </a:rPr>
              <a:t> as </a:t>
            </a:r>
            <a:r>
              <a:rPr lang="en-US" sz="2600" dirty="0" err="1">
                <a:solidFill>
                  <a:srgbClr val="000000"/>
                </a:solidFill>
                <a:latin typeface="Arial" charset="0"/>
                <a:cs typeface="Arial" charset="0"/>
              </a:rPr>
              <a:t>Modalidades</a:t>
            </a:r>
            <a:r>
              <a:rPr lang="en-US" sz="2600" dirty="0">
                <a:solidFill>
                  <a:srgbClr val="000000"/>
                </a:solidFill>
                <a:latin typeface="Arial" charset="0"/>
                <a:cs typeface="Arial" charset="0"/>
              </a:rPr>
              <a:t> de </a:t>
            </a:r>
            <a:r>
              <a:rPr lang="en-US" sz="2600" dirty="0" err="1">
                <a:solidFill>
                  <a:srgbClr val="000000"/>
                </a:solidFill>
                <a:latin typeface="Arial" charset="0"/>
                <a:cs typeface="Arial" charset="0"/>
              </a:rPr>
              <a:t>participação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discente</a:t>
            </a:r>
            <a:r>
              <a:rPr lang="en-US" sz="26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12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err="1">
                <a:solidFill>
                  <a:schemeClr val="accent6">
                    <a:lumMod val="75000"/>
                  </a:schemeClr>
                </a:solidFill>
                <a:latin typeface="Arial" charset="0"/>
                <a:cs typeface="Arial" charset="0"/>
              </a:rPr>
              <a:t>Discente</a:t>
            </a:r>
            <a:r>
              <a:rPr lang="en-US" sz="2000" u="sng" dirty="0">
                <a:solidFill>
                  <a:schemeClr val="accent6">
                    <a:lumMod val="75000"/>
                  </a:schemeClr>
                </a:solidFill>
                <a:latin typeface="Arial" charset="0"/>
                <a:cs typeface="Arial" charset="0"/>
              </a:rPr>
              <a:t> </a:t>
            </a:r>
            <a:r>
              <a:rPr lang="en-US" sz="2000" u="sng" dirty="0" err="1">
                <a:solidFill>
                  <a:schemeClr val="accent6">
                    <a:lumMod val="75000"/>
                  </a:schemeClr>
                </a:solidFill>
                <a:latin typeface="Arial" charset="0"/>
                <a:cs typeface="Arial" charset="0"/>
              </a:rPr>
              <a:t>Bolsista</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participação</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remunerada</a:t>
            </a:r>
            <a:r>
              <a:rPr lang="en-US" sz="20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4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err="1">
                <a:solidFill>
                  <a:schemeClr val="accent6">
                    <a:lumMod val="75000"/>
                  </a:schemeClr>
                </a:solidFill>
                <a:latin typeface="Arial" charset="0"/>
                <a:cs typeface="Arial" charset="0"/>
              </a:rPr>
              <a:t>Discente</a:t>
            </a:r>
            <a:r>
              <a:rPr lang="en-US" sz="2000" u="sng" dirty="0">
                <a:solidFill>
                  <a:schemeClr val="accent6">
                    <a:lumMod val="75000"/>
                  </a:schemeClr>
                </a:solidFill>
                <a:latin typeface="Arial" charset="0"/>
                <a:cs typeface="Arial" charset="0"/>
              </a:rPr>
              <a:t> </a:t>
            </a:r>
            <a:r>
              <a:rPr lang="en-US" sz="2000" u="sng" dirty="0" err="1">
                <a:solidFill>
                  <a:schemeClr val="accent6">
                    <a:lumMod val="75000"/>
                  </a:schemeClr>
                </a:solidFill>
                <a:latin typeface="Arial" charset="0"/>
                <a:cs typeface="Arial" charset="0"/>
              </a:rPr>
              <a:t>Voluntário</a:t>
            </a:r>
            <a:r>
              <a:rPr lang="en-US" sz="2000" u="sng" dirty="0">
                <a:solidFill>
                  <a:schemeClr val="accent6">
                    <a:lumMod val="75000"/>
                  </a:schemeClr>
                </a:solidFill>
                <a:latin typeface="Arial" charset="0"/>
                <a:cs typeface="Arial" charset="0"/>
              </a:rPr>
              <a:t>(a)</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participação</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não</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remunerada</a:t>
            </a:r>
            <a:r>
              <a:rPr lang="en-US" sz="2000" dirty="0">
                <a:solidFill>
                  <a:srgbClr val="000000"/>
                </a:solidFill>
                <a:latin typeface="Arial" charset="0"/>
                <a:cs typeface="Arial" charset="0"/>
              </a:rPr>
              <a:t>.</a:t>
            </a:r>
            <a:endParaRPr lang="en-US" sz="2800" dirty="0">
              <a:solidFill>
                <a:srgbClr val="000000"/>
              </a:solidFill>
              <a:latin typeface="Arial" charset="0"/>
              <a:cs typeface="Arial" charset="0"/>
            </a:endParaRPr>
          </a:p>
          <a:p>
            <a:pPr algn="just" eaLnBrk="1" hangingPunct="1">
              <a:buFont typeface="Arial" charset="0"/>
              <a:buChar char="•"/>
              <a:defRPr/>
            </a:pPr>
            <a:endParaRPr lang="en-US" sz="1200" dirty="0">
              <a:solidFill>
                <a:srgbClr val="000000"/>
              </a:solidFill>
              <a:latin typeface="Arial" charset="0"/>
              <a:cs typeface="Arial" charset="0"/>
            </a:endParaRPr>
          </a:p>
          <a:p>
            <a:pPr marL="514350" indent="-514350" algn="just" eaLnBrk="1" hangingPunct="1">
              <a:buFont typeface="+mj-lt"/>
              <a:buAutoNum type="arabicParenR" startAt="2"/>
              <a:defRPr/>
            </a:pPr>
            <a:r>
              <a:rPr lang="en-US" sz="2600" dirty="0" err="1">
                <a:solidFill>
                  <a:srgbClr val="000000"/>
                </a:solidFill>
                <a:latin typeface="Arial" charset="0"/>
                <a:cs typeface="Arial" charset="0"/>
              </a:rPr>
              <a:t>Quais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os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pré-requisitos</a:t>
            </a:r>
            <a:r>
              <a:rPr lang="en-US" sz="2600" dirty="0">
                <a:solidFill>
                  <a:srgbClr val="000000"/>
                </a:solidFill>
                <a:latin typeface="Arial" charset="0"/>
                <a:cs typeface="Arial" charset="0"/>
              </a:rPr>
              <a:t> para ser </a:t>
            </a:r>
            <a:r>
              <a:rPr lang="en-US" sz="2600" dirty="0" err="1">
                <a:solidFill>
                  <a:srgbClr val="000000"/>
                </a:solidFill>
                <a:latin typeface="Arial" charset="0"/>
                <a:cs typeface="Arial" charset="0"/>
              </a:rPr>
              <a:t>extensionista</a:t>
            </a:r>
            <a:r>
              <a:rPr lang="en-US" sz="2600" dirty="0">
                <a:solidFill>
                  <a:srgbClr val="000000"/>
                </a:solidFill>
                <a:latin typeface="Arial" charset="0"/>
                <a:cs typeface="Arial" charset="0"/>
              </a:rPr>
              <a:t>?</a:t>
            </a:r>
          </a:p>
          <a:p>
            <a:pPr lvl="1" algn="just" eaLnBrk="1" hangingPunct="1">
              <a:buFont typeface="Arial" charset="0"/>
              <a:buChar char="•"/>
              <a:defRPr/>
            </a:pPr>
            <a:endParaRPr lang="en-US" sz="12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Vínculo</a:t>
            </a:r>
            <a:r>
              <a:rPr lang="en-US" sz="2000" dirty="0">
                <a:solidFill>
                  <a:schemeClr val="accent6">
                    <a:lumMod val="75000"/>
                  </a:schemeClr>
                </a:solidFill>
                <a:latin typeface="Arial" charset="0"/>
                <a:cs typeface="Arial" charset="0"/>
              </a:rPr>
              <a:t> </a:t>
            </a:r>
            <a:r>
              <a:rPr lang="en-US" sz="2000" dirty="0" err="1">
                <a:solidFill>
                  <a:schemeClr val="accent6">
                    <a:lumMod val="75000"/>
                  </a:schemeClr>
                </a:solidFill>
                <a:latin typeface="Arial" charset="0"/>
                <a:cs typeface="Arial" charset="0"/>
              </a:rPr>
              <a:t>ativo</a:t>
            </a:r>
            <a:r>
              <a:rPr lang="en-US" sz="2000" dirty="0">
                <a:solidFill>
                  <a:schemeClr val="accent6">
                    <a:lumMod val="75000"/>
                  </a:schemeClr>
                </a:solidFill>
                <a:latin typeface="Arial" charset="0"/>
                <a:cs typeface="Arial" charset="0"/>
              </a:rPr>
              <a:t> e regular </a:t>
            </a:r>
            <a:r>
              <a:rPr lang="en-US" sz="2000" dirty="0">
                <a:solidFill>
                  <a:srgbClr val="000000"/>
                </a:solidFill>
                <a:latin typeface="Arial" charset="0"/>
                <a:cs typeface="Arial" charset="0"/>
              </a:rPr>
              <a:t>em </a:t>
            </a:r>
            <a:r>
              <a:rPr lang="en-US" sz="2000" dirty="0" err="1">
                <a:solidFill>
                  <a:srgbClr val="000000"/>
                </a:solidFill>
                <a:latin typeface="Arial" charset="0"/>
                <a:cs typeface="Arial" charset="0"/>
              </a:rPr>
              <a:t>curso</a:t>
            </a:r>
            <a:r>
              <a:rPr lang="en-US" sz="2000" dirty="0">
                <a:solidFill>
                  <a:srgbClr val="000000"/>
                </a:solidFill>
                <a:latin typeface="Arial" charset="0"/>
                <a:cs typeface="Arial" charset="0"/>
              </a:rPr>
              <a:t> da EPTNM, </a:t>
            </a:r>
            <a:r>
              <a:rPr lang="en-US" sz="2000" dirty="0" err="1">
                <a:solidFill>
                  <a:srgbClr val="000000"/>
                </a:solidFill>
                <a:latin typeface="Arial" charset="0"/>
                <a:cs typeface="Arial" charset="0"/>
              </a:rPr>
              <a:t>graduação</a:t>
            </a:r>
            <a:r>
              <a:rPr lang="en-US" sz="2000" dirty="0">
                <a:solidFill>
                  <a:srgbClr val="000000"/>
                </a:solidFill>
                <a:latin typeface="Arial" charset="0"/>
                <a:cs typeface="Arial" charset="0"/>
              </a:rPr>
              <a:t> e PG;</a:t>
            </a:r>
          </a:p>
          <a:p>
            <a:pPr marL="800100" lvl="1" indent="-342900" algn="just" eaLnBrk="1" hangingPunct="1">
              <a:buFont typeface="Courier New" panose="02070309020205020404" pitchFamily="49" charset="0"/>
              <a:buChar char="o"/>
              <a:defRPr/>
            </a:pPr>
            <a:r>
              <a:rPr lang="en-US" sz="2000" dirty="0" err="1">
                <a:solidFill>
                  <a:srgbClr val="000000"/>
                </a:solidFill>
                <a:latin typeface="Arial" charset="0"/>
                <a:cs typeface="Arial" charset="0"/>
              </a:rPr>
              <a:t>Disponibilidade</a:t>
            </a:r>
            <a:r>
              <a:rPr lang="en-US" sz="2000" dirty="0">
                <a:solidFill>
                  <a:srgbClr val="000000"/>
                </a:solidFill>
                <a:latin typeface="Arial" charset="0"/>
                <a:cs typeface="Arial" charset="0"/>
              </a:rPr>
              <a:t> de </a:t>
            </a:r>
            <a:r>
              <a:rPr lang="en-US" sz="2000" dirty="0">
                <a:solidFill>
                  <a:schemeClr val="accent6">
                    <a:lumMod val="75000"/>
                  </a:schemeClr>
                </a:solidFill>
                <a:latin typeface="Arial" charset="0"/>
                <a:cs typeface="Arial" charset="0"/>
              </a:rPr>
              <a:t>carga </a:t>
            </a:r>
            <a:r>
              <a:rPr lang="en-US" sz="2000" dirty="0" err="1">
                <a:solidFill>
                  <a:schemeClr val="accent6">
                    <a:lumMod val="75000"/>
                  </a:schemeClr>
                </a:solidFill>
                <a:latin typeface="Arial" charset="0"/>
                <a:cs typeface="Arial" charset="0"/>
              </a:rPr>
              <a:t>horária</a:t>
            </a:r>
            <a:r>
              <a:rPr lang="en-US" sz="2000" dirty="0">
                <a:solidFill>
                  <a:srgbClr val="000000"/>
                </a:solidFill>
                <a:latin typeface="Arial" charset="0"/>
                <a:cs typeface="Arial" charset="0"/>
              </a:rPr>
              <a:t>.</a:t>
            </a:r>
          </a:p>
          <a:p>
            <a:pPr algn="just" eaLnBrk="1" hangingPunct="1">
              <a:buFont typeface="Arial" charset="0"/>
              <a:buChar char="•"/>
              <a:defRPr/>
            </a:pPr>
            <a:endParaRPr lang="en-US" sz="2600" dirty="0">
              <a:solidFill>
                <a:srgbClr val="000000"/>
              </a:solidFill>
              <a:latin typeface="Arial" charset="0"/>
              <a:cs typeface="Arial" charset="0"/>
            </a:endParaRPr>
          </a:p>
        </p:txBody>
      </p:sp>
      <p:sp>
        <p:nvSpPr>
          <p:cNvPr id="6" name="Slide Number Placeholder 4">
            <a:extLst>
              <a:ext uri="{FF2B5EF4-FFF2-40B4-BE49-F238E27FC236}">
                <a16:creationId xmlns:a16="http://schemas.microsoft.com/office/drawing/2014/main" id="{BCB76C06-1BA0-0647-9EAE-8DF98C961E7C}"/>
              </a:ext>
            </a:extLst>
          </p:cNvPr>
          <p:cNvSpPr>
            <a:spLocks noGrp="1"/>
          </p:cNvSpPr>
          <p:nvPr>
            <p:ph type="sldNum" sz="quarter" idx="12"/>
          </p:nvPr>
        </p:nvSpPr>
        <p:spPr>
          <a:xfrm>
            <a:off x="6553200" y="4772025"/>
            <a:ext cx="2133600" cy="273050"/>
          </a:xfrm>
        </p:spPr>
        <p:txBody>
          <a:bodyPr/>
          <a:lstStyle/>
          <a:p>
            <a:pPr>
              <a:defRPr/>
            </a:pPr>
            <a:fld id="{5203CE00-765D-4049-B0A6-6106E76E0125}" type="slidenum">
              <a:rPr lang="en-US"/>
              <a:pPr>
                <a:defRPr/>
              </a:pPr>
              <a:t>20</a:t>
            </a:fld>
            <a:endParaRPr lang="en-US" dirty="0"/>
          </a:p>
        </p:txBody>
      </p:sp>
    </p:spTree>
    <p:extLst>
      <p:ext uri="{BB962C8B-B14F-4D97-AF65-F5344CB8AC3E}">
        <p14:creationId xmlns:p14="http://schemas.microsoft.com/office/powerpoint/2010/main" val="36235716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xEl>
                                              <p:pRg st="9" end="9"/>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37CF80A0-6303-5A40-B653-8CD524D2D1A9}"/>
              </a:ext>
            </a:extLst>
          </p:cNvPr>
          <p:cNvSpPr/>
          <p:nvPr/>
        </p:nvSpPr>
        <p:spPr>
          <a:xfrm>
            <a:off x="537556" y="3843294"/>
            <a:ext cx="8068888" cy="855706"/>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64" name="Rounded Rectangle 63">
            <a:extLst>
              <a:ext uri="{FF2B5EF4-FFF2-40B4-BE49-F238E27FC236}">
                <a16:creationId xmlns:a16="http://schemas.microsoft.com/office/drawing/2014/main" id="{F68003D7-665C-9542-A2CB-24D5137C246D}"/>
              </a:ext>
            </a:extLst>
          </p:cNvPr>
          <p:cNvSpPr/>
          <p:nvPr/>
        </p:nvSpPr>
        <p:spPr>
          <a:xfrm>
            <a:off x="526472" y="1878067"/>
            <a:ext cx="8068888" cy="1204497"/>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Participação</a:t>
            </a:r>
            <a:r>
              <a:rPr lang="en-US" sz="4800" b="1" dirty="0">
                <a:solidFill>
                  <a:schemeClr val="bg1">
                    <a:lumMod val="95000"/>
                  </a:schemeClr>
                </a:solidFill>
                <a:latin typeface="Arial"/>
                <a:cs typeface="Arial"/>
              </a:rPr>
              <a:t> </a:t>
            </a:r>
            <a:r>
              <a:rPr lang="en-US" sz="4800" b="1" dirty="0" err="1">
                <a:solidFill>
                  <a:schemeClr val="bg1">
                    <a:lumMod val="95000"/>
                  </a:schemeClr>
                </a:solidFill>
                <a:latin typeface="Arial"/>
                <a:cs typeface="Arial"/>
              </a:rPr>
              <a:t>Discente</a:t>
            </a:r>
            <a:r>
              <a:rPr lang="en-US" sz="4800" b="1" dirty="0">
                <a:solidFill>
                  <a:schemeClr val="bg1">
                    <a:lumMod val="95000"/>
                  </a:schemeClr>
                </a:solidFill>
                <a:latin typeface="Arial"/>
                <a:cs typeface="Arial"/>
              </a:rPr>
              <a:t> (2/4)</a:t>
            </a:r>
          </a:p>
        </p:txBody>
      </p:sp>
      <p:sp>
        <p:nvSpPr>
          <p:cNvPr id="43" name="TextBox 2">
            <a:extLst>
              <a:ext uri="{FF2B5EF4-FFF2-40B4-BE49-F238E27FC236}">
                <a16:creationId xmlns:a16="http://schemas.microsoft.com/office/drawing/2014/main" id="{B2BC326E-0C58-C544-89F2-1AD7357F6CD9}"/>
              </a:ext>
            </a:extLst>
          </p:cNvPr>
          <p:cNvSpPr txBox="1">
            <a:spLocks noChangeArrowheads="1"/>
          </p:cNvSpPr>
          <p:nvPr/>
        </p:nvSpPr>
        <p:spPr bwMode="auto">
          <a:xfrm>
            <a:off x="447676" y="1311275"/>
            <a:ext cx="8068888" cy="32932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514350" indent="-514350" algn="just" eaLnBrk="1" hangingPunct="1">
              <a:buFont typeface="+mj-lt"/>
              <a:buAutoNum type="arabicParenR" startAt="3"/>
              <a:defRPr/>
            </a:pPr>
            <a:r>
              <a:rPr lang="en-US" sz="2600" dirty="0" err="1">
                <a:solidFill>
                  <a:srgbClr val="000000"/>
                </a:solidFill>
                <a:latin typeface="Arial" charset="0"/>
                <a:cs typeface="Arial" charset="0"/>
              </a:rPr>
              <a:t>Pode</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atuar</a:t>
            </a:r>
            <a:r>
              <a:rPr lang="en-US" sz="2600" dirty="0">
                <a:solidFill>
                  <a:srgbClr val="000000"/>
                </a:solidFill>
                <a:latin typeface="Arial" charset="0"/>
                <a:cs typeface="Arial" charset="0"/>
              </a:rPr>
              <a:t> em </a:t>
            </a:r>
            <a:r>
              <a:rPr lang="en-US" sz="2600" dirty="0" err="1">
                <a:solidFill>
                  <a:srgbClr val="000000"/>
                </a:solidFill>
                <a:latin typeface="Arial" charset="0"/>
                <a:cs typeface="Arial" charset="0"/>
              </a:rPr>
              <a:t>múltiplas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ações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simultanâneas</a:t>
            </a:r>
            <a:r>
              <a:rPr lang="en-US" sz="2600" dirty="0">
                <a:solidFill>
                  <a:srgbClr val="000000"/>
                </a:solidFill>
                <a:latin typeface="Arial" charset="0"/>
                <a:cs typeface="Arial" charset="0"/>
              </a:rPr>
              <a:t>? </a:t>
            </a:r>
          </a:p>
          <a:p>
            <a:pPr marL="514350" indent="-514350" algn="just" eaLnBrk="1" hangingPunct="1">
              <a:buFont typeface="+mj-lt"/>
              <a:buAutoNum type="arabicParenR" startAt="3"/>
              <a:defRPr/>
            </a:pPr>
            <a:endParaRPr lang="en-US" sz="12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a:solidFill>
                  <a:schemeClr val="accent6">
                    <a:lumMod val="75000"/>
                  </a:schemeClr>
                </a:solidFill>
                <a:latin typeface="Arial" charset="0"/>
                <a:cs typeface="Arial" charset="0"/>
              </a:rPr>
              <a:t>Sim</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Contudo</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devem</a:t>
            </a:r>
            <a:r>
              <a:rPr lang="en-US" sz="2000" dirty="0">
                <a:solidFill>
                  <a:srgbClr val="000000"/>
                </a:solidFill>
                <a:latin typeface="Arial" charset="0"/>
                <a:cs typeface="Arial" charset="0"/>
              </a:rPr>
              <a:t> ser </a:t>
            </a:r>
            <a:r>
              <a:rPr lang="en-US" sz="2000" dirty="0" err="1">
                <a:solidFill>
                  <a:srgbClr val="000000"/>
                </a:solidFill>
                <a:latin typeface="Arial" charset="0"/>
                <a:cs typeface="Arial" charset="0"/>
              </a:rPr>
              <a:t>observadas</a:t>
            </a:r>
            <a:r>
              <a:rPr lang="en-US" sz="2000" dirty="0">
                <a:solidFill>
                  <a:srgbClr val="000000"/>
                </a:solidFill>
                <a:latin typeface="Arial" charset="0"/>
                <a:cs typeface="Arial" charset="0"/>
              </a:rPr>
              <a:t> as </a:t>
            </a:r>
            <a:r>
              <a:rPr lang="en-US" sz="2000" dirty="0" err="1">
                <a:solidFill>
                  <a:srgbClr val="000000"/>
                </a:solidFill>
                <a:latin typeface="Arial" charset="0"/>
                <a:cs typeface="Arial" charset="0"/>
              </a:rPr>
              <a:t>seguintes</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restrições</a:t>
            </a:r>
            <a:r>
              <a:rPr lang="en-US" sz="20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400" dirty="0">
              <a:solidFill>
                <a:srgbClr val="000000"/>
              </a:solidFill>
              <a:latin typeface="Arial" charset="0"/>
              <a:cs typeface="Arial" charset="0"/>
            </a:endParaRPr>
          </a:p>
          <a:p>
            <a:pPr marL="1200150" lvl="2" indent="-342900" algn="just" eaLnBrk="1" hangingPunct="1">
              <a:buFont typeface="Wingdings" pitchFamily="2" charset="2"/>
              <a:buChar char="Ø"/>
              <a:defRPr/>
            </a:pPr>
            <a:r>
              <a:rPr lang="en-US" sz="1400" dirty="0" err="1">
                <a:solidFill>
                  <a:srgbClr val="000000"/>
                </a:solidFill>
                <a:latin typeface="Arial" charset="0"/>
                <a:cs typeface="Arial" charset="0"/>
              </a:rPr>
              <a:t>Não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pode</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acumular</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bolsa</a:t>
            </a:r>
            <a:r>
              <a:rPr lang="en-US" sz="1400" dirty="0">
                <a:solidFill>
                  <a:srgbClr val="000000"/>
                </a:solidFill>
                <a:latin typeface="Arial" charset="0"/>
                <a:cs typeface="Arial" charset="0"/>
              </a:rPr>
              <a:t> com outro </a:t>
            </a:r>
            <a:r>
              <a:rPr lang="en-US" sz="1400" dirty="0" err="1">
                <a:solidFill>
                  <a:srgbClr val="000000"/>
                </a:solidFill>
                <a:latin typeface="Arial" charset="0"/>
                <a:cs typeface="Arial" charset="0"/>
              </a:rPr>
              <a:t>rendimento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exceto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natureza</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assistencial</a:t>
            </a:r>
            <a:r>
              <a:rPr lang="en-US" sz="1400" dirty="0">
                <a:solidFill>
                  <a:srgbClr val="000000"/>
                </a:solidFill>
                <a:latin typeface="Arial" charset="0"/>
                <a:cs typeface="Arial" charset="0"/>
              </a:rPr>
              <a:t>);</a:t>
            </a:r>
          </a:p>
          <a:p>
            <a:pPr marL="1200150" lvl="2" indent="-342900" algn="just" eaLnBrk="1" hangingPunct="1">
              <a:buFont typeface="Wingdings" pitchFamily="2" charset="2"/>
              <a:buChar char="Ø"/>
              <a:defRPr/>
            </a:pPr>
            <a:r>
              <a:rPr lang="en-US" sz="1400" dirty="0" err="1">
                <a:solidFill>
                  <a:srgbClr val="000000"/>
                </a:solidFill>
                <a:latin typeface="Arial" charset="0"/>
                <a:cs typeface="Arial" charset="0"/>
              </a:rPr>
              <a:t>Deve</a:t>
            </a:r>
            <a:r>
              <a:rPr lang="en-US" sz="1400" dirty="0">
                <a:solidFill>
                  <a:srgbClr val="000000"/>
                </a:solidFill>
                <a:latin typeface="Arial" charset="0"/>
                <a:cs typeface="Arial" charset="0"/>
              </a:rPr>
              <a:t> ser </a:t>
            </a:r>
            <a:r>
              <a:rPr lang="en-US" sz="1400" dirty="0" err="1">
                <a:solidFill>
                  <a:srgbClr val="000000"/>
                </a:solidFill>
                <a:latin typeface="Arial" charset="0"/>
                <a:cs typeface="Arial" charset="0"/>
              </a:rPr>
              <a:t>respeitado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durante</a:t>
            </a:r>
            <a:r>
              <a:rPr lang="en-US" sz="1400" dirty="0">
                <a:solidFill>
                  <a:srgbClr val="000000"/>
                </a:solidFill>
                <a:latin typeface="Arial" charset="0"/>
                <a:cs typeface="Arial" charset="0"/>
              </a:rPr>
              <a:t> o </a:t>
            </a:r>
            <a:r>
              <a:rPr lang="en-US" sz="1400" dirty="0" err="1">
                <a:solidFill>
                  <a:srgbClr val="000000"/>
                </a:solidFill>
                <a:latin typeface="Arial" charset="0"/>
                <a:cs typeface="Arial" charset="0"/>
              </a:rPr>
              <a:t>período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letivo</a:t>
            </a:r>
            <a:r>
              <a:rPr lang="en-US" sz="1400" dirty="0">
                <a:solidFill>
                  <a:srgbClr val="000000"/>
                </a:solidFill>
                <a:latin typeface="Arial" charset="0"/>
                <a:cs typeface="Arial" charset="0"/>
              </a:rPr>
              <a:t>, o </a:t>
            </a:r>
            <a:r>
              <a:rPr lang="en-US" sz="1400" dirty="0" err="1">
                <a:solidFill>
                  <a:srgbClr val="000000"/>
                </a:solidFill>
                <a:latin typeface="Arial" charset="0"/>
                <a:cs typeface="Arial" charset="0"/>
              </a:rPr>
              <a:t>limite</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máximo</a:t>
            </a:r>
            <a:r>
              <a:rPr lang="en-US" sz="1400" dirty="0">
                <a:solidFill>
                  <a:srgbClr val="000000"/>
                </a:solidFill>
                <a:latin typeface="Arial" charset="0"/>
                <a:cs typeface="Arial" charset="0"/>
              </a:rPr>
              <a:t> de </a:t>
            </a:r>
            <a:r>
              <a:rPr lang="en-US" sz="1400" dirty="0">
                <a:solidFill>
                  <a:schemeClr val="accent6">
                    <a:lumMod val="75000"/>
                  </a:schemeClr>
                </a:solidFill>
                <a:latin typeface="Arial" charset="0"/>
                <a:cs typeface="Arial" charset="0"/>
              </a:rPr>
              <a:t>24 (</a:t>
            </a:r>
            <a:r>
              <a:rPr lang="en-US" sz="1400" dirty="0" err="1">
                <a:solidFill>
                  <a:schemeClr val="accent6">
                    <a:lumMod val="75000"/>
                  </a:schemeClr>
                </a:solidFill>
                <a:latin typeface="Arial" charset="0"/>
                <a:cs typeface="Arial" charset="0"/>
              </a:rPr>
              <a:t>vinte</a:t>
            </a:r>
            <a:r>
              <a:rPr lang="en-US" sz="1400" dirty="0">
                <a:solidFill>
                  <a:schemeClr val="accent6">
                    <a:lumMod val="75000"/>
                  </a:schemeClr>
                </a:solidFill>
                <a:latin typeface="Arial" charset="0"/>
                <a:cs typeface="Arial" charset="0"/>
              </a:rPr>
              <a:t> e </a:t>
            </a:r>
            <a:r>
              <a:rPr lang="en-US" sz="1400" dirty="0" err="1">
                <a:solidFill>
                  <a:schemeClr val="accent6">
                    <a:lumMod val="75000"/>
                  </a:schemeClr>
                </a:solidFill>
                <a:latin typeface="Arial" charset="0"/>
                <a:cs typeface="Arial" charset="0"/>
              </a:rPr>
              <a:t>quatro</a:t>
            </a:r>
            <a:r>
              <a:rPr lang="en-US" sz="1400" dirty="0">
                <a:solidFill>
                  <a:schemeClr val="accent6">
                    <a:lumMod val="75000"/>
                  </a:schemeClr>
                </a:solidFill>
                <a:latin typeface="Arial" charset="0"/>
                <a:cs typeface="Arial" charset="0"/>
              </a:rPr>
              <a:t>) horas </a:t>
            </a:r>
            <a:r>
              <a:rPr lang="en-US" sz="1400" dirty="0" err="1">
                <a:solidFill>
                  <a:schemeClr val="accent6">
                    <a:lumMod val="75000"/>
                  </a:schemeClr>
                </a:solidFill>
                <a:latin typeface="Arial" charset="0"/>
                <a:cs typeface="Arial" charset="0"/>
              </a:rPr>
              <a:t>semanais</a:t>
            </a:r>
            <a:r>
              <a:rPr lang="en-US" sz="1400" dirty="0">
                <a:solidFill>
                  <a:schemeClr val="accent6">
                    <a:lumMod val="75000"/>
                  </a:schemeClr>
                </a:solidFill>
                <a:latin typeface="Arial" charset="0"/>
                <a:cs typeface="Arial" charset="0"/>
              </a:rPr>
              <a:t> </a:t>
            </a:r>
            <a:r>
              <a:rPr lang="en-US" sz="1400" dirty="0">
                <a:solidFill>
                  <a:srgbClr val="000000"/>
                </a:solidFill>
                <a:latin typeface="Arial" charset="0"/>
                <a:cs typeface="Arial" charset="0"/>
              </a:rPr>
              <a:t>para a carga </a:t>
            </a:r>
            <a:r>
              <a:rPr lang="en-US" sz="1400" dirty="0" err="1">
                <a:solidFill>
                  <a:srgbClr val="000000"/>
                </a:solidFill>
                <a:latin typeface="Arial" charset="0"/>
                <a:cs typeface="Arial" charset="0"/>
              </a:rPr>
              <a:t>horária</a:t>
            </a:r>
            <a:r>
              <a:rPr lang="en-US" sz="1400" dirty="0">
                <a:solidFill>
                  <a:srgbClr val="000000"/>
                </a:solidFill>
                <a:latin typeface="Arial" charset="0"/>
                <a:cs typeface="Arial" charset="0"/>
              </a:rPr>
              <a:t> total de </a:t>
            </a:r>
            <a:r>
              <a:rPr lang="en-US" sz="1400" dirty="0" err="1">
                <a:solidFill>
                  <a:srgbClr val="000000"/>
                </a:solidFill>
                <a:latin typeface="Arial" charset="0"/>
                <a:cs typeface="Arial" charset="0"/>
              </a:rPr>
              <a:t>dedicação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às</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ações</a:t>
            </a:r>
            <a:r>
              <a:rPr lang="en-US" sz="1400" dirty="0">
                <a:solidFill>
                  <a:srgbClr val="000000"/>
                </a:solidFill>
                <a:latin typeface="Arial" charset="0"/>
                <a:cs typeface="Arial" charset="0"/>
              </a:rPr>
              <a:t> de </a:t>
            </a:r>
            <a:r>
              <a:rPr lang="en-US" sz="1400" dirty="0" err="1">
                <a:solidFill>
                  <a:srgbClr val="000000"/>
                </a:solidFill>
                <a:latin typeface="Arial" charset="0"/>
                <a:cs typeface="Arial" charset="0"/>
              </a:rPr>
              <a:t>extensão</a:t>
            </a:r>
            <a:r>
              <a:rPr lang="en-US" sz="1400" dirty="0">
                <a:solidFill>
                  <a:srgbClr val="000000"/>
                </a:solidFill>
                <a:latin typeface="Arial" charset="0"/>
                <a:cs typeface="Arial" charset="0"/>
              </a:rPr>
              <a:t>.</a:t>
            </a:r>
          </a:p>
          <a:p>
            <a:pPr marL="1200150" lvl="2" indent="-342900" algn="just" eaLnBrk="1" hangingPunct="1">
              <a:buFont typeface="Arial" panose="020B0604020202020204" pitchFamily="34" charset="0"/>
              <a:buChar char="•"/>
              <a:defRPr/>
            </a:pPr>
            <a:endParaRPr lang="en-US" sz="1400" dirty="0">
              <a:solidFill>
                <a:srgbClr val="000000"/>
              </a:solidFill>
              <a:latin typeface="Arial" charset="0"/>
              <a:cs typeface="Arial" charset="0"/>
            </a:endParaRPr>
          </a:p>
          <a:p>
            <a:pPr algn="just" eaLnBrk="1" hangingPunct="1">
              <a:buFont typeface="Arial" charset="0"/>
              <a:buChar char="•"/>
              <a:defRPr/>
            </a:pPr>
            <a:endParaRPr lang="en-US" sz="1200" dirty="0">
              <a:solidFill>
                <a:srgbClr val="000000"/>
              </a:solidFill>
              <a:latin typeface="Arial" charset="0"/>
              <a:cs typeface="Arial" charset="0"/>
            </a:endParaRPr>
          </a:p>
          <a:p>
            <a:pPr marL="514350" indent="-514350" algn="just" eaLnBrk="1" hangingPunct="1">
              <a:buFont typeface="+mj-lt"/>
              <a:buAutoNum type="arabicParenR" startAt="4"/>
              <a:defRPr/>
            </a:pPr>
            <a:r>
              <a:rPr lang="en-US" sz="2600" dirty="0" err="1">
                <a:solidFill>
                  <a:srgbClr val="000000"/>
                </a:solidFill>
                <a:latin typeface="Arial" charset="0"/>
                <a:cs typeface="Arial" charset="0"/>
              </a:rPr>
              <a:t>Quem</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deve</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exercer</a:t>
            </a:r>
            <a:r>
              <a:rPr lang="en-US" sz="2600" dirty="0">
                <a:solidFill>
                  <a:srgbClr val="000000"/>
                </a:solidFill>
                <a:latin typeface="Arial" charset="0"/>
                <a:cs typeface="Arial" charset="0"/>
              </a:rPr>
              <a:t> a </a:t>
            </a:r>
            <a:r>
              <a:rPr lang="en-US" sz="2600" dirty="0" err="1">
                <a:solidFill>
                  <a:srgbClr val="000000"/>
                </a:solidFill>
                <a:latin typeface="Arial" charset="0"/>
                <a:cs typeface="Arial" charset="0"/>
              </a:rPr>
              <a:t>orientação</a:t>
            </a:r>
            <a:r>
              <a:rPr lang="en-US" sz="2600" dirty="0">
                <a:solidFill>
                  <a:srgbClr val="000000"/>
                </a:solidFill>
                <a:latin typeface="Arial" charset="0"/>
                <a:cs typeface="Arial" charset="0"/>
              </a:rPr>
              <a:t> do </a:t>
            </a:r>
            <a:r>
              <a:rPr lang="en-US" sz="2600" dirty="0" err="1">
                <a:solidFill>
                  <a:srgbClr val="000000"/>
                </a:solidFill>
                <a:latin typeface="Arial" charset="0"/>
                <a:cs typeface="Arial" charset="0"/>
              </a:rPr>
              <a:t>discente</a:t>
            </a:r>
            <a:r>
              <a:rPr lang="en-US" sz="2600" dirty="0">
                <a:solidFill>
                  <a:srgbClr val="000000"/>
                </a:solidFill>
                <a:latin typeface="Arial" charset="0"/>
                <a:cs typeface="Arial" charset="0"/>
              </a:rPr>
              <a:t>?</a:t>
            </a:r>
          </a:p>
          <a:p>
            <a:pPr lvl="1" algn="just" eaLnBrk="1" hangingPunct="1">
              <a:buFont typeface="Arial" charset="0"/>
              <a:buChar char="•"/>
              <a:defRPr/>
            </a:pPr>
            <a:endParaRPr lang="en-US" sz="12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Servidor</a:t>
            </a:r>
            <a:r>
              <a:rPr lang="en-US" sz="2000" dirty="0">
                <a:solidFill>
                  <a:schemeClr val="accent6">
                    <a:lumMod val="75000"/>
                  </a:schemeClr>
                </a:solidFill>
                <a:latin typeface="Arial" charset="0"/>
                <a:cs typeface="Arial" charset="0"/>
              </a:rPr>
              <a:t> </a:t>
            </a:r>
            <a:r>
              <a:rPr lang="en-US" sz="2000" dirty="0" err="1">
                <a:solidFill>
                  <a:schemeClr val="accent6">
                    <a:lumMod val="75000"/>
                  </a:schemeClr>
                </a:solidFill>
                <a:latin typeface="Arial" charset="0"/>
                <a:cs typeface="Arial" charset="0"/>
              </a:rPr>
              <a:t>docente</a:t>
            </a:r>
            <a:r>
              <a:rPr lang="en-US" sz="2000" dirty="0">
                <a:solidFill>
                  <a:schemeClr val="accent6">
                    <a:lumMod val="75000"/>
                  </a:schemeClr>
                </a:solidFill>
                <a:latin typeface="Arial" charset="0"/>
                <a:cs typeface="Arial" charset="0"/>
              </a:rPr>
              <a:t>, </a:t>
            </a:r>
            <a:r>
              <a:rPr lang="en-US" sz="2000" dirty="0" err="1">
                <a:solidFill>
                  <a:schemeClr val="accent6">
                    <a:lumMod val="75000"/>
                  </a:schemeClr>
                </a:solidFill>
                <a:latin typeface="Arial" charset="0"/>
                <a:cs typeface="Arial" charset="0"/>
              </a:rPr>
              <a:t>servidor</a:t>
            </a:r>
            <a:r>
              <a:rPr lang="en-US" sz="2000" dirty="0">
                <a:solidFill>
                  <a:schemeClr val="accent6">
                    <a:lumMod val="75000"/>
                  </a:schemeClr>
                </a:solidFill>
                <a:latin typeface="Arial" charset="0"/>
                <a:cs typeface="Arial" charset="0"/>
              </a:rPr>
              <a:t> </a:t>
            </a:r>
            <a:r>
              <a:rPr lang="en-US" sz="2000" dirty="0" err="1">
                <a:solidFill>
                  <a:schemeClr val="accent6">
                    <a:lumMod val="75000"/>
                  </a:schemeClr>
                </a:solidFill>
                <a:latin typeface="Arial" charset="0"/>
                <a:cs typeface="Arial" charset="0"/>
              </a:rPr>
              <a:t>técnico-administrativo</a:t>
            </a:r>
            <a:r>
              <a:rPr lang="en-US" sz="2000">
                <a:solidFill>
                  <a:schemeClr val="accent6">
                    <a:lumMod val="75000"/>
                  </a:schemeClr>
                </a:solidFill>
                <a:latin typeface="Arial" charset="0"/>
                <a:cs typeface="Arial" charset="0"/>
              </a:rPr>
              <a:t> e </a:t>
            </a:r>
            <a:r>
              <a:rPr lang="en-US" sz="2000" dirty="0">
                <a:solidFill>
                  <a:schemeClr val="accent6">
                    <a:lumMod val="75000"/>
                  </a:schemeClr>
                </a:solidFill>
                <a:latin typeface="Arial" charset="0"/>
                <a:cs typeface="Arial" charset="0"/>
              </a:rPr>
              <a:t>professor </a:t>
            </a:r>
            <a:r>
              <a:rPr lang="en-US" sz="2000" dirty="0" err="1">
                <a:solidFill>
                  <a:schemeClr val="accent6">
                    <a:lumMod val="75000"/>
                  </a:schemeClr>
                </a:solidFill>
                <a:latin typeface="Arial" charset="0"/>
                <a:cs typeface="Arial" charset="0"/>
              </a:rPr>
              <a:t>substituto</a:t>
            </a:r>
            <a:r>
              <a:rPr lang="en-US" sz="2000" dirty="0">
                <a:solidFill>
                  <a:schemeClr val="accent6">
                    <a:lumMod val="75000"/>
                  </a:schemeClr>
                </a:solidFill>
                <a:latin typeface="Arial" charset="0"/>
                <a:cs typeface="Arial" charset="0"/>
              </a:rPr>
              <a:t> </a:t>
            </a:r>
            <a:r>
              <a:rPr lang="en-US" sz="2000" dirty="0" err="1">
                <a:latin typeface="Arial" charset="0"/>
                <a:cs typeface="Arial" charset="0"/>
              </a:rPr>
              <a:t>integrantes</a:t>
            </a:r>
            <a:r>
              <a:rPr lang="en-US" sz="2000" dirty="0">
                <a:latin typeface="Arial" charset="0"/>
                <a:cs typeface="Arial" charset="0"/>
              </a:rPr>
              <a:t> da </a:t>
            </a:r>
            <a:r>
              <a:rPr lang="en-US" sz="2000" dirty="0" err="1">
                <a:latin typeface="Arial" charset="0"/>
                <a:cs typeface="Arial" charset="0"/>
              </a:rPr>
              <a:t>equipe</a:t>
            </a:r>
            <a:r>
              <a:rPr lang="en-US" sz="2000" dirty="0">
                <a:latin typeface="Arial" charset="0"/>
                <a:cs typeface="Arial" charset="0"/>
              </a:rPr>
              <a:t> da </a:t>
            </a:r>
            <a:r>
              <a:rPr lang="en-US" sz="2000" dirty="0" err="1">
                <a:latin typeface="Arial" charset="0"/>
                <a:cs typeface="Arial" charset="0"/>
              </a:rPr>
              <a:t>ação</a:t>
            </a:r>
            <a:r>
              <a:rPr lang="en-US" sz="2000" dirty="0">
                <a:solidFill>
                  <a:srgbClr val="000000"/>
                </a:solidFill>
                <a:latin typeface="Arial" charset="0"/>
                <a:cs typeface="Arial" charset="0"/>
              </a:rPr>
              <a:t>.</a:t>
            </a:r>
            <a:endParaRPr lang="en-US" sz="2600" dirty="0">
              <a:solidFill>
                <a:srgbClr val="000000"/>
              </a:solidFill>
              <a:latin typeface="Arial" charset="0"/>
              <a:cs typeface="Arial" charset="0"/>
            </a:endParaRPr>
          </a:p>
        </p:txBody>
      </p:sp>
      <p:sp>
        <p:nvSpPr>
          <p:cNvPr id="6" name="Slide Number Placeholder 4">
            <a:extLst>
              <a:ext uri="{FF2B5EF4-FFF2-40B4-BE49-F238E27FC236}">
                <a16:creationId xmlns:a16="http://schemas.microsoft.com/office/drawing/2014/main" id="{BCB76C06-1BA0-0647-9EAE-8DF98C961E7C}"/>
              </a:ext>
            </a:extLst>
          </p:cNvPr>
          <p:cNvSpPr>
            <a:spLocks noGrp="1"/>
          </p:cNvSpPr>
          <p:nvPr>
            <p:ph type="sldNum" sz="quarter" idx="12"/>
          </p:nvPr>
        </p:nvSpPr>
        <p:spPr>
          <a:xfrm>
            <a:off x="6553200" y="4772025"/>
            <a:ext cx="2133600" cy="273050"/>
          </a:xfrm>
        </p:spPr>
        <p:txBody>
          <a:bodyPr/>
          <a:lstStyle/>
          <a:p>
            <a:pPr>
              <a:defRPr/>
            </a:pPr>
            <a:fld id="{5203CE00-765D-4049-B0A6-6106E76E0125}" type="slidenum">
              <a:rPr lang="en-US"/>
              <a:pPr>
                <a:defRPr/>
              </a:pPr>
              <a:t>21</a:t>
            </a:fld>
            <a:endParaRPr lang="en-US" dirty="0"/>
          </a:p>
        </p:txBody>
      </p:sp>
    </p:spTree>
    <p:extLst>
      <p:ext uri="{BB962C8B-B14F-4D97-AF65-F5344CB8AC3E}">
        <p14:creationId xmlns:p14="http://schemas.microsoft.com/office/powerpoint/2010/main" val="255797303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10" end="1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7261820A-8BF6-EC4B-A048-FE5A02866B42}"/>
              </a:ext>
            </a:extLst>
          </p:cNvPr>
          <p:cNvSpPr/>
          <p:nvPr/>
        </p:nvSpPr>
        <p:spPr>
          <a:xfrm>
            <a:off x="526472" y="3848054"/>
            <a:ext cx="8068888" cy="100675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7" name="Rounded Rectangle 6">
            <a:extLst>
              <a:ext uri="{FF2B5EF4-FFF2-40B4-BE49-F238E27FC236}">
                <a16:creationId xmlns:a16="http://schemas.microsoft.com/office/drawing/2014/main" id="{2087F396-D7DE-EB48-949B-0A0F336ECDD1}"/>
              </a:ext>
            </a:extLst>
          </p:cNvPr>
          <p:cNvSpPr/>
          <p:nvPr/>
        </p:nvSpPr>
        <p:spPr>
          <a:xfrm>
            <a:off x="537556" y="2884997"/>
            <a:ext cx="8068888" cy="877455"/>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64" name="Rounded Rectangle 63">
            <a:extLst>
              <a:ext uri="{FF2B5EF4-FFF2-40B4-BE49-F238E27FC236}">
                <a16:creationId xmlns:a16="http://schemas.microsoft.com/office/drawing/2014/main" id="{F68003D7-665C-9542-A2CB-24D5137C246D}"/>
              </a:ext>
            </a:extLst>
          </p:cNvPr>
          <p:cNvSpPr/>
          <p:nvPr/>
        </p:nvSpPr>
        <p:spPr>
          <a:xfrm>
            <a:off x="526472" y="1921940"/>
            <a:ext cx="8068888" cy="877455"/>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Participação</a:t>
            </a:r>
            <a:r>
              <a:rPr lang="en-US" sz="4800" b="1" dirty="0">
                <a:solidFill>
                  <a:schemeClr val="bg1">
                    <a:lumMod val="95000"/>
                  </a:schemeClr>
                </a:solidFill>
                <a:latin typeface="Arial"/>
                <a:cs typeface="Arial"/>
              </a:rPr>
              <a:t> </a:t>
            </a:r>
            <a:r>
              <a:rPr lang="en-US" sz="4800" b="1" dirty="0" err="1">
                <a:solidFill>
                  <a:schemeClr val="bg1">
                    <a:lumMod val="95000"/>
                  </a:schemeClr>
                </a:solidFill>
                <a:latin typeface="Arial"/>
                <a:cs typeface="Arial"/>
              </a:rPr>
              <a:t>Discente</a:t>
            </a:r>
            <a:r>
              <a:rPr lang="en-US" sz="4800" b="1" dirty="0">
                <a:solidFill>
                  <a:schemeClr val="bg1">
                    <a:lumMod val="95000"/>
                  </a:schemeClr>
                </a:solidFill>
                <a:latin typeface="Arial"/>
                <a:cs typeface="Arial"/>
              </a:rPr>
              <a:t> (3/4)</a:t>
            </a:r>
          </a:p>
        </p:txBody>
      </p:sp>
      <p:sp>
        <p:nvSpPr>
          <p:cNvPr id="43" name="TextBox 2">
            <a:extLst>
              <a:ext uri="{FF2B5EF4-FFF2-40B4-BE49-F238E27FC236}">
                <a16:creationId xmlns:a16="http://schemas.microsoft.com/office/drawing/2014/main" id="{B2BC326E-0C58-C544-89F2-1AD7357F6CD9}"/>
              </a:ext>
            </a:extLst>
          </p:cNvPr>
          <p:cNvSpPr txBox="1">
            <a:spLocks noChangeArrowheads="1"/>
          </p:cNvSpPr>
          <p:nvPr/>
        </p:nvSpPr>
        <p:spPr bwMode="auto">
          <a:xfrm>
            <a:off x="447676" y="1311275"/>
            <a:ext cx="8068888" cy="3539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514350" indent="-514350" algn="just" eaLnBrk="1" hangingPunct="1">
              <a:buFont typeface="+mj-lt"/>
              <a:buAutoNum type="arabicParenR" startAt="5"/>
              <a:defRPr/>
            </a:pPr>
            <a:r>
              <a:rPr lang="en-US" sz="2600" dirty="0" err="1">
                <a:solidFill>
                  <a:srgbClr val="000000"/>
                </a:solidFill>
                <a:latin typeface="Arial" charset="0"/>
                <a:cs typeface="Arial" charset="0"/>
              </a:rPr>
              <a:t>Quais</a:t>
            </a:r>
            <a:r>
              <a:rPr lang="en-US" sz="2600" dirty="0">
                <a:solidFill>
                  <a:srgbClr val="000000"/>
                </a:solidFill>
                <a:latin typeface="Arial" charset="0"/>
                <a:cs typeface="Arial" charset="0"/>
              </a:rPr>
              <a:t> as </a:t>
            </a:r>
            <a:r>
              <a:rPr lang="en-US" sz="2600" dirty="0" err="1">
                <a:solidFill>
                  <a:srgbClr val="000000"/>
                </a:solidFill>
                <a:latin typeface="Arial" charset="0"/>
                <a:cs typeface="Arial" charset="0"/>
              </a:rPr>
              <a:t>obrigações</a:t>
            </a:r>
            <a:r>
              <a:rPr lang="en-US" sz="2600" dirty="0">
                <a:solidFill>
                  <a:srgbClr val="000000"/>
                </a:solidFill>
                <a:latin typeface="Arial" charset="0"/>
                <a:cs typeface="Arial" charset="0"/>
              </a:rPr>
              <a:t> dos </a:t>
            </a:r>
            <a:r>
              <a:rPr lang="en-US" sz="2600" dirty="0" err="1">
                <a:solidFill>
                  <a:srgbClr val="000000"/>
                </a:solidFill>
                <a:latin typeface="Arial" charset="0"/>
                <a:cs typeface="Arial" charset="0"/>
              </a:rPr>
              <a:t>atores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envolvidos</a:t>
            </a:r>
            <a:r>
              <a:rPr lang="en-US" sz="2600" dirty="0">
                <a:solidFill>
                  <a:srgbClr val="000000"/>
                </a:solidFill>
                <a:latin typeface="Arial" charset="0"/>
                <a:cs typeface="Arial" charset="0"/>
              </a:rPr>
              <a:t>? </a:t>
            </a:r>
          </a:p>
          <a:p>
            <a:pPr marL="514350" indent="-514350" algn="just" eaLnBrk="1" hangingPunct="1">
              <a:buFont typeface="+mj-lt"/>
              <a:buAutoNum type="arabicParenR" startAt="5"/>
              <a:defRPr/>
            </a:pPr>
            <a:endParaRPr lang="en-US" sz="12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err="1">
                <a:solidFill>
                  <a:schemeClr val="accent6">
                    <a:lumMod val="75000"/>
                  </a:schemeClr>
                </a:solidFill>
                <a:latin typeface="Arial" charset="0"/>
                <a:cs typeface="Arial" charset="0"/>
              </a:rPr>
              <a:t>Discente</a:t>
            </a:r>
            <a:r>
              <a:rPr lang="en-US" sz="20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400" dirty="0">
              <a:solidFill>
                <a:srgbClr val="000000"/>
              </a:solidFill>
              <a:latin typeface="Arial" charset="0"/>
              <a:cs typeface="Arial" charset="0"/>
            </a:endParaRPr>
          </a:p>
          <a:p>
            <a:pPr marL="1200150" lvl="2" indent="-342900" algn="just" eaLnBrk="1" hangingPunct="1">
              <a:buFont typeface="Wingdings" pitchFamily="2" charset="2"/>
              <a:buChar char="Ø"/>
              <a:defRPr/>
            </a:pPr>
            <a:r>
              <a:rPr lang="en-US" sz="1400" dirty="0" err="1">
                <a:solidFill>
                  <a:srgbClr val="000000"/>
                </a:solidFill>
                <a:latin typeface="Arial" charset="0"/>
                <a:cs typeface="Arial" charset="0"/>
              </a:rPr>
              <a:t>Executar</a:t>
            </a:r>
            <a:r>
              <a:rPr lang="en-US" sz="1400" dirty="0">
                <a:solidFill>
                  <a:srgbClr val="000000"/>
                </a:solidFill>
                <a:latin typeface="Arial" charset="0"/>
                <a:cs typeface="Arial" charset="0"/>
              </a:rPr>
              <a:t> as </a:t>
            </a:r>
            <a:r>
              <a:rPr lang="en-US" sz="1400" dirty="0" err="1">
                <a:solidFill>
                  <a:srgbClr val="000000"/>
                </a:solidFill>
                <a:latin typeface="Arial" charset="0"/>
                <a:cs typeface="Arial" charset="0"/>
              </a:rPr>
              <a:t>tarefas</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discriminadas</a:t>
            </a:r>
            <a:r>
              <a:rPr lang="en-US" sz="1400" dirty="0">
                <a:solidFill>
                  <a:srgbClr val="000000"/>
                </a:solidFill>
                <a:latin typeface="Arial" charset="0"/>
                <a:cs typeface="Arial" charset="0"/>
              </a:rPr>
              <a:t> no Plano de </a:t>
            </a:r>
            <a:r>
              <a:rPr lang="en-US" sz="1400" dirty="0" err="1">
                <a:solidFill>
                  <a:srgbClr val="000000"/>
                </a:solidFill>
                <a:latin typeface="Arial" charset="0"/>
                <a:cs typeface="Arial" charset="0"/>
              </a:rPr>
              <a:t>Trabalho</a:t>
            </a:r>
            <a:r>
              <a:rPr lang="en-US" sz="1400" dirty="0">
                <a:solidFill>
                  <a:srgbClr val="000000"/>
                </a:solidFill>
                <a:latin typeface="Arial" charset="0"/>
                <a:cs typeface="Arial" charset="0"/>
              </a:rPr>
              <a:t> (de </a:t>
            </a:r>
            <a:r>
              <a:rPr lang="en-US" sz="1400" dirty="0" err="1">
                <a:solidFill>
                  <a:srgbClr val="000000"/>
                </a:solidFill>
                <a:latin typeface="Arial" charset="0"/>
                <a:cs typeface="Arial" charset="0"/>
              </a:rPr>
              <a:t>acordo</a:t>
            </a:r>
            <a:r>
              <a:rPr lang="en-US" sz="1400" dirty="0">
                <a:solidFill>
                  <a:srgbClr val="000000"/>
                </a:solidFill>
                <a:latin typeface="Arial" charset="0"/>
                <a:cs typeface="Arial" charset="0"/>
              </a:rPr>
              <a:t> com a CH);</a:t>
            </a:r>
          </a:p>
          <a:p>
            <a:pPr marL="1200150" lvl="2" indent="-342900" algn="just" eaLnBrk="1" hangingPunct="1">
              <a:buFont typeface="Wingdings" pitchFamily="2" charset="2"/>
              <a:buChar char="Ø"/>
              <a:defRPr/>
            </a:pPr>
            <a:r>
              <a:rPr lang="en-US" sz="1400" dirty="0" err="1">
                <a:solidFill>
                  <a:srgbClr val="000000"/>
                </a:solidFill>
                <a:latin typeface="Arial" charset="0"/>
                <a:cs typeface="Arial" charset="0"/>
              </a:rPr>
              <a:t>Elaborar</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relatório</a:t>
            </a:r>
            <a:r>
              <a:rPr lang="en-US" sz="1400" dirty="0">
                <a:solidFill>
                  <a:srgbClr val="000000"/>
                </a:solidFill>
                <a:latin typeface="Arial" charset="0"/>
                <a:cs typeface="Arial" charset="0"/>
              </a:rPr>
              <a:t> final das </a:t>
            </a:r>
            <a:r>
              <a:rPr lang="en-US" sz="1400" dirty="0" err="1">
                <a:solidFill>
                  <a:srgbClr val="000000"/>
                </a:solidFill>
                <a:latin typeface="Arial" charset="0"/>
                <a:cs typeface="Arial" charset="0"/>
              </a:rPr>
              <a:t>a</a:t>
            </a:r>
            <a:r>
              <a:rPr lang="en-US" sz="1400" dirty="0" err="1">
                <a:latin typeface="Arial" charset="0"/>
                <a:cs typeface="Arial" charset="0"/>
              </a:rPr>
              <a:t>tividades</a:t>
            </a:r>
            <a:r>
              <a:rPr lang="en-US" sz="1400" dirty="0">
                <a:latin typeface="Arial" charset="0"/>
                <a:cs typeface="Arial" charset="0"/>
              </a:rPr>
              <a:t> </a:t>
            </a:r>
            <a:r>
              <a:rPr lang="en-US" sz="1400" dirty="0" err="1">
                <a:latin typeface="Arial" charset="0"/>
                <a:cs typeface="Arial" charset="0"/>
              </a:rPr>
              <a:t>desenvolvidas</a:t>
            </a:r>
            <a:r>
              <a:rPr lang="en-US" sz="1400" dirty="0">
                <a:latin typeface="Arial" charset="0"/>
                <a:cs typeface="Arial" charset="0"/>
              </a:rPr>
              <a:t>.</a:t>
            </a:r>
          </a:p>
          <a:p>
            <a:pPr marL="1200150" lvl="2" indent="-342900" algn="just" eaLnBrk="1" hangingPunct="1">
              <a:buFont typeface="Wingdings" pitchFamily="2" charset="2"/>
              <a:buChar char="Ø"/>
              <a:defRPr/>
            </a:pPr>
            <a:endParaRPr lang="en-US" sz="1200" dirty="0">
              <a:solidFill>
                <a:schemeClr val="accent6">
                  <a:lumMod val="75000"/>
                </a:schemeClr>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err="1">
                <a:solidFill>
                  <a:schemeClr val="accent6">
                    <a:lumMod val="75000"/>
                  </a:schemeClr>
                </a:solidFill>
                <a:latin typeface="Arial" charset="0"/>
                <a:cs typeface="Arial" charset="0"/>
              </a:rPr>
              <a:t>Coordenador</a:t>
            </a:r>
            <a:r>
              <a:rPr lang="en-US" sz="2000" u="sng" dirty="0">
                <a:solidFill>
                  <a:schemeClr val="accent6">
                    <a:lumMod val="75000"/>
                  </a:schemeClr>
                </a:solidFill>
                <a:latin typeface="Arial" charset="0"/>
                <a:cs typeface="Arial" charset="0"/>
              </a:rPr>
              <a:t> da </a:t>
            </a:r>
            <a:r>
              <a:rPr lang="en-US" sz="2000" u="sng" dirty="0" err="1">
                <a:solidFill>
                  <a:schemeClr val="accent6">
                    <a:lumMod val="75000"/>
                  </a:schemeClr>
                </a:solidFill>
                <a:latin typeface="Arial" charset="0"/>
                <a:cs typeface="Arial" charset="0"/>
              </a:rPr>
              <a:t>ação</a:t>
            </a:r>
            <a:r>
              <a:rPr lang="en-US" sz="2000" dirty="0">
                <a:latin typeface="Arial" charset="0"/>
                <a:cs typeface="Arial" charset="0"/>
              </a:rPr>
              <a:t>:</a:t>
            </a:r>
          </a:p>
          <a:p>
            <a:pPr marL="1200150" lvl="2" indent="-342900" algn="just" eaLnBrk="1" hangingPunct="1">
              <a:buFont typeface="Wingdings" pitchFamily="2" charset="2"/>
              <a:buChar char="Ø"/>
              <a:defRPr/>
            </a:pPr>
            <a:r>
              <a:rPr lang="en-US" sz="1400" dirty="0" err="1">
                <a:latin typeface="Arial" charset="0"/>
                <a:cs typeface="Arial" charset="0"/>
              </a:rPr>
              <a:t>Selecionar</a:t>
            </a:r>
            <a:r>
              <a:rPr lang="en-US" sz="1400" dirty="0">
                <a:latin typeface="Arial" charset="0"/>
                <a:cs typeface="Arial" charset="0"/>
              </a:rPr>
              <a:t> </a:t>
            </a:r>
            <a:r>
              <a:rPr lang="en-US" sz="1400" dirty="0" err="1">
                <a:latin typeface="Arial" charset="0"/>
                <a:cs typeface="Arial" charset="0"/>
              </a:rPr>
              <a:t>os</a:t>
            </a:r>
            <a:r>
              <a:rPr lang="en-US" sz="1400" dirty="0">
                <a:latin typeface="Arial" charset="0"/>
                <a:cs typeface="Arial" charset="0"/>
              </a:rPr>
              <a:t>(as) </a:t>
            </a:r>
            <a:r>
              <a:rPr lang="en-US" sz="1400" dirty="0" err="1">
                <a:latin typeface="Arial" charset="0"/>
                <a:cs typeface="Arial" charset="0"/>
              </a:rPr>
              <a:t>discentes</a:t>
            </a:r>
            <a:r>
              <a:rPr lang="en-US" sz="1400" dirty="0">
                <a:latin typeface="Arial" charset="0"/>
                <a:cs typeface="Arial" charset="0"/>
              </a:rPr>
              <a:t> que </a:t>
            </a:r>
            <a:r>
              <a:rPr lang="en-US" sz="1400" dirty="0" err="1">
                <a:latin typeface="Arial" charset="0"/>
                <a:cs typeface="Arial" charset="0"/>
              </a:rPr>
              <a:t>participarão</a:t>
            </a:r>
            <a:r>
              <a:rPr lang="en-US" sz="1400" dirty="0">
                <a:latin typeface="Arial" charset="0"/>
                <a:cs typeface="Arial" charset="0"/>
              </a:rPr>
              <a:t> da </a:t>
            </a:r>
            <a:r>
              <a:rPr lang="en-US" sz="1400" dirty="0" err="1">
                <a:latin typeface="Arial" charset="0"/>
                <a:cs typeface="Arial" charset="0"/>
              </a:rPr>
              <a:t>ação</a:t>
            </a:r>
            <a:r>
              <a:rPr lang="en-US" sz="1400" dirty="0">
                <a:latin typeface="Arial" charset="0"/>
                <a:cs typeface="Arial" charset="0"/>
              </a:rPr>
              <a:t>;</a:t>
            </a:r>
          </a:p>
          <a:p>
            <a:pPr marL="1200150" lvl="2" indent="-342900" algn="just" eaLnBrk="1" hangingPunct="1">
              <a:buFont typeface="Wingdings" pitchFamily="2" charset="2"/>
              <a:buChar char="Ø"/>
              <a:defRPr/>
            </a:pPr>
            <a:r>
              <a:rPr lang="en-US" sz="1400" dirty="0" err="1">
                <a:latin typeface="Arial" charset="0"/>
                <a:cs typeface="Arial" charset="0"/>
              </a:rPr>
              <a:t>Aprovar</a:t>
            </a:r>
            <a:r>
              <a:rPr lang="en-US" sz="1400" dirty="0">
                <a:latin typeface="Arial" charset="0"/>
                <a:cs typeface="Arial" charset="0"/>
              </a:rPr>
              <a:t> </a:t>
            </a:r>
            <a:r>
              <a:rPr lang="en-US" sz="1400" dirty="0" err="1">
                <a:latin typeface="Arial" charset="0"/>
                <a:cs typeface="Arial" charset="0"/>
              </a:rPr>
              <a:t>os</a:t>
            </a:r>
            <a:r>
              <a:rPr lang="en-US" sz="1400" dirty="0">
                <a:latin typeface="Arial" charset="0"/>
                <a:cs typeface="Arial" charset="0"/>
              </a:rPr>
              <a:t> </a:t>
            </a:r>
            <a:r>
              <a:rPr lang="en-US" sz="1400" dirty="0" err="1">
                <a:latin typeface="Arial" charset="0"/>
                <a:cs typeface="Arial" charset="0"/>
              </a:rPr>
              <a:t>relatórios</a:t>
            </a:r>
            <a:r>
              <a:rPr lang="en-US" sz="1400" dirty="0">
                <a:latin typeface="Arial" charset="0"/>
                <a:cs typeface="Arial" charset="0"/>
              </a:rPr>
              <a:t> de </a:t>
            </a:r>
            <a:r>
              <a:rPr lang="en-US" sz="1400" dirty="0" err="1">
                <a:latin typeface="Arial" charset="0"/>
                <a:cs typeface="Arial" charset="0"/>
              </a:rPr>
              <a:t>atividades</a:t>
            </a:r>
            <a:r>
              <a:rPr lang="en-US" sz="1400" dirty="0">
                <a:latin typeface="Arial" charset="0"/>
                <a:cs typeface="Arial" charset="0"/>
              </a:rPr>
              <a:t> </a:t>
            </a:r>
            <a:r>
              <a:rPr lang="en-US" sz="1400" dirty="0" err="1">
                <a:latin typeface="Arial" charset="0"/>
                <a:cs typeface="Arial" charset="0"/>
              </a:rPr>
              <a:t>elaborados</a:t>
            </a:r>
            <a:r>
              <a:rPr lang="en-US" sz="1400" dirty="0">
                <a:latin typeface="Arial" charset="0"/>
                <a:cs typeface="Arial" charset="0"/>
              </a:rPr>
              <a:t> </a:t>
            </a:r>
            <a:r>
              <a:rPr lang="en-US" sz="1400" dirty="0" err="1">
                <a:latin typeface="Arial" charset="0"/>
                <a:cs typeface="Arial" charset="0"/>
              </a:rPr>
              <a:t>pelos</a:t>
            </a:r>
            <a:r>
              <a:rPr lang="en-US" sz="1400" dirty="0">
                <a:latin typeface="Arial" charset="0"/>
                <a:cs typeface="Arial" charset="0"/>
              </a:rPr>
              <a:t>(as) </a:t>
            </a:r>
            <a:r>
              <a:rPr lang="en-US" sz="1400" dirty="0" err="1">
                <a:latin typeface="Arial" charset="0"/>
                <a:cs typeface="Arial" charset="0"/>
              </a:rPr>
              <a:t>discentes</a:t>
            </a:r>
            <a:r>
              <a:rPr lang="en-US" sz="1400" dirty="0">
                <a:latin typeface="Arial" charset="0"/>
                <a:cs typeface="Arial" charset="0"/>
              </a:rPr>
              <a:t>.</a:t>
            </a:r>
          </a:p>
          <a:p>
            <a:pPr marL="1200150" lvl="2" indent="-342900" algn="just" eaLnBrk="1" hangingPunct="1">
              <a:buFont typeface="Wingdings" pitchFamily="2" charset="2"/>
              <a:buChar char="Ø"/>
              <a:defRPr/>
            </a:pPr>
            <a:endParaRPr lang="en-US" sz="1200" dirty="0">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err="1">
                <a:solidFill>
                  <a:schemeClr val="accent6">
                    <a:lumMod val="75000"/>
                  </a:schemeClr>
                </a:solidFill>
                <a:latin typeface="Arial" charset="0"/>
                <a:cs typeface="Arial" charset="0"/>
              </a:rPr>
              <a:t>Orientador</a:t>
            </a:r>
            <a:r>
              <a:rPr lang="en-US" sz="2000" dirty="0">
                <a:latin typeface="Arial" charset="0"/>
                <a:cs typeface="Arial" charset="0"/>
              </a:rPr>
              <a:t>:</a:t>
            </a:r>
          </a:p>
          <a:p>
            <a:pPr marL="1200150" lvl="2" indent="-342900" algn="just" eaLnBrk="1" hangingPunct="1">
              <a:buFont typeface="Wingdings" pitchFamily="2" charset="2"/>
              <a:buChar char="Ø"/>
              <a:defRPr/>
            </a:pPr>
            <a:r>
              <a:rPr lang="en-US" sz="1400" dirty="0" err="1">
                <a:latin typeface="Arial" charset="0"/>
                <a:cs typeface="Arial" charset="0"/>
              </a:rPr>
              <a:t>Elaborar</a:t>
            </a:r>
            <a:r>
              <a:rPr lang="en-US" sz="1400" dirty="0">
                <a:latin typeface="Arial" charset="0"/>
                <a:cs typeface="Arial" charset="0"/>
              </a:rPr>
              <a:t> o Plano de </a:t>
            </a:r>
            <a:r>
              <a:rPr lang="en-US" sz="1400" dirty="0" err="1">
                <a:latin typeface="Arial" charset="0"/>
                <a:cs typeface="Arial" charset="0"/>
              </a:rPr>
              <a:t>Trabalho</a:t>
            </a:r>
            <a:r>
              <a:rPr lang="en-US" sz="1400" dirty="0">
                <a:latin typeface="Arial" charset="0"/>
                <a:cs typeface="Arial" charset="0"/>
              </a:rPr>
              <a:t> do </a:t>
            </a:r>
            <a:r>
              <a:rPr lang="en-US" sz="1400" dirty="0" err="1">
                <a:latin typeface="Arial" charset="0"/>
                <a:cs typeface="Arial" charset="0"/>
              </a:rPr>
              <a:t>discente</a:t>
            </a:r>
            <a:r>
              <a:rPr lang="en-US" sz="1400" dirty="0">
                <a:latin typeface="Arial" charset="0"/>
                <a:cs typeface="Arial" charset="0"/>
              </a:rPr>
              <a:t>;</a:t>
            </a:r>
          </a:p>
          <a:p>
            <a:pPr marL="1200150" lvl="2" indent="-342900" algn="just" eaLnBrk="1" hangingPunct="1">
              <a:buFont typeface="Wingdings" pitchFamily="2" charset="2"/>
              <a:buChar char="Ø"/>
              <a:defRPr/>
            </a:pPr>
            <a:r>
              <a:rPr lang="en-US" sz="1400" dirty="0" err="1">
                <a:latin typeface="Arial" charset="0"/>
                <a:cs typeface="Arial" charset="0"/>
              </a:rPr>
              <a:t>Orientar</a:t>
            </a:r>
            <a:r>
              <a:rPr lang="en-US" sz="1400" dirty="0">
                <a:latin typeface="Arial" charset="0"/>
                <a:cs typeface="Arial" charset="0"/>
              </a:rPr>
              <a:t> o </a:t>
            </a:r>
            <a:r>
              <a:rPr lang="en-US" sz="1400" dirty="0" err="1">
                <a:latin typeface="Arial" charset="0"/>
                <a:cs typeface="Arial" charset="0"/>
              </a:rPr>
              <a:t>desenvolvimento</a:t>
            </a:r>
            <a:r>
              <a:rPr lang="en-US" sz="1400" dirty="0">
                <a:latin typeface="Arial" charset="0"/>
                <a:cs typeface="Arial" charset="0"/>
              </a:rPr>
              <a:t> das </a:t>
            </a:r>
            <a:r>
              <a:rPr lang="en-US" sz="1400" dirty="0" err="1">
                <a:latin typeface="Arial" charset="0"/>
                <a:cs typeface="Arial" charset="0"/>
              </a:rPr>
              <a:t>tarefas</a:t>
            </a:r>
            <a:r>
              <a:rPr lang="en-US" sz="1400" dirty="0">
                <a:latin typeface="Arial" charset="0"/>
                <a:cs typeface="Arial" charset="0"/>
              </a:rPr>
              <a:t> </a:t>
            </a:r>
            <a:r>
              <a:rPr lang="en-US" sz="1400" dirty="0" err="1">
                <a:latin typeface="Arial" charset="0"/>
                <a:cs typeface="Arial" charset="0"/>
              </a:rPr>
              <a:t>atribuídas</a:t>
            </a:r>
            <a:r>
              <a:rPr lang="en-US" sz="1400" dirty="0">
                <a:latin typeface="Arial" charset="0"/>
                <a:cs typeface="Arial" charset="0"/>
              </a:rPr>
              <a:t> </a:t>
            </a:r>
            <a:r>
              <a:rPr lang="en-US" sz="1400" dirty="0" err="1">
                <a:latin typeface="Arial" charset="0"/>
                <a:cs typeface="Arial" charset="0"/>
              </a:rPr>
              <a:t>ao</a:t>
            </a:r>
            <a:r>
              <a:rPr lang="en-US" sz="1400" dirty="0">
                <a:latin typeface="Arial" charset="0"/>
                <a:cs typeface="Arial" charset="0"/>
              </a:rPr>
              <a:t>(</a:t>
            </a:r>
            <a:r>
              <a:rPr lang="en-US" sz="1400" dirty="0" err="1">
                <a:latin typeface="Arial" charset="0"/>
                <a:cs typeface="Arial" charset="0"/>
              </a:rPr>
              <a:t>à</a:t>
            </a:r>
            <a:r>
              <a:rPr lang="en-US" sz="1400" dirty="0">
                <a:latin typeface="Arial" charset="0"/>
                <a:cs typeface="Arial" charset="0"/>
              </a:rPr>
              <a:t>) </a:t>
            </a:r>
            <a:r>
              <a:rPr lang="en-US" sz="1400" dirty="0" err="1">
                <a:latin typeface="Arial" charset="0"/>
                <a:cs typeface="Arial" charset="0"/>
              </a:rPr>
              <a:t>discente</a:t>
            </a:r>
            <a:r>
              <a:rPr lang="en-US" sz="1400" dirty="0">
                <a:latin typeface="Arial" charset="0"/>
                <a:cs typeface="Arial" charset="0"/>
              </a:rPr>
              <a:t>;</a:t>
            </a:r>
          </a:p>
          <a:p>
            <a:pPr marL="1200150" lvl="2" indent="-342900" algn="just" eaLnBrk="1" hangingPunct="1">
              <a:buFont typeface="Wingdings" pitchFamily="2" charset="2"/>
              <a:buChar char="Ø"/>
              <a:defRPr/>
            </a:pPr>
            <a:r>
              <a:rPr lang="en-US" sz="1400" dirty="0" err="1">
                <a:latin typeface="Arial" charset="0"/>
                <a:cs typeface="Arial" charset="0"/>
              </a:rPr>
              <a:t>Controlar</a:t>
            </a:r>
            <a:r>
              <a:rPr lang="en-US" sz="1400" dirty="0">
                <a:latin typeface="Arial" charset="0"/>
                <a:cs typeface="Arial" charset="0"/>
              </a:rPr>
              <a:t> a </a:t>
            </a:r>
            <a:r>
              <a:rPr lang="en-US" sz="1400" dirty="0" err="1">
                <a:latin typeface="Arial" charset="0"/>
                <a:cs typeface="Arial" charset="0"/>
              </a:rPr>
              <a:t>frequência</a:t>
            </a:r>
            <a:r>
              <a:rPr lang="en-US" sz="1400" dirty="0">
                <a:latin typeface="Arial" charset="0"/>
                <a:cs typeface="Arial" charset="0"/>
              </a:rPr>
              <a:t> e o </a:t>
            </a:r>
            <a:r>
              <a:rPr lang="en-US" sz="1400" dirty="0" err="1">
                <a:latin typeface="Arial" charset="0"/>
                <a:cs typeface="Arial" charset="0"/>
              </a:rPr>
              <a:t>cumprimento</a:t>
            </a:r>
            <a:r>
              <a:rPr lang="en-US" sz="1400" dirty="0">
                <a:latin typeface="Arial" charset="0"/>
                <a:cs typeface="Arial" charset="0"/>
              </a:rPr>
              <a:t> da carga </a:t>
            </a:r>
            <a:r>
              <a:rPr lang="en-US" sz="1400" dirty="0" err="1">
                <a:latin typeface="Arial" charset="0"/>
                <a:cs typeface="Arial" charset="0"/>
              </a:rPr>
              <a:t>horária</a:t>
            </a:r>
            <a:r>
              <a:rPr lang="en-US" sz="1400" dirty="0">
                <a:latin typeface="Arial" charset="0"/>
                <a:cs typeface="Arial" charset="0"/>
              </a:rPr>
              <a:t> do(a) </a:t>
            </a:r>
            <a:r>
              <a:rPr lang="en-US" sz="1400" dirty="0" err="1">
                <a:latin typeface="Arial" charset="0"/>
                <a:cs typeface="Arial" charset="0"/>
              </a:rPr>
              <a:t>discente</a:t>
            </a:r>
            <a:r>
              <a:rPr lang="en-US" sz="1400" dirty="0">
                <a:latin typeface="Arial" charset="0"/>
                <a:cs typeface="Arial" charset="0"/>
              </a:rPr>
              <a:t>.</a:t>
            </a:r>
            <a:endParaRPr lang="en-US" sz="2600" dirty="0">
              <a:solidFill>
                <a:srgbClr val="000000"/>
              </a:solidFill>
              <a:latin typeface="Arial" charset="0"/>
              <a:cs typeface="Arial" charset="0"/>
            </a:endParaRPr>
          </a:p>
        </p:txBody>
      </p:sp>
      <p:sp>
        <p:nvSpPr>
          <p:cNvPr id="6" name="Slide Number Placeholder 4">
            <a:extLst>
              <a:ext uri="{FF2B5EF4-FFF2-40B4-BE49-F238E27FC236}">
                <a16:creationId xmlns:a16="http://schemas.microsoft.com/office/drawing/2014/main" id="{BCB76C06-1BA0-0647-9EAE-8DF98C961E7C}"/>
              </a:ext>
            </a:extLst>
          </p:cNvPr>
          <p:cNvSpPr>
            <a:spLocks noGrp="1"/>
          </p:cNvSpPr>
          <p:nvPr>
            <p:ph type="sldNum" sz="quarter" idx="12"/>
          </p:nvPr>
        </p:nvSpPr>
        <p:spPr>
          <a:xfrm>
            <a:off x="6553200" y="4772025"/>
            <a:ext cx="2133600" cy="273050"/>
          </a:xfrm>
        </p:spPr>
        <p:txBody>
          <a:bodyPr/>
          <a:lstStyle/>
          <a:p>
            <a:pPr>
              <a:defRPr/>
            </a:pPr>
            <a:fld id="{5203CE00-765D-4049-B0A6-6106E76E0125}" type="slidenum">
              <a:rPr lang="en-US"/>
              <a:pPr>
                <a:defRPr/>
              </a:pPr>
              <a:t>22</a:t>
            </a:fld>
            <a:endParaRPr lang="en-US" dirty="0"/>
          </a:p>
        </p:txBody>
      </p:sp>
    </p:spTree>
    <p:extLst>
      <p:ext uri="{BB962C8B-B14F-4D97-AF65-F5344CB8AC3E}">
        <p14:creationId xmlns:p14="http://schemas.microsoft.com/office/powerpoint/2010/main" val="32254558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xEl>
                                              <p:pRg st="9" end="9"/>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xEl>
                                              <p:pRg st="11" end="1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3">
                                            <p:txEl>
                                              <p:pRg st="12" end="1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3">
                                            <p:txEl>
                                              <p:pRg st="13" end="1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
                                            <p:txEl>
                                              <p:pRg st="14" end="1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7261820A-8BF6-EC4B-A048-FE5A02866B42}"/>
              </a:ext>
            </a:extLst>
          </p:cNvPr>
          <p:cNvSpPr/>
          <p:nvPr/>
        </p:nvSpPr>
        <p:spPr>
          <a:xfrm>
            <a:off x="526472" y="4044098"/>
            <a:ext cx="8068888" cy="810705"/>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7" name="Rounded Rectangle 6">
            <a:extLst>
              <a:ext uri="{FF2B5EF4-FFF2-40B4-BE49-F238E27FC236}">
                <a16:creationId xmlns:a16="http://schemas.microsoft.com/office/drawing/2014/main" id="{2087F396-D7DE-EB48-949B-0A0F336ECDD1}"/>
              </a:ext>
            </a:extLst>
          </p:cNvPr>
          <p:cNvSpPr/>
          <p:nvPr/>
        </p:nvSpPr>
        <p:spPr>
          <a:xfrm>
            <a:off x="537556" y="3129699"/>
            <a:ext cx="8068888" cy="810705"/>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64" name="Rounded Rectangle 63">
            <a:extLst>
              <a:ext uri="{FF2B5EF4-FFF2-40B4-BE49-F238E27FC236}">
                <a16:creationId xmlns:a16="http://schemas.microsoft.com/office/drawing/2014/main" id="{F68003D7-665C-9542-A2CB-24D5137C246D}"/>
              </a:ext>
            </a:extLst>
          </p:cNvPr>
          <p:cNvSpPr/>
          <p:nvPr/>
        </p:nvSpPr>
        <p:spPr>
          <a:xfrm>
            <a:off x="526472" y="1921940"/>
            <a:ext cx="8068888" cy="1104065"/>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Participação</a:t>
            </a:r>
            <a:r>
              <a:rPr lang="en-US" sz="4800" b="1" dirty="0">
                <a:solidFill>
                  <a:schemeClr val="bg1">
                    <a:lumMod val="95000"/>
                  </a:schemeClr>
                </a:solidFill>
                <a:latin typeface="Arial"/>
                <a:cs typeface="Arial"/>
              </a:rPr>
              <a:t> </a:t>
            </a:r>
            <a:r>
              <a:rPr lang="en-US" sz="4800" b="1" dirty="0" err="1">
                <a:solidFill>
                  <a:schemeClr val="bg1">
                    <a:lumMod val="95000"/>
                  </a:schemeClr>
                </a:solidFill>
                <a:latin typeface="Arial"/>
                <a:cs typeface="Arial"/>
              </a:rPr>
              <a:t>Discente</a:t>
            </a:r>
            <a:r>
              <a:rPr lang="en-US" sz="4800" b="1" dirty="0">
                <a:solidFill>
                  <a:schemeClr val="bg1">
                    <a:lumMod val="95000"/>
                  </a:schemeClr>
                </a:solidFill>
                <a:latin typeface="Arial"/>
                <a:cs typeface="Arial"/>
              </a:rPr>
              <a:t> (4/4)</a:t>
            </a:r>
          </a:p>
        </p:txBody>
      </p:sp>
      <p:sp>
        <p:nvSpPr>
          <p:cNvPr id="43" name="TextBox 2">
            <a:extLst>
              <a:ext uri="{FF2B5EF4-FFF2-40B4-BE49-F238E27FC236}">
                <a16:creationId xmlns:a16="http://schemas.microsoft.com/office/drawing/2014/main" id="{B2BC326E-0C58-C544-89F2-1AD7357F6CD9}"/>
              </a:ext>
            </a:extLst>
          </p:cNvPr>
          <p:cNvSpPr txBox="1">
            <a:spLocks noChangeArrowheads="1"/>
          </p:cNvSpPr>
          <p:nvPr/>
        </p:nvSpPr>
        <p:spPr bwMode="auto">
          <a:xfrm>
            <a:off x="447676" y="1311275"/>
            <a:ext cx="8068888" cy="3539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514350" indent="-514350" algn="just" eaLnBrk="1" hangingPunct="1">
              <a:buFont typeface="+mj-lt"/>
              <a:buAutoNum type="arabicParenR" startAt="6"/>
              <a:defRPr/>
            </a:pPr>
            <a:r>
              <a:rPr lang="en-US" sz="2600" dirty="0">
                <a:solidFill>
                  <a:srgbClr val="000000"/>
                </a:solidFill>
                <a:latin typeface="Arial" charset="0"/>
                <a:cs typeface="Arial" charset="0"/>
              </a:rPr>
              <a:t>E </a:t>
            </a:r>
            <a:r>
              <a:rPr lang="en-US" sz="2600" dirty="0" err="1">
                <a:solidFill>
                  <a:srgbClr val="000000"/>
                </a:solidFill>
                <a:latin typeface="Arial" charset="0"/>
                <a:cs typeface="Arial" charset="0"/>
              </a:rPr>
              <a:t>sobre</a:t>
            </a:r>
            <a:r>
              <a:rPr lang="en-US" sz="2600" dirty="0">
                <a:solidFill>
                  <a:srgbClr val="000000"/>
                </a:solidFill>
                <a:latin typeface="Arial" charset="0"/>
                <a:cs typeface="Arial" charset="0"/>
              </a:rPr>
              <a:t> a </a:t>
            </a:r>
            <a:r>
              <a:rPr lang="en-US" sz="2600" dirty="0" err="1">
                <a:solidFill>
                  <a:srgbClr val="000000"/>
                </a:solidFill>
                <a:latin typeface="Arial" charset="0"/>
                <a:cs typeface="Arial" charset="0"/>
              </a:rPr>
              <a:t>emissão</a:t>
            </a:r>
            <a:r>
              <a:rPr lang="en-US" sz="2600" dirty="0">
                <a:solidFill>
                  <a:srgbClr val="000000"/>
                </a:solidFill>
                <a:latin typeface="Arial" charset="0"/>
                <a:cs typeface="Arial" charset="0"/>
              </a:rPr>
              <a:t> de </a:t>
            </a:r>
            <a:r>
              <a:rPr lang="en-US" sz="2600" dirty="0" err="1">
                <a:solidFill>
                  <a:srgbClr val="000000"/>
                </a:solidFill>
                <a:latin typeface="Arial" charset="0"/>
                <a:cs typeface="Arial" charset="0"/>
              </a:rPr>
              <a:t>certificados</a:t>
            </a:r>
            <a:r>
              <a:rPr lang="en-US" sz="2600" dirty="0">
                <a:solidFill>
                  <a:srgbClr val="000000"/>
                </a:solidFill>
                <a:latin typeface="Arial" charset="0"/>
                <a:cs typeface="Arial" charset="0"/>
              </a:rPr>
              <a:t> e </a:t>
            </a:r>
            <a:r>
              <a:rPr lang="en-US" sz="2600" dirty="0" err="1">
                <a:solidFill>
                  <a:srgbClr val="000000"/>
                </a:solidFill>
                <a:latin typeface="Arial" charset="0"/>
                <a:cs typeface="Arial" charset="0"/>
              </a:rPr>
              <a:t>declarações</a:t>
            </a:r>
            <a:r>
              <a:rPr lang="en-US" sz="2600" dirty="0">
                <a:solidFill>
                  <a:srgbClr val="000000"/>
                </a:solidFill>
                <a:latin typeface="Arial" charset="0"/>
                <a:cs typeface="Arial" charset="0"/>
              </a:rPr>
              <a:t>? </a:t>
            </a:r>
          </a:p>
          <a:p>
            <a:pPr marL="514350" indent="-514350" algn="just" eaLnBrk="1" hangingPunct="1">
              <a:buFont typeface="+mj-lt"/>
              <a:buAutoNum type="arabicParenR" startAt="6"/>
              <a:defRPr/>
            </a:pPr>
            <a:endParaRPr lang="en-US" sz="12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err="1">
                <a:solidFill>
                  <a:schemeClr val="accent6">
                    <a:lumMod val="75000"/>
                  </a:schemeClr>
                </a:solidFill>
                <a:latin typeface="Arial" charset="0"/>
                <a:cs typeface="Arial" charset="0"/>
              </a:rPr>
              <a:t>Certificado</a:t>
            </a:r>
            <a:r>
              <a:rPr lang="en-US" sz="20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400" dirty="0">
              <a:solidFill>
                <a:srgbClr val="000000"/>
              </a:solidFill>
              <a:latin typeface="Arial" charset="0"/>
              <a:cs typeface="Arial" charset="0"/>
            </a:endParaRPr>
          </a:p>
          <a:p>
            <a:pPr marL="1200150" lvl="2" indent="-342900" algn="just" eaLnBrk="1" hangingPunct="1">
              <a:buFont typeface="Wingdings" pitchFamily="2" charset="2"/>
              <a:buChar char="Ø"/>
              <a:defRPr/>
            </a:pPr>
            <a:r>
              <a:rPr lang="en-US" sz="1400" u="sng" dirty="0" err="1">
                <a:solidFill>
                  <a:srgbClr val="000000"/>
                </a:solidFill>
                <a:latin typeface="Arial" charset="0"/>
                <a:cs typeface="Arial" charset="0"/>
              </a:rPr>
              <a:t>Quando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apenas</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após</a:t>
            </a:r>
            <a:r>
              <a:rPr lang="en-US" sz="1400" dirty="0">
                <a:solidFill>
                  <a:srgbClr val="000000"/>
                </a:solidFill>
                <a:latin typeface="Arial" charset="0"/>
                <a:cs typeface="Arial" charset="0"/>
              </a:rPr>
              <a:t> a </a:t>
            </a:r>
            <a:r>
              <a:rPr lang="en-US" sz="1400" dirty="0" err="1">
                <a:solidFill>
                  <a:srgbClr val="000000"/>
                </a:solidFill>
                <a:latin typeface="Arial" charset="0"/>
                <a:cs typeface="Arial" charset="0"/>
              </a:rPr>
              <a:t>aprovação</a:t>
            </a:r>
            <a:r>
              <a:rPr lang="en-US" sz="1400" dirty="0">
                <a:solidFill>
                  <a:srgbClr val="000000"/>
                </a:solidFill>
                <a:latin typeface="Arial" charset="0"/>
                <a:cs typeface="Arial" charset="0"/>
              </a:rPr>
              <a:t> do </a:t>
            </a:r>
            <a:r>
              <a:rPr lang="en-US" sz="1400" dirty="0" err="1">
                <a:solidFill>
                  <a:srgbClr val="000000"/>
                </a:solidFill>
                <a:latin typeface="Arial" charset="0"/>
                <a:cs typeface="Arial" charset="0"/>
              </a:rPr>
              <a:t>relatório</a:t>
            </a:r>
            <a:r>
              <a:rPr lang="en-US" sz="1400" dirty="0">
                <a:solidFill>
                  <a:srgbClr val="000000"/>
                </a:solidFill>
                <a:latin typeface="Arial" charset="0"/>
                <a:cs typeface="Arial" charset="0"/>
              </a:rPr>
              <a:t> final de </a:t>
            </a:r>
            <a:r>
              <a:rPr lang="en-US" sz="1400" dirty="0" err="1">
                <a:solidFill>
                  <a:srgbClr val="000000"/>
                </a:solidFill>
                <a:latin typeface="Arial" charset="0"/>
                <a:cs typeface="Arial" charset="0"/>
              </a:rPr>
              <a:t>atividades</a:t>
            </a:r>
            <a:r>
              <a:rPr lang="en-US" sz="1400" dirty="0">
                <a:solidFill>
                  <a:srgbClr val="000000"/>
                </a:solidFill>
                <a:latin typeface="Arial" charset="0"/>
                <a:cs typeface="Arial" charset="0"/>
              </a:rPr>
              <a:t> do </a:t>
            </a:r>
            <a:r>
              <a:rPr lang="en-US" sz="1400" dirty="0" err="1">
                <a:solidFill>
                  <a:srgbClr val="000000"/>
                </a:solidFill>
                <a:latin typeface="Arial" charset="0"/>
                <a:cs typeface="Arial" charset="0"/>
              </a:rPr>
              <a:t>discente</a:t>
            </a:r>
            <a:r>
              <a:rPr lang="en-US" sz="1400" dirty="0">
                <a:solidFill>
                  <a:srgbClr val="000000"/>
                </a:solidFill>
                <a:latin typeface="Arial" charset="0"/>
                <a:cs typeface="Arial" charset="0"/>
              </a:rPr>
              <a:t>;</a:t>
            </a:r>
          </a:p>
          <a:p>
            <a:pPr marL="1200150" lvl="2" indent="-342900" algn="just" eaLnBrk="1" hangingPunct="1">
              <a:buFont typeface="Wingdings" pitchFamily="2" charset="2"/>
              <a:buChar char="Ø"/>
              <a:defRPr/>
            </a:pPr>
            <a:r>
              <a:rPr lang="en-US" sz="1400" dirty="0">
                <a:solidFill>
                  <a:srgbClr val="000000"/>
                </a:solidFill>
                <a:latin typeface="Arial" charset="0"/>
                <a:cs typeface="Arial" charset="0"/>
              </a:rPr>
              <a:t>Compete </a:t>
            </a:r>
            <a:r>
              <a:rPr lang="en-US" sz="1400" dirty="0" err="1">
                <a:solidFill>
                  <a:srgbClr val="000000"/>
                </a:solidFill>
                <a:latin typeface="Arial" charset="0"/>
                <a:cs typeface="Arial" charset="0"/>
              </a:rPr>
              <a:t>ao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discente</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cadastrar</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seu</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relatório</a:t>
            </a:r>
            <a:r>
              <a:rPr lang="en-US" sz="1400" dirty="0">
                <a:solidFill>
                  <a:srgbClr val="000000"/>
                </a:solidFill>
                <a:latin typeface="Arial" charset="0"/>
                <a:cs typeface="Arial" charset="0"/>
              </a:rPr>
              <a:t> final no </a:t>
            </a:r>
            <a:r>
              <a:rPr lang="en-US" sz="1400" dirty="0" err="1">
                <a:solidFill>
                  <a:srgbClr val="000000"/>
                </a:solidFill>
                <a:latin typeface="Arial" charset="0"/>
                <a:cs typeface="Arial" charset="0"/>
              </a:rPr>
              <a:t>módulo</a:t>
            </a:r>
            <a:r>
              <a:rPr lang="en-US" sz="1400" dirty="0">
                <a:solidFill>
                  <a:srgbClr val="000000"/>
                </a:solidFill>
                <a:latin typeface="Arial" charset="0"/>
                <a:cs typeface="Arial" charset="0"/>
              </a:rPr>
              <a:t> </a:t>
            </a:r>
            <a:r>
              <a:rPr lang="en-US" sz="1400" dirty="0" err="1">
                <a:solidFill>
                  <a:srgbClr val="000000"/>
                </a:solidFill>
                <a:latin typeface="Arial" charset="0"/>
                <a:cs typeface="Arial" charset="0"/>
              </a:rPr>
              <a:t>Extensão</a:t>
            </a:r>
            <a:r>
              <a:rPr lang="en-US" sz="1400" dirty="0">
                <a:solidFill>
                  <a:srgbClr val="000000"/>
                </a:solidFill>
                <a:latin typeface="Arial" charset="0"/>
                <a:cs typeface="Arial" charset="0"/>
              </a:rPr>
              <a:t> do SIGAA</a:t>
            </a:r>
            <a:r>
              <a:rPr lang="en-US" sz="1400" dirty="0">
                <a:latin typeface="Arial" charset="0"/>
                <a:cs typeface="Arial" charset="0"/>
              </a:rPr>
              <a:t>;</a:t>
            </a:r>
          </a:p>
          <a:p>
            <a:pPr marL="1200150" lvl="2" indent="-342900" algn="just" eaLnBrk="1" hangingPunct="1">
              <a:buFont typeface="Wingdings" pitchFamily="2" charset="2"/>
              <a:buChar char="Ø"/>
              <a:defRPr/>
            </a:pPr>
            <a:r>
              <a:rPr lang="en-US" sz="1400" dirty="0">
                <a:latin typeface="Arial" charset="0"/>
                <a:cs typeface="Arial" charset="0"/>
              </a:rPr>
              <a:t>Compete </a:t>
            </a:r>
            <a:r>
              <a:rPr lang="en-US" sz="1400" dirty="0" err="1">
                <a:latin typeface="Arial" charset="0"/>
                <a:cs typeface="Arial" charset="0"/>
              </a:rPr>
              <a:t>ao</a:t>
            </a:r>
            <a:r>
              <a:rPr lang="en-US" sz="1400" dirty="0">
                <a:latin typeface="Arial" charset="0"/>
                <a:cs typeface="Arial" charset="0"/>
              </a:rPr>
              <a:t> </a:t>
            </a:r>
            <a:r>
              <a:rPr lang="en-US" sz="1400" dirty="0" err="1">
                <a:latin typeface="Arial" charset="0"/>
                <a:cs typeface="Arial" charset="0"/>
              </a:rPr>
              <a:t>coordenador</a:t>
            </a:r>
            <a:r>
              <a:rPr lang="en-US" sz="1400" dirty="0">
                <a:latin typeface="Arial" charset="0"/>
                <a:cs typeface="Arial" charset="0"/>
              </a:rPr>
              <a:t> da </a:t>
            </a:r>
            <a:r>
              <a:rPr lang="en-US" sz="1400" dirty="0" err="1">
                <a:latin typeface="Arial" charset="0"/>
                <a:cs typeface="Arial" charset="0"/>
              </a:rPr>
              <a:t>ação</a:t>
            </a:r>
            <a:r>
              <a:rPr lang="en-US" sz="1400" dirty="0">
                <a:latin typeface="Arial" charset="0"/>
                <a:cs typeface="Arial" charset="0"/>
              </a:rPr>
              <a:t> de </a:t>
            </a:r>
            <a:r>
              <a:rPr lang="en-US" sz="1400" dirty="0" err="1">
                <a:latin typeface="Arial" charset="0"/>
                <a:cs typeface="Arial" charset="0"/>
              </a:rPr>
              <a:t>extensão</a:t>
            </a:r>
            <a:r>
              <a:rPr lang="en-US" sz="1400" dirty="0">
                <a:latin typeface="Arial" charset="0"/>
                <a:cs typeface="Arial" charset="0"/>
              </a:rPr>
              <a:t> </a:t>
            </a:r>
            <a:r>
              <a:rPr lang="en-US" sz="1400" dirty="0" err="1">
                <a:latin typeface="Arial" charset="0"/>
                <a:cs typeface="Arial" charset="0"/>
              </a:rPr>
              <a:t>analisar</a:t>
            </a:r>
            <a:r>
              <a:rPr lang="en-US" sz="1400" dirty="0">
                <a:latin typeface="Arial" charset="0"/>
                <a:cs typeface="Arial" charset="0"/>
              </a:rPr>
              <a:t> e </a:t>
            </a:r>
            <a:r>
              <a:rPr lang="en-US" sz="1400" dirty="0" err="1">
                <a:latin typeface="Arial" charset="0"/>
                <a:cs typeface="Arial" charset="0"/>
              </a:rPr>
              <a:t>aprovar</a:t>
            </a:r>
            <a:r>
              <a:rPr lang="en-US" sz="1400" dirty="0">
                <a:latin typeface="Arial" charset="0"/>
                <a:cs typeface="Arial" charset="0"/>
              </a:rPr>
              <a:t> o </a:t>
            </a:r>
            <a:r>
              <a:rPr lang="en-US" sz="1400" dirty="0" err="1">
                <a:latin typeface="Arial" charset="0"/>
                <a:cs typeface="Arial" charset="0"/>
              </a:rPr>
              <a:t>relatório</a:t>
            </a:r>
            <a:r>
              <a:rPr lang="en-US" sz="1400" dirty="0">
                <a:latin typeface="Arial" charset="0"/>
                <a:cs typeface="Arial" charset="0"/>
              </a:rPr>
              <a:t> final.</a:t>
            </a:r>
          </a:p>
          <a:p>
            <a:pPr marL="1200150" lvl="2" indent="-342900" algn="just" eaLnBrk="1" hangingPunct="1">
              <a:buFont typeface="Wingdings" pitchFamily="2" charset="2"/>
              <a:buChar char="Ø"/>
              <a:defRPr/>
            </a:pPr>
            <a:endParaRPr lang="en-US" sz="1200" dirty="0">
              <a:solidFill>
                <a:schemeClr val="accent6">
                  <a:lumMod val="75000"/>
                </a:schemeClr>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err="1">
                <a:solidFill>
                  <a:schemeClr val="accent6">
                    <a:lumMod val="75000"/>
                  </a:schemeClr>
                </a:solidFill>
                <a:latin typeface="Arial" charset="0"/>
                <a:cs typeface="Arial" charset="0"/>
              </a:rPr>
              <a:t>Declaração</a:t>
            </a:r>
            <a:r>
              <a:rPr lang="en-US" sz="2000" dirty="0">
                <a:latin typeface="Arial" charset="0"/>
                <a:cs typeface="Arial" charset="0"/>
              </a:rPr>
              <a:t>:</a:t>
            </a:r>
          </a:p>
          <a:p>
            <a:pPr marL="1200150" lvl="2" indent="-342900" algn="just" eaLnBrk="1" hangingPunct="1">
              <a:buFont typeface="Wingdings" pitchFamily="2" charset="2"/>
              <a:buChar char="Ø"/>
              <a:defRPr/>
            </a:pPr>
            <a:r>
              <a:rPr lang="en-US" sz="1400" u="sng" dirty="0" err="1">
                <a:latin typeface="Arial" charset="0"/>
                <a:cs typeface="Arial" charset="0"/>
              </a:rPr>
              <a:t>Quando</a:t>
            </a:r>
            <a:r>
              <a:rPr lang="en-US" sz="1400" dirty="0">
                <a:latin typeface="Arial" charset="0"/>
                <a:cs typeface="Arial" charset="0"/>
              </a:rPr>
              <a:t>: a </a:t>
            </a:r>
            <a:r>
              <a:rPr lang="en-US" sz="1400" dirty="0" err="1">
                <a:latin typeface="Arial" charset="0"/>
                <a:cs typeface="Arial" charset="0"/>
              </a:rPr>
              <a:t>qualquer</a:t>
            </a:r>
            <a:r>
              <a:rPr lang="en-US" sz="1400" dirty="0">
                <a:latin typeface="Arial" charset="0"/>
                <a:cs typeface="Arial" charset="0"/>
              </a:rPr>
              <a:t> tempo, a </a:t>
            </a:r>
            <a:r>
              <a:rPr lang="en-US" sz="1400" dirty="0" err="1">
                <a:latin typeface="Arial" charset="0"/>
                <a:cs typeface="Arial" charset="0"/>
              </a:rPr>
              <a:t>partir</a:t>
            </a:r>
            <a:r>
              <a:rPr lang="en-US" sz="1400" dirty="0">
                <a:latin typeface="Arial" charset="0"/>
                <a:cs typeface="Arial" charset="0"/>
              </a:rPr>
              <a:t> da </a:t>
            </a:r>
            <a:r>
              <a:rPr lang="en-US" sz="1400" dirty="0" err="1">
                <a:latin typeface="Arial" charset="0"/>
                <a:cs typeface="Arial" charset="0"/>
              </a:rPr>
              <a:t>aprovação</a:t>
            </a:r>
            <a:r>
              <a:rPr lang="en-US" sz="1400" dirty="0">
                <a:latin typeface="Arial" charset="0"/>
                <a:cs typeface="Arial" charset="0"/>
              </a:rPr>
              <a:t> </a:t>
            </a:r>
            <a:r>
              <a:rPr lang="en-US" sz="1400" dirty="0" err="1">
                <a:latin typeface="Arial" charset="0"/>
                <a:cs typeface="Arial" charset="0"/>
              </a:rPr>
              <a:t>institucional</a:t>
            </a:r>
            <a:r>
              <a:rPr lang="en-US" sz="1400" dirty="0">
                <a:latin typeface="Arial" charset="0"/>
                <a:cs typeface="Arial" charset="0"/>
              </a:rPr>
              <a:t> da </a:t>
            </a:r>
            <a:r>
              <a:rPr lang="en-US" sz="1400" dirty="0" err="1">
                <a:latin typeface="Arial" charset="0"/>
                <a:cs typeface="Arial" charset="0"/>
              </a:rPr>
              <a:t>ação</a:t>
            </a:r>
            <a:r>
              <a:rPr lang="en-US" sz="1400" dirty="0">
                <a:latin typeface="Arial" charset="0"/>
                <a:cs typeface="Arial" charset="0"/>
              </a:rPr>
              <a:t> e antes da </a:t>
            </a:r>
            <a:r>
              <a:rPr lang="en-US" sz="1400" dirty="0" err="1">
                <a:latin typeface="Arial" charset="0"/>
                <a:cs typeface="Arial" charset="0"/>
              </a:rPr>
              <a:t>formalização</a:t>
            </a:r>
            <a:r>
              <a:rPr lang="en-US" sz="1400" dirty="0">
                <a:latin typeface="Arial" charset="0"/>
                <a:cs typeface="Arial" charset="0"/>
              </a:rPr>
              <a:t> de </a:t>
            </a:r>
            <a:r>
              <a:rPr lang="en-US" sz="1400" dirty="0" err="1">
                <a:latin typeface="Arial" charset="0"/>
                <a:cs typeface="Arial" charset="0"/>
              </a:rPr>
              <a:t>seu</a:t>
            </a:r>
            <a:r>
              <a:rPr lang="en-US" sz="1400" dirty="0">
                <a:latin typeface="Arial" charset="0"/>
                <a:cs typeface="Arial" charset="0"/>
              </a:rPr>
              <a:t> </a:t>
            </a:r>
            <a:r>
              <a:rPr lang="en-US" sz="1400" dirty="0" err="1">
                <a:latin typeface="Arial" charset="0"/>
                <a:cs typeface="Arial" charset="0"/>
              </a:rPr>
              <a:t>término</a:t>
            </a:r>
            <a:r>
              <a:rPr lang="en-US" sz="1400" dirty="0">
                <a:latin typeface="Arial" charset="0"/>
                <a:cs typeface="Arial" charset="0"/>
              </a:rPr>
              <a:t>.</a:t>
            </a:r>
          </a:p>
          <a:p>
            <a:pPr marL="1200150" lvl="2" indent="-342900" algn="just" eaLnBrk="1" hangingPunct="1">
              <a:buFont typeface="Wingdings" pitchFamily="2" charset="2"/>
              <a:buChar char="Ø"/>
              <a:defRPr/>
            </a:pPr>
            <a:endParaRPr lang="en-US" sz="1200" dirty="0">
              <a:latin typeface="Arial" charset="0"/>
              <a:cs typeface="Arial" charset="0"/>
            </a:endParaRPr>
          </a:p>
          <a:p>
            <a:pPr marL="800100" lvl="1" indent="-342900" algn="just" eaLnBrk="1" hangingPunct="1">
              <a:buFont typeface="Courier New" panose="02070309020205020404" pitchFamily="49" charset="0"/>
              <a:buChar char="o"/>
              <a:defRPr/>
            </a:pPr>
            <a:r>
              <a:rPr lang="en-US" sz="2000" u="sng" dirty="0" err="1">
                <a:solidFill>
                  <a:schemeClr val="accent6">
                    <a:lumMod val="75000"/>
                  </a:schemeClr>
                </a:solidFill>
                <a:latin typeface="Arial" charset="0"/>
                <a:cs typeface="Arial" charset="0"/>
              </a:rPr>
              <a:t>Importante</a:t>
            </a:r>
            <a:r>
              <a:rPr lang="en-US" sz="2000" dirty="0">
                <a:latin typeface="Arial" charset="0"/>
                <a:cs typeface="Arial" charset="0"/>
              </a:rPr>
              <a:t>:</a:t>
            </a:r>
          </a:p>
          <a:p>
            <a:pPr marL="1200150" lvl="2" indent="-342900" algn="just" eaLnBrk="1" hangingPunct="1">
              <a:buFont typeface="Wingdings" pitchFamily="2" charset="2"/>
              <a:buChar char="Ø"/>
              <a:defRPr/>
            </a:pPr>
            <a:r>
              <a:rPr lang="en-US" sz="1400" dirty="0" err="1">
                <a:latin typeface="Arial" charset="0"/>
                <a:cs typeface="Arial" charset="0"/>
              </a:rPr>
              <a:t>Certificados</a:t>
            </a:r>
            <a:r>
              <a:rPr lang="en-US" sz="1400" dirty="0">
                <a:latin typeface="Arial" charset="0"/>
                <a:cs typeface="Arial" charset="0"/>
              </a:rPr>
              <a:t> e </a:t>
            </a:r>
            <a:r>
              <a:rPr lang="en-US" sz="1400" dirty="0" err="1">
                <a:latin typeface="Arial" charset="0"/>
                <a:cs typeface="Arial" charset="0"/>
              </a:rPr>
              <a:t>declarações</a:t>
            </a:r>
            <a:r>
              <a:rPr lang="en-US" sz="1400" dirty="0">
                <a:latin typeface="Arial" charset="0"/>
                <a:cs typeface="Arial" charset="0"/>
              </a:rPr>
              <a:t>: </a:t>
            </a:r>
            <a:r>
              <a:rPr lang="en-US" sz="1400" dirty="0" err="1">
                <a:latin typeface="Arial" charset="0"/>
                <a:cs typeface="Arial" charset="0"/>
              </a:rPr>
              <a:t>emitidos</a:t>
            </a:r>
            <a:r>
              <a:rPr lang="en-US" sz="1400" dirty="0">
                <a:latin typeface="Arial" charset="0"/>
                <a:cs typeface="Arial" charset="0"/>
              </a:rPr>
              <a:t> </a:t>
            </a:r>
            <a:r>
              <a:rPr lang="en-US" sz="1400" dirty="0" err="1">
                <a:latin typeface="Arial" charset="0"/>
                <a:cs typeface="Arial" charset="0"/>
              </a:rPr>
              <a:t>pelos</a:t>
            </a:r>
            <a:r>
              <a:rPr lang="en-US" sz="1400" dirty="0">
                <a:latin typeface="Arial" charset="0"/>
                <a:cs typeface="Arial" charset="0"/>
              </a:rPr>
              <a:t> </a:t>
            </a:r>
            <a:r>
              <a:rPr lang="en-US" sz="1400" dirty="0" err="1">
                <a:latin typeface="Arial" charset="0"/>
                <a:cs typeface="Arial" charset="0"/>
              </a:rPr>
              <a:t>discentes</a:t>
            </a:r>
            <a:r>
              <a:rPr lang="en-US" sz="1400" dirty="0">
                <a:latin typeface="Arial" charset="0"/>
                <a:cs typeface="Arial" charset="0"/>
              </a:rPr>
              <a:t> a </a:t>
            </a:r>
            <a:r>
              <a:rPr lang="en-US" sz="1400" dirty="0" err="1">
                <a:latin typeface="Arial" charset="0"/>
                <a:cs typeface="Arial" charset="0"/>
              </a:rPr>
              <a:t>partir</a:t>
            </a:r>
            <a:r>
              <a:rPr lang="en-US" sz="1400" dirty="0">
                <a:latin typeface="Arial" charset="0"/>
                <a:cs typeface="Arial" charset="0"/>
              </a:rPr>
              <a:t> do </a:t>
            </a:r>
            <a:r>
              <a:rPr lang="en-US" sz="1400" dirty="0" err="1">
                <a:latin typeface="Arial" charset="0"/>
                <a:cs typeface="Arial" charset="0"/>
              </a:rPr>
              <a:t>Módulo</a:t>
            </a:r>
            <a:r>
              <a:rPr lang="en-US" sz="1400" dirty="0">
                <a:latin typeface="Arial" charset="0"/>
                <a:cs typeface="Arial" charset="0"/>
              </a:rPr>
              <a:t> </a:t>
            </a:r>
            <a:r>
              <a:rPr lang="en-US" sz="1400" dirty="0" err="1">
                <a:latin typeface="Arial" charset="0"/>
                <a:cs typeface="Arial" charset="0"/>
              </a:rPr>
              <a:t>Extensão</a:t>
            </a:r>
            <a:r>
              <a:rPr lang="en-US" sz="1400" dirty="0">
                <a:latin typeface="Arial" charset="0"/>
                <a:cs typeface="Arial" charset="0"/>
              </a:rPr>
              <a:t>;</a:t>
            </a:r>
          </a:p>
          <a:p>
            <a:pPr marL="1200150" lvl="2" indent="-342900" algn="just" eaLnBrk="1" hangingPunct="1">
              <a:buFont typeface="Wingdings" pitchFamily="2" charset="2"/>
              <a:buChar char="Ø"/>
              <a:defRPr/>
            </a:pPr>
            <a:r>
              <a:rPr lang="en-US" sz="1400" dirty="0" err="1">
                <a:latin typeface="Arial" charset="0"/>
                <a:cs typeface="Arial" charset="0"/>
              </a:rPr>
              <a:t>Certificados</a:t>
            </a:r>
            <a:r>
              <a:rPr lang="en-US" sz="1400" dirty="0">
                <a:latin typeface="Arial" charset="0"/>
                <a:cs typeface="Arial" charset="0"/>
              </a:rPr>
              <a:t>: </a:t>
            </a:r>
            <a:r>
              <a:rPr lang="en-US" sz="1400" dirty="0" err="1">
                <a:latin typeface="Arial" charset="0"/>
                <a:cs typeface="Arial" charset="0"/>
              </a:rPr>
              <a:t>comprovação</a:t>
            </a:r>
            <a:r>
              <a:rPr lang="en-US" sz="1400" dirty="0">
                <a:latin typeface="Arial" charset="0"/>
                <a:cs typeface="Arial" charset="0"/>
              </a:rPr>
              <a:t> para </a:t>
            </a:r>
            <a:r>
              <a:rPr lang="en-US" sz="1400" dirty="0" err="1">
                <a:latin typeface="Arial" charset="0"/>
                <a:cs typeface="Arial" charset="0"/>
              </a:rPr>
              <a:t>integralizar</a:t>
            </a:r>
            <a:r>
              <a:rPr lang="en-US" sz="1400" dirty="0">
                <a:latin typeface="Arial" charset="0"/>
                <a:cs typeface="Arial" charset="0"/>
              </a:rPr>
              <a:t> </a:t>
            </a:r>
            <a:r>
              <a:rPr lang="en-US" sz="1400" dirty="0" err="1">
                <a:latin typeface="Arial" charset="0"/>
                <a:cs typeface="Arial" charset="0"/>
              </a:rPr>
              <a:t>parte</a:t>
            </a:r>
            <a:r>
              <a:rPr lang="en-US" sz="1400" dirty="0">
                <a:latin typeface="Arial" charset="0"/>
                <a:cs typeface="Arial" charset="0"/>
              </a:rPr>
              <a:t> da carga </a:t>
            </a:r>
            <a:r>
              <a:rPr lang="en-US" sz="1400" dirty="0" err="1">
                <a:latin typeface="Arial" charset="0"/>
                <a:cs typeface="Arial" charset="0"/>
              </a:rPr>
              <a:t>horária</a:t>
            </a:r>
            <a:r>
              <a:rPr lang="en-US" sz="1400" dirty="0">
                <a:latin typeface="Arial" charset="0"/>
                <a:cs typeface="Arial" charset="0"/>
              </a:rPr>
              <a:t> do </a:t>
            </a:r>
            <a:r>
              <a:rPr lang="en-US" sz="1400" dirty="0" err="1">
                <a:latin typeface="Arial" charset="0"/>
                <a:cs typeface="Arial" charset="0"/>
              </a:rPr>
              <a:t>curso</a:t>
            </a:r>
            <a:r>
              <a:rPr lang="en-US" sz="1400" dirty="0">
                <a:latin typeface="Arial" charset="0"/>
                <a:cs typeface="Arial" charset="0"/>
              </a:rPr>
              <a:t>.</a:t>
            </a:r>
          </a:p>
        </p:txBody>
      </p:sp>
      <p:sp>
        <p:nvSpPr>
          <p:cNvPr id="6" name="Slide Number Placeholder 4">
            <a:extLst>
              <a:ext uri="{FF2B5EF4-FFF2-40B4-BE49-F238E27FC236}">
                <a16:creationId xmlns:a16="http://schemas.microsoft.com/office/drawing/2014/main" id="{BCB76C06-1BA0-0647-9EAE-8DF98C961E7C}"/>
              </a:ext>
            </a:extLst>
          </p:cNvPr>
          <p:cNvSpPr>
            <a:spLocks noGrp="1"/>
          </p:cNvSpPr>
          <p:nvPr>
            <p:ph type="sldNum" sz="quarter" idx="12"/>
          </p:nvPr>
        </p:nvSpPr>
        <p:spPr>
          <a:xfrm>
            <a:off x="8116478" y="4772025"/>
            <a:ext cx="570322" cy="273050"/>
          </a:xfrm>
        </p:spPr>
        <p:txBody>
          <a:bodyPr/>
          <a:lstStyle/>
          <a:p>
            <a:pPr>
              <a:defRPr/>
            </a:pPr>
            <a:fld id="{5203CE00-765D-4049-B0A6-6106E76E0125}" type="slidenum">
              <a:rPr lang="en-US"/>
              <a:pPr>
                <a:defRPr/>
              </a:pPr>
              <a:t>23</a:t>
            </a:fld>
            <a:endParaRPr lang="en-US" dirty="0"/>
          </a:p>
        </p:txBody>
      </p:sp>
    </p:spTree>
    <p:extLst>
      <p:ext uri="{BB962C8B-B14F-4D97-AF65-F5344CB8AC3E}">
        <p14:creationId xmlns:p14="http://schemas.microsoft.com/office/powerpoint/2010/main" val="7431727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9" end="9"/>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11" end="1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xEl>
                                              <p:pRg st="12" end="1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3">
                                            <p:txEl>
                                              <p:pRg st="13" end="1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37CF80A0-6303-5A40-B653-8CD524D2D1A9}"/>
              </a:ext>
            </a:extLst>
          </p:cNvPr>
          <p:cNvSpPr/>
          <p:nvPr/>
        </p:nvSpPr>
        <p:spPr>
          <a:xfrm>
            <a:off x="537556" y="3016577"/>
            <a:ext cx="8068888" cy="1734374"/>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64" name="Rounded Rectangle 63">
            <a:extLst>
              <a:ext uri="{FF2B5EF4-FFF2-40B4-BE49-F238E27FC236}">
                <a16:creationId xmlns:a16="http://schemas.microsoft.com/office/drawing/2014/main" id="{F68003D7-665C-9542-A2CB-24D5137C246D}"/>
              </a:ext>
            </a:extLst>
          </p:cNvPr>
          <p:cNvSpPr/>
          <p:nvPr/>
        </p:nvSpPr>
        <p:spPr>
          <a:xfrm>
            <a:off x="526472" y="1878068"/>
            <a:ext cx="8068888" cy="48806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Integração</a:t>
            </a:r>
            <a:r>
              <a:rPr lang="en-US" sz="4800" b="1" dirty="0">
                <a:solidFill>
                  <a:schemeClr val="bg1">
                    <a:lumMod val="95000"/>
                  </a:schemeClr>
                </a:solidFill>
                <a:latin typeface="Arial"/>
                <a:cs typeface="Arial"/>
              </a:rPr>
              <a:t> Curricular (1/4)</a:t>
            </a:r>
          </a:p>
        </p:txBody>
      </p:sp>
      <p:sp>
        <p:nvSpPr>
          <p:cNvPr id="43" name="TextBox 2">
            <a:extLst>
              <a:ext uri="{FF2B5EF4-FFF2-40B4-BE49-F238E27FC236}">
                <a16:creationId xmlns:a16="http://schemas.microsoft.com/office/drawing/2014/main" id="{B2BC326E-0C58-C544-89F2-1AD7357F6CD9}"/>
              </a:ext>
            </a:extLst>
          </p:cNvPr>
          <p:cNvSpPr txBox="1">
            <a:spLocks noChangeArrowheads="1"/>
          </p:cNvSpPr>
          <p:nvPr/>
        </p:nvSpPr>
        <p:spPr bwMode="auto">
          <a:xfrm>
            <a:off x="447675" y="1311275"/>
            <a:ext cx="8432373" cy="37548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514350" indent="-514350" algn="just" eaLnBrk="1" hangingPunct="1">
              <a:buFont typeface="+mj-lt"/>
              <a:buAutoNum type="arabicParenR"/>
              <a:defRPr/>
            </a:pPr>
            <a:r>
              <a:rPr lang="en-US" sz="2600" dirty="0">
                <a:solidFill>
                  <a:srgbClr val="000000"/>
                </a:solidFill>
                <a:latin typeface="Arial" charset="0"/>
                <a:cs typeface="Arial" charset="0"/>
              </a:rPr>
              <a:t>Qual a data-</a:t>
            </a:r>
            <a:r>
              <a:rPr lang="en-US" sz="2600" dirty="0" err="1">
                <a:solidFill>
                  <a:srgbClr val="000000"/>
                </a:solidFill>
                <a:latin typeface="Arial" charset="0"/>
                <a:cs typeface="Arial" charset="0"/>
              </a:rPr>
              <a:t>limite</a:t>
            </a:r>
            <a:r>
              <a:rPr lang="en-US" sz="26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12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a:solidFill>
                  <a:schemeClr val="accent6">
                    <a:lumMod val="75000"/>
                  </a:schemeClr>
                </a:solidFill>
                <a:latin typeface="Arial" charset="0"/>
                <a:cs typeface="Arial" charset="0"/>
              </a:rPr>
              <a:t>19/12/2022 (</a:t>
            </a:r>
            <a:r>
              <a:rPr lang="en-US" sz="2000" dirty="0" err="1">
                <a:solidFill>
                  <a:schemeClr val="accent6">
                    <a:lumMod val="75000"/>
                  </a:schemeClr>
                </a:solidFill>
                <a:latin typeface="Arial" charset="0"/>
                <a:cs typeface="Arial" charset="0"/>
              </a:rPr>
              <a:t>segunda-feira</a:t>
            </a:r>
            <a:r>
              <a:rPr lang="en-US" sz="2000" dirty="0">
                <a:solidFill>
                  <a:schemeClr val="accent6">
                    <a:lumMod val="75000"/>
                  </a:schemeClr>
                </a:solidFill>
                <a:latin typeface="Arial" charset="0"/>
                <a:cs typeface="Arial" charset="0"/>
              </a:rPr>
              <a:t>)</a:t>
            </a:r>
            <a:r>
              <a:rPr lang="en-US" sz="20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400" dirty="0">
              <a:solidFill>
                <a:srgbClr val="000000"/>
              </a:solidFill>
              <a:latin typeface="Arial" charset="0"/>
              <a:cs typeface="Arial" charset="0"/>
            </a:endParaRPr>
          </a:p>
          <a:p>
            <a:pPr algn="just" eaLnBrk="1" hangingPunct="1">
              <a:buFont typeface="Arial" charset="0"/>
              <a:buChar char="•"/>
              <a:defRPr/>
            </a:pPr>
            <a:endParaRPr lang="en-US" sz="1200" dirty="0">
              <a:solidFill>
                <a:srgbClr val="000000"/>
              </a:solidFill>
              <a:latin typeface="Arial" charset="0"/>
              <a:cs typeface="Arial" charset="0"/>
            </a:endParaRPr>
          </a:p>
          <a:p>
            <a:pPr marL="514350" indent="-514350" algn="just" eaLnBrk="1" hangingPunct="1">
              <a:buFont typeface="+mj-lt"/>
              <a:buAutoNum type="arabicParenR" startAt="2"/>
              <a:defRPr/>
            </a:pPr>
            <a:r>
              <a:rPr lang="en-US" sz="2600" dirty="0" err="1">
                <a:solidFill>
                  <a:srgbClr val="000000"/>
                </a:solidFill>
                <a:latin typeface="Arial" charset="0"/>
                <a:cs typeface="Arial" charset="0"/>
              </a:rPr>
              <a:t>Quais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diretrizes</a:t>
            </a:r>
            <a:r>
              <a:rPr lang="en-US" sz="2600" dirty="0">
                <a:solidFill>
                  <a:srgbClr val="000000"/>
                </a:solidFill>
                <a:latin typeface="Arial" charset="0"/>
                <a:cs typeface="Arial" charset="0"/>
              </a:rPr>
              <a:t> para </a:t>
            </a:r>
            <a:r>
              <a:rPr lang="en-US" sz="2600" dirty="0" err="1">
                <a:solidFill>
                  <a:srgbClr val="000000"/>
                </a:solidFill>
                <a:latin typeface="Arial" charset="0"/>
                <a:cs typeface="Arial" charset="0"/>
              </a:rPr>
              <a:t>concepção</a:t>
            </a:r>
            <a:r>
              <a:rPr lang="en-US" sz="2600" dirty="0">
                <a:solidFill>
                  <a:srgbClr val="000000"/>
                </a:solidFill>
                <a:latin typeface="Arial" charset="0"/>
                <a:cs typeface="Arial" charset="0"/>
              </a:rPr>
              <a:t>/</a:t>
            </a:r>
            <a:r>
              <a:rPr lang="en-US" sz="2600" dirty="0" err="1">
                <a:solidFill>
                  <a:srgbClr val="000000"/>
                </a:solidFill>
                <a:latin typeface="Arial" charset="0"/>
                <a:cs typeface="Arial" charset="0"/>
              </a:rPr>
              <a:t>realização</a:t>
            </a:r>
            <a:r>
              <a:rPr lang="en-US" sz="2600" dirty="0">
                <a:solidFill>
                  <a:srgbClr val="000000"/>
                </a:solidFill>
                <a:latin typeface="Arial" charset="0"/>
                <a:cs typeface="Arial" charset="0"/>
              </a:rPr>
              <a:t> de AEX?</a:t>
            </a:r>
          </a:p>
          <a:p>
            <a:pPr lvl="1" algn="just" eaLnBrk="1" hangingPunct="1">
              <a:buFont typeface="Arial" charset="0"/>
              <a:buChar char="•"/>
              <a:defRPr/>
            </a:pPr>
            <a:endParaRPr lang="en-US" sz="12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err="1">
                <a:latin typeface="Arial" charset="0"/>
                <a:cs typeface="Arial" charset="0"/>
              </a:rPr>
              <a:t>Relação</a:t>
            </a:r>
            <a:r>
              <a:rPr lang="en-US" sz="2000" dirty="0">
                <a:latin typeface="Arial" charset="0"/>
                <a:cs typeface="Arial" charset="0"/>
              </a:rPr>
              <a:t> </a:t>
            </a:r>
            <a:r>
              <a:rPr lang="en-US" sz="2000" dirty="0" err="1">
                <a:latin typeface="Arial" charset="0"/>
                <a:cs typeface="Arial" charset="0"/>
              </a:rPr>
              <a:t>dialógica</a:t>
            </a:r>
            <a:r>
              <a:rPr lang="en-US" sz="2000" dirty="0">
                <a:latin typeface="Arial" charset="0"/>
                <a:cs typeface="Arial" charset="0"/>
              </a:rPr>
              <a:t> entre o CEFET-MG e a </a:t>
            </a:r>
            <a:r>
              <a:rPr lang="en-US" sz="2000" dirty="0" err="1">
                <a:latin typeface="Arial" charset="0"/>
                <a:cs typeface="Arial" charset="0"/>
              </a:rPr>
              <a:t>sociedade</a:t>
            </a:r>
            <a:r>
              <a:rPr lang="en-US" sz="2000" dirty="0">
                <a:latin typeface="Arial" charset="0"/>
                <a:cs typeface="Arial" charset="0"/>
              </a:rPr>
              <a:t>;</a:t>
            </a:r>
          </a:p>
          <a:p>
            <a:pPr marL="800100" lvl="1" indent="-342900" algn="just" eaLnBrk="1" hangingPunct="1">
              <a:buFont typeface="Courier New" panose="02070309020205020404" pitchFamily="49" charset="0"/>
              <a:buChar char="o"/>
              <a:defRPr/>
            </a:pPr>
            <a:r>
              <a:rPr lang="en-US" sz="2000" dirty="0" err="1">
                <a:latin typeface="Arial" charset="0"/>
                <a:cs typeface="Arial" charset="0"/>
              </a:rPr>
              <a:t>Impacto</a:t>
            </a:r>
            <a:r>
              <a:rPr lang="en-US" sz="2000" dirty="0">
                <a:latin typeface="Arial" charset="0"/>
                <a:cs typeface="Arial" charset="0"/>
              </a:rPr>
              <a:t> </a:t>
            </a:r>
            <a:r>
              <a:rPr lang="en-US" sz="2000" dirty="0" err="1">
                <a:latin typeface="Arial" charset="0"/>
                <a:cs typeface="Arial" charset="0"/>
              </a:rPr>
              <a:t>na</a:t>
            </a:r>
            <a:r>
              <a:rPr lang="en-US" sz="2000" dirty="0">
                <a:latin typeface="Arial" charset="0"/>
                <a:cs typeface="Arial" charset="0"/>
              </a:rPr>
              <a:t> </a:t>
            </a:r>
            <a:r>
              <a:rPr lang="en-US" sz="2000" dirty="0" err="1">
                <a:latin typeface="Arial" charset="0"/>
                <a:cs typeface="Arial" charset="0"/>
              </a:rPr>
              <a:t>formação</a:t>
            </a:r>
            <a:r>
              <a:rPr lang="en-US" sz="2000" dirty="0">
                <a:latin typeface="Arial" charset="0"/>
                <a:cs typeface="Arial" charset="0"/>
              </a:rPr>
              <a:t> do </a:t>
            </a:r>
            <a:r>
              <a:rPr lang="en-US" sz="2000" dirty="0" err="1">
                <a:latin typeface="Arial" charset="0"/>
                <a:cs typeface="Arial" charset="0"/>
              </a:rPr>
              <a:t>discente</a:t>
            </a:r>
            <a:r>
              <a:rPr lang="en-US" sz="2000" dirty="0">
                <a:latin typeface="Arial" charset="0"/>
                <a:cs typeface="Arial" charset="0"/>
              </a:rPr>
              <a:t>;</a:t>
            </a:r>
          </a:p>
          <a:p>
            <a:pPr marL="800100" lvl="1" indent="-342900" algn="just" eaLnBrk="1" hangingPunct="1">
              <a:buFont typeface="Courier New" panose="02070309020205020404" pitchFamily="49" charset="0"/>
              <a:buChar char="o"/>
              <a:defRPr/>
            </a:pPr>
            <a:r>
              <a:rPr lang="en-US" sz="2000" dirty="0" err="1">
                <a:latin typeface="Arial" charset="0"/>
                <a:cs typeface="Arial" charset="0"/>
              </a:rPr>
              <a:t>Interdisciplinaridade</a:t>
            </a:r>
            <a:r>
              <a:rPr lang="en-US" sz="2000" dirty="0">
                <a:latin typeface="Arial" charset="0"/>
                <a:cs typeface="Arial" charset="0"/>
              </a:rPr>
              <a:t>;</a:t>
            </a:r>
          </a:p>
          <a:p>
            <a:pPr marL="800100" lvl="1" indent="-342900" algn="just" eaLnBrk="1" hangingPunct="1">
              <a:buFont typeface="Courier New" panose="02070309020205020404" pitchFamily="49" charset="0"/>
              <a:buChar char="o"/>
              <a:defRPr/>
            </a:pPr>
            <a:r>
              <a:rPr lang="en-US" sz="2000" dirty="0" err="1">
                <a:latin typeface="Arial" charset="0"/>
                <a:cs typeface="Arial" charset="0"/>
              </a:rPr>
              <a:t>Indissociabilidade</a:t>
            </a:r>
            <a:r>
              <a:rPr lang="en-US" sz="2000" dirty="0">
                <a:latin typeface="Arial" charset="0"/>
                <a:cs typeface="Arial" charset="0"/>
              </a:rPr>
              <a:t> entre Ensino, </a:t>
            </a:r>
            <a:r>
              <a:rPr lang="en-US" sz="2000" dirty="0" err="1">
                <a:latin typeface="Arial" charset="0"/>
                <a:cs typeface="Arial" charset="0"/>
              </a:rPr>
              <a:t>Pesquisa</a:t>
            </a:r>
            <a:r>
              <a:rPr lang="en-US" sz="2000" dirty="0">
                <a:latin typeface="Arial" charset="0"/>
                <a:cs typeface="Arial" charset="0"/>
              </a:rPr>
              <a:t> e </a:t>
            </a:r>
            <a:r>
              <a:rPr lang="en-US" sz="2000" dirty="0" err="1">
                <a:latin typeface="Arial" charset="0"/>
                <a:cs typeface="Arial" charset="0"/>
              </a:rPr>
              <a:t>Extensão</a:t>
            </a:r>
            <a:r>
              <a:rPr lang="en-US" sz="2000" dirty="0">
                <a:latin typeface="Arial" charset="0"/>
                <a:cs typeface="Arial" charset="0"/>
              </a:rPr>
              <a:t>;</a:t>
            </a:r>
          </a:p>
          <a:p>
            <a:pPr marL="800100" lvl="1" indent="-342900" algn="just" eaLnBrk="1" hangingPunct="1">
              <a:buFont typeface="Courier New" panose="02070309020205020404" pitchFamily="49" charset="0"/>
              <a:buChar char="o"/>
              <a:defRPr/>
            </a:pPr>
            <a:r>
              <a:rPr lang="en-US" sz="2000" dirty="0" err="1">
                <a:latin typeface="Arial" charset="0"/>
                <a:cs typeface="Arial" charset="0"/>
              </a:rPr>
              <a:t>Relação</a:t>
            </a:r>
            <a:r>
              <a:rPr lang="en-US" sz="2000" dirty="0">
                <a:latin typeface="Arial" charset="0"/>
                <a:cs typeface="Arial" charset="0"/>
              </a:rPr>
              <a:t> social de </a:t>
            </a:r>
            <a:r>
              <a:rPr lang="en-US" sz="2000" dirty="0" err="1">
                <a:latin typeface="Arial" charset="0"/>
                <a:cs typeface="Arial" charset="0"/>
              </a:rPr>
              <a:t>impacto</a:t>
            </a:r>
            <a:r>
              <a:rPr lang="en-US" sz="2000" dirty="0">
                <a:latin typeface="Arial" charset="0"/>
                <a:cs typeface="Arial" charset="0"/>
              </a:rPr>
              <a:t>.</a:t>
            </a:r>
          </a:p>
          <a:p>
            <a:pPr algn="just" eaLnBrk="1" hangingPunct="1">
              <a:buFont typeface="Arial" charset="0"/>
              <a:buChar char="•"/>
              <a:defRPr/>
            </a:pPr>
            <a:endParaRPr lang="en-US" sz="2600" dirty="0">
              <a:solidFill>
                <a:srgbClr val="000000"/>
              </a:solidFill>
              <a:latin typeface="Arial" charset="0"/>
              <a:cs typeface="Arial" charset="0"/>
            </a:endParaRPr>
          </a:p>
        </p:txBody>
      </p:sp>
      <p:sp>
        <p:nvSpPr>
          <p:cNvPr id="6" name="Slide Number Placeholder 4">
            <a:extLst>
              <a:ext uri="{FF2B5EF4-FFF2-40B4-BE49-F238E27FC236}">
                <a16:creationId xmlns:a16="http://schemas.microsoft.com/office/drawing/2014/main" id="{BCB76C06-1BA0-0647-9EAE-8DF98C961E7C}"/>
              </a:ext>
            </a:extLst>
          </p:cNvPr>
          <p:cNvSpPr>
            <a:spLocks noGrp="1"/>
          </p:cNvSpPr>
          <p:nvPr>
            <p:ph type="sldNum" sz="quarter" idx="12"/>
          </p:nvPr>
        </p:nvSpPr>
        <p:spPr>
          <a:xfrm>
            <a:off x="6553200" y="4772025"/>
            <a:ext cx="2133600" cy="273050"/>
          </a:xfrm>
        </p:spPr>
        <p:txBody>
          <a:bodyPr/>
          <a:lstStyle/>
          <a:p>
            <a:pPr>
              <a:defRPr/>
            </a:pPr>
            <a:fld id="{5203CE00-765D-4049-B0A6-6106E76E0125}" type="slidenum">
              <a:rPr lang="en-US"/>
              <a:pPr>
                <a:defRPr/>
              </a:pPr>
              <a:t>24</a:t>
            </a:fld>
            <a:endParaRPr lang="en-US" dirty="0"/>
          </a:p>
        </p:txBody>
      </p:sp>
    </p:spTree>
    <p:extLst>
      <p:ext uri="{BB962C8B-B14F-4D97-AF65-F5344CB8AC3E}">
        <p14:creationId xmlns:p14="http://schemas.microsoft.com/office/powerpoint/2010/main" val="4954095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xEl>
                                              <p:pRg st="11" end="1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9E71F5C3-717B-254B-A614-F6DFDDE8E3B2}"/>
              </a:ext>
            </a:extLst>
          </p:cNvPr>
          <p:cNvSpPr/>
          <p:nvPr/>
        </p:nvSpPr>
        <p:spPr>
          <a:xfrm>
            <a:off x="526472" y="2673414"/>
            <a:ext cx="8068888" cy="749167"/>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5" name="Rounded Rectangle 4">
            <a:extLst>
              <a:ext uri="{FF2B5EF4-FFF2-40B4-BE49-F238E27FC236}">
                <a16:creationId xmlns:a16="http://schemas.microsoft.com/office/drawing/2014/main" id="{37CF80A0-6303-5A40-B653-8CD524D2D1A9}"/>
              </a:ext>
            </a:extLst>
          </p:cNvPr>
          <p:cNvSpPr/>
          <p:nvPr/>
        </p:nvSpPr>
        <p:spPr>
          <a:xfrm>
            <a:off x="537556" y="3865175"/>
            <a:ext cx="8068888" cy="749167"/>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64" name="Rounded Rectangle 63">
            <a:extLst>
              <a:ext uri="{FF2B5EF4-FFF2-40B4-BE49-F238E27FC236}">
                <a16:creationId xmlns:a16="http://schemas.microsoft.com/office/drawing/2014/main" id="{F68003D7-665C-9542-A2CB-24D5137C246D}"/>
              </a:ext>
            </a:extLst>
          </p:cNvPr>
          <p:cNvSpPr/>
          <p:nvPr/>
        </p:nvSpPr>
        <p:spPr>
          <a:xfrm>
            <a:off x="526472" y="1787129"/>
            <a:ext cx="8068888" cy="44369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Integração</a:t>
            </a:r>
            <a:r>
              <a:rPr lang="en-US" sz="4800" b="1" dirty="0">
                <a:solidFill>
                  <a:schemeClr val="bg1">
                    <a:lumMod val="95000"/>
                  </a:schemeClr>
                </a:solidFill>
                <a:latin typeface="Arial"/>
                <a:cs typeface="Arial"/>
              </a:rPr>
              <a:t> Curricular (2/4)</a:t>
            </a:r>
          </a:p>
        </p:txBody>
      </p:sp>
      <p:sp>
        <p:nvSpPr>
          <p:cNvPr id="43" name="TextBox 2">
            <a:extLst>
              <a:ext uri="{FF2B5EF4-FFF2-40B4-BE49-F238E27FC236}">
                <a16:creationId xmlns:a16="http://schemas.microsoft.com/office/drawing/2014/main" id="{B2BC326E-0C58-C544-89F2-1AD7357F6CD9}"/>
              </a:ext>
            </a:extLst>
          </p:cNvPr>
          <p:cNvSpPr txBox="1">
            <a:spLocks noChangeArrowheads="1"/>
          </p:cNvSpPr>
          <p:nvPr/>
        </p:nvSpPr>
        <p:spPr bwMode="auto">
          <a:xfrm>
            <a:off x="447676" y="1311275"/>
            <a:ext cx="8169852" cy="258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514350" indent="-514350" algn="just" eaLnBrk="1" hangingPunct="1">
              <a:buFont typeface="+mj-lt"/>
              <a:buAutoNum type="arabicParenR" startAt="3"/>
              <a:defRPr/>
            </a:pPr>
            <a:r>
              <a:rPr lang="en-US" sz="2600" dirty="0">
                <a:solidFill>
                  <a:srgbClr val="000000"/>
                </a:solidFill>
                <a:latin typeface="Arial" charset="0"/>
                <a:cs typeface="Arial" charset="0"/>
              </a:rPr>
              <a:t>Qual o percentual </a:t>
            </a:r>
            <a:r>
              <a:rPr lang="en-US" sz="2600" dirty="0" err="1">
                <a:solidFill>
                  <a:srgbClr val="000000"/>
                </a:solidFill>
                <a:latin typeface="Arial" charset="0"/>
                <a:cs typeface="Arial" charset="0"/>
              </a:rPr>
              <a:t>mínimo</a:t>
            </a:r>
            <a:r>
              <a:rPr lang="en-US" sz="2600" dirty="0">
                <a:solidFill>
                  <a:srgbClr val="000000"/>
                </a:solidFill>
                <a:latin typeface="Arial" charset="0"/>
                <a:cs typeface="Arial" charset="0"/>
              </a:rPr>
              <a:t> da CH do </a:t>
            </a:r>
            <a:r>
              <a:rPr lang="en-US" sz="2600" dirty="0" err="1">
                <a:solidFill>
                  <a:srgbClr val="000000"/>
                </a:solidFill>
                <a:latin typeface="Arial" charset="0"/>
                <a:cs typeface="Arial" charset="0"/>
              </a:rPr>
              <a:t>curso</a:t>
            </a:r>
            <a:r>
              <a:rPr lang="en-US" sz="26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6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a:solidFill>
                  <a:schemeClr val="accent6">
                    <a:lumMod val="75000"/>
                  </a:schemeClr>
                </a:solidFill>
                <a:latin typeface="Arial" charset="0"/>
                <a:cs typeface="Arial" charset="0"/>
              </a:rPr>
              <a:t>10% (</a:t>
            </a:r>
            <a:r>
              <a:rPr lang="en-US" sz="2000" dirty="0" err="1">
                <a:solidFill>
                  <a:schemeClr val="accent6">
                    <a:lumMod val="75000"/>
                  </a:schemeClr>
                </a:solidFill>
                <a:latin typeface="Arial" charset="0"/>
                <a:cs typeface="Arial" charset="0"/>
              </a:rPr>
              <a:t>dez</a:t>
            </a:r>
            <a:r>
              <a:rPr lang="en-US" sz="2000" dirty="0">
                <a:solidFill>
                  <a:schemeClr val="accent6">
                    <a:lumMod val="75000"/>
                  </a:schemeClr>
                </a:solidFill>
                <a:latin typeface="Arial" charset="0"/>
                <a:cs typeface="Arial" charset="0"/>
              </a:rPr>
              <a:t> por cento)</a:t>
            </a:r>
            <a:r>
              <a:rPr lang="en-US" sz="2000" dirty="0">
                <a:solidFill>
                  <a:srgbClr val="000000"/>
                </a:solidFill>
                <a:latin typeface="Arial" charset="0"/>
                <a:cs typeface="Arial" charset="0"/>
              </a:rPr>
              <a:t>.</a:t>
            </a:r>
          </a:p>
          <a:p>
            <a:pPr marL="514350" indent="-514350" algn="just" eaLnBrk="1" hangingPunct="1">
              <a:buFont typeface="+mj-lt"/>
              <a:buAutoNum type="arabicParenR" startAt="3"/>
              <a:defRPr/>
            </a:pPr>
            <a:endParaRPr lang="en-US" sz="600" dirty="0">
              <a:solidFill>
                <a:srgbClr val="000000"/>
              </a:solidFill>
              <a:latin typeface="Arial" charset="0"/>
              <a:cs typeface="Arial" charset="0"/>
            </a:endParaRPr>
          </a:p>
          <a:p>
            <a:pPr marL="514350" indent="-514350" algn="just" eaLnBrk="1" hangingPunct="1">
              <a:buFont typeface="+mj-lt"/>
              <a:buAutoNum type="arabicParenR" startAt="3"/>
              <a:defRPr/>
            </a:pPr>
            <a:r>
              <a:rPr lang="en-US" sz="2600" dirty="0" err="1">
                <a:solidFill>
                  <a:srgbClr val="000000"/>
                </a:solidFill>
                <a:latin typeface="Arial" charset="0"/>
                <a:cs typeface="Arial" charset="0"/>
              </a:rPr>
              <a:t>Considera</a:t>
            </a:r>
            <a:r>
              <a:rPr lang="en-US" sz="2600" dirty="0">
                <a:solidFill>
                  <a:srgbClr val="000000"/>
                </a:solidFill>
                <a:latin typeface="Arial" charset="0"/>
                <a:cs typeface="Arial" charset="0"/>
              </a:rPr>
              <a:t>-se </a:t>
            </a:r>
            <a:r>
              <a:rPr lang="en-US" sz="2600" dirty="0" err="1">
                <a:solidFill>
                  <a:srgbClr val="000000"/>
                </a:solidFill>
                <a:latin typeface="Arial" charset="0"/>
                <a:cs typeface="Arial" charset="0"/>
              </a:rPr>
              <a:t>ações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não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aprovadas</a:t>
            </a:r>
            <a:r>
              <a:rPr lang="en-US" sz="2600" dirty="0">
                <a:solidFill>
                  <a:srgbClr val="000000"/>
                </a:solidFill>
                <a:latin typeface="Arial" charset="0"/>
                <a:cs typeface="Arial" charset="0"/>
              </a:rPr>
              <a:t> pela DEDC?</a:t>
            </a:r>
          </a:p>
          <a:p>
            <a:pPr marL="800100" lvl="1" indent="-342900" algn="just" eaLnBrk="1" hangingPunct="1">
              <a:buFont typeface="Courier New" panose="02070309020205020404" pitchFamily="49" charset="0"/>
              <a:buChar char="o"/>
              <a:defRPr/>
            </a:pPr>
            <a:endParaRPr lang="en-US" sz="6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Não</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ações</a:t>
            </a:r>
            <a:r>
              <a:rPr lang="en-US" sz="2000" dirty="0">
                <a:solidFill>
                  <a:srgbClr val="000000"/>
                </a:solidFill>
                <a:latin typeface="Arial" charset="0"/>
                <a:cs typeface="Arial" charset="0"/>
              </a:rPr>
              <a:t> no CEFET-MG.</a:t>
            </a:r>
          </a:p>
          <a:p>
            <a:pPr marL="800100" lvl="1" indent="-342900" algn="just" eaLnBrk="1" hangingPunct="1">
              <a:buFont typeface="Courier New" panose="02070309020205020404" pitchFamily="49" charset="0"/>
              <a:buChar char="o"/>
              <a:defRPr/>
            </a:pPr>
            <a:r>
              <a:rPr lang="en-US" sz="2000" dirty="0">
                <a:solidFill>
                  <a:schemeClr val="accent6">
                    <a:lumMod val="75000"/>
                  </a:schemeClr>
                </a:solidFill>
                <a:latin typeface="Arial" charset="0"/>
                <a:cs typeface="Arial" charset="0"/>
              </a:rPr>
              <a:t>Sim</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ações</a:t>
            </a:r>
            <a:r>
              <a:rPr lang="en-US" sz="2000" dirty="0">
                <a:solidFill>
                  <a:srgbClr val="000000"/>
                </a:solidFill>
                <a:latin typeface="Arial" charset="0"/>
                <a:cs typeface="Arial" charset="0"/>
              </a:rPr>
              <a:t> em </a:t>
            </a:r>
            <a:r>
              <a:rPr lang="en-US" sz="2000" dirty="0" err="1">
                <a:solidFill>
                  <a:srgbClr val="000000"/>
                </a:solidFill>
                <a:latin typeface="Arial" charset="0"/>
                <a:cs typeface="Arial" charset="0"/>
              </a:rPr>
              <a:t>outras</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instituições</a:t>
            </a:r>
            <a:r>
              <a:rPr lang="en-US" sz="2000" dirty="0">
                <a:solidFill>
                  <a:srgbClr val="000000"/>
                </a:solidFill>
                <a:latin typeface="Arial" charset="0"/>
                <a:cs typeface="Arial" charset="0"/>
              </a:rPr>
              <a:t> (</a:t>
            </a:r>
            <a:r>
              <a:rPr lang="en-US" sz="2000" dirty="0">
                <a:solidFill>
                  <a:schemeClr val="accent6">
                    <a:lumMod val="75000"/>
                  </a:schemeClr>
                </a:solidFill>
                <a:latin typeface="Arial" charset="0"/>
                <a:cs typeface="Arial" charset="0"/>
              </a:rPr>
              <a:t>10 </a:t>
            </a:r>
            <a:r>
              <a:rPr lang="en-US" sz="2000" dirty="0" err="1">
                <a:solidFill>
                  <a:schemeClr val="accent6">
                    <a:lumMod val="75000"/>
                  </a:schemeClr>
                </a:solidFill>
                <a:latin typeface="Arial" charset="0"/>
                <a:cs typeface="Arial" charset="0"/>
              </a:rPr>
              <a:t>anos</a:t>
            </a:r>
            <a:r>
              <a:rPr lang="en-US" sz="2000" dirty="0">
                <a:solidFill>
                  <a:srgbClr val="000000"/>
                </a:solidFill>
                <a:latin typeface="Arial" charset="0"/>
                <a:cs typeface="Arial" charset="0"/>
              </a:rPr>
              <a:t>), cert. pela PROEX.</a:t>
            </a:r>
            <a:endParaRPr lang="en-US" sz="400" dirty="0">
              <a:solidFill>
                <a:srgbClr val="000000"/>
              </a:solidFill>
              <a:latin typeface="Arial" charset="0"/>
              <a:cs typeface="Arial" charset="0"/>
            </a:endParaRPr>
          </a:p>
          <a:p>
            <a:pPr algn="just" eaLnBrk="1" hangingPunct="1">
              <a:buFont typeface="Arial" charset="0"/>
              <a:buChar char="•"/>
              <a:defRPr/>
            </a:pPr>
            <a:endParaRPr lang="en-US" sz="600" dirty="0">
              <a:solidFill>
                <a:srgbClr val="000000"/>
              </a:solidFill>
              <a:latin typeface="Arial" charset="0"/>
              <a:cs typeface="Arial" charset="0"/>
            </a:endParaRPr>
          </a:p>
          <a:p>
            <a:pPr marL="514350" indent="-514350" algn="just" eaLnBrk="1" hangingPunct="1">
              <a:buFont typeface="+mj-lt"/>
              <a:buAutoNum type="arabicParenR" startAt="5"/>
              <a:defRPr/>
            </a:pPr>
            <a:r>
              <a:rPr lang="en-US" sz="2600" dirty="0" err="1">
                <a:solidFill>
                  <a:srgbClr val="000000"/>
                </a:solidFill>
                <a:latin typeface="Arial" charset="0"/>
                <a:cs typeface="Arial" charset="0"/>
              </a:rPr>
              <a:t>Quais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são</a:t>
            </a:r>
            <a:r>
              <a:rPr lang="en-US" sz="2600" dirty="0">
                <a:solidFill>
                  <a:srgbClr val="000000"/>
                </a:solidFill>
                <a:latin typeface="Arial" charset="0"/>
                <a:cs typeface="Arial" charset="0"/>
              </a:rPr>
              <a:t> as </a:t>
            </a:r>
            <a:r>
              <a:rPr lang="en-US" sz="2600" dirty="0" err="1">
                <a:solidFill>
                  <a:srgbClr val="000000"/>
                </a:solidFill>
                <a:latin typeface="Arial" charset="0"/>
                <a:cs typeface="Arial" charset="0"/>
              </a:rPr>
              <a:t>modalidades</a:t>
            </a:r>
            <a:r>
              <a:rPr lang="en-US" sz="2600" dirty="0">
                <a:solidFill>
                  <a:srgbClr val="000000"/>
                </a:solidFill>
                <a:latin typeface="Arial" charset="0"/>
                <a:cs typeface="Arial" charset="0"/>
              </a:rPr>
              <a:t> de AEX?</a:t>
            </a:r>
          </a:p>
        </p:txBody>
      </p:sp>
      <p:sp>
        <p:nvSpPr>
          <p:cNvPr id="6" name="Slide Number Placeholder 4">
            <a:extLst>
              <a:ext uri="{FF2B5EF4-FFF2-40B4-BE49-F238E27FC236}">
                <a16:creationId xmlns:a16="http://schemas.microsoft.com/office/drawing/2014/main" id="{BCB76C06-1BA0-0647-9EAE-8DF98C961E7C}"/>
              </a:ext>
            </a:extLst>
          </p:cNvPr>
          <p:cNvSpPr>
            <a:spLocks noGrp="1"/>
          </p:cNvSpPr>
          <p:nvPr>
            <p:ph type="sldNum" sz="quarter" idx="12"/>
          </p:nvPr>
        </p:nvSpPr>
        <p:spPr>
          <a:xfrm>
            <a:off x="6553200" y="4772025"/>
            <a:ext cx="2133600" cy="273050"/>
          </a:xfrm>
        </p:spPr>
        <p:txBody>
          <a:bodyPr/>
          <a:lstStyle/>
          <a:p>
            <a:pPr>
              <a:defRPr/>
            </a:pPr>
            <a:fld id="{5203CE00-765D-4049-B0A6-6106E76E0125}" type="slidenum">
              <a:rPr lang="en-US"/>
              <a:pPr>
                <a:defRPr/>
              </a:pPr>
              <a:t>25</a:t>
            </a:fld>
            <a:endParaRPr lang="en-US" dirty="0"/>
          </a:p>
        </p:txBody>
      </p:sp>
      <p:sp>
        <p:nvSpPr>
          <p:cNvPr id="3" name="TextBox 2">
            <a:extLst>
              <a:ext uri="{FF2B5EF4-FFF2-40B4-BE49-F238E27FC236}">
                <a16:creationId xmlns:a16="http://schemas.microsoft.com/office/drawing/2014/main" id="{107DD9C6-F7DE-DA4A-873A-3DB056E8C88A}"/>
              </a:ext>
            </a:extLst>
          </p:cNvPr>
          <p:cNvSpPr txBox="1"/>
          <p:nvPr/>
        </p:nvSpPr>
        <p:spPr>
          <a:xfrm>
            <a:off x="537556" y="3865175"/>
            <a:ext cx="2188420" cy="707886"/>
          </a:xfrm>
          <a:prstGeom prst="rect">
            <a:avLst/>
          </a:prstGeom>
          <a:noFill/>
        </p:spPr>
        <p:txBody>
          <a:bodyPr wrap="none" rtlCol="0">
            <a:spAutoFit/>
          </a:bodyPr>
          <a:lstStyle/>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Programa</a:t>
            </a:r>
            <a:r>
              <a:rPr lang="en-US" sz="20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Projeto</a:t>
            </a:r>
            <a:r>
              <a:rPr lang="en-US" sz="2000" dirty="0">
                <a:solidFill>
                  <a:srgbClr val="000000"/>
                </a:solidFill>
                <a:latin typeface="Arial" charset="0"/>
                <a:cs typeface="Arial" charset="0"/>
              </a:rPr>
              <a:t>;</a:t>
            </a:r>
            <a:endParaRPr lang="en-US" dirty="0"/>
          </a:p>
        </p:txBody>
      </p:sp>
      <p:sp>
        <p:nvSpPr>
          <p:cNvPr id="4" name="TextBox 3">
            <a:extLst>
              <a:ext uri="{FF2B5EF4-FFF2-40B4-BE49-F238E27FC236}">
                <a16:creationId xmlns:a16="http://schemas.microsoft.com/office/drawing/2014/main" id="{571E34E1-06AA-3F4A-9ACF-C13144A9BE9F}"/>
              </a:ext>
            </a:extLst>
          </p:cNvPr>
          <p:cNvSpPr txBox="1"/>
          <p:nvPr/>
        </p:nvSpPr>
        <p:spPr>
          <a:xfrm>
            <a:off x="2725976" y="3865175"/>
            <a:ext cx="1861407" cy="707886"/>
          </a:xfrm>
          <a:prstGeom prst="rect">
            <a:avLst/>
          </a:prstGeom>
          <a:noFill/>
        </p:spPr>
        <p:txBody>
          <a:bodyPr wrap="none" rtlCol="0">
            <a:spAutoFit/>
          </a:bodyPr>
          <a:lstStyle/>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Curso</a:t>
            </a:r>
            <a:r>
              <a:rPr lang="en-US" sz="20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Evento</a:t>
            </a:r>
            <a:r>
              <a:rPr lang="en-US" sz="2000" dirty="0">
                <a:solidFill>
                  <a:srgbClr val="000000"/>
                </a:solidFill>
                <a:latin typeface="Arial" charset="0"/>
                <a:cs typeface="Arial" charset="0"/>
              </a:rPr>
              <a:t>.</a:t>
            </a:r>
            <a:endParaRPr lang="en-US" dirty="0"/>
          </a:p>
        </p:txBody>
      </p:sp>
    </p:spTree>
    <p:extLst>
      <p:ext uri="{BB962C8B-B14F-4D97-AF65-F5344CB8AC3E}">
        <p14:creationId xmlns:p14="http://schemas.microsoft.com/office/powerpoint/2010/main" val="19332792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xEl>
                                              <p:pRg st="7" end="7"/>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xEl>
                                              <p:pRg st="9" end="9"/>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6943BF3B-334E-C846-BF4D-22653E395687}"/>
              </a:ext>
            </a:extLst>
          </p:cNvPr>
          <p:cNvSpPr/>
          <p:nvPr/>
        </p:nvSpPr>
        <p:spPr>
          <a:xfrm>
            <a:off x="526472" y="4462787"/>
            <a:ext cx="8068888" cy="449082"/>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7" name="Rounded Rectangle 6">
            <a:extLst>
              <a:ext uri="{FF2B5EF4-FFF2-40B4-BE49-F238E27FC236}">
                <a16:creationId xmlns:a16="http://schemas.microsoft.com/office/drawing/2014/main" id="{9E71F5C3-717B-254B-A614-F6DFDDE8E3B2}"/>
              </a:ext>
            </a:extLst>
          </p:cNvPr>
          <p:cNvSpPr/>
          <p:nvPr/>
        </p:nvSpPr>
        <p:spPr>
          <a:xfrm>
            <a:off x="526472" y="2673414"/>
            <a:ext cx="8068888" cy="44369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5" name="Rounded Rectangle 4">
            <a:extLst>
              <a:ext uri="{FF2B5EF4-FFF2-40B4-BE49-F238E27FC236}">
                <a16:creationId xmlns:a16="http://schemas.microsoft.com/office/drawing/2014/main" id="{37CF80A0-6303-5A40-B653-8CD524D2D1A9}"/>
              </a:ext>
            </a:extLst>
          </p:cNvPr>
          <p:cNvSpPr/>
          <p:nvPr/>
        </p:nvSpPr>
        <p:spPr>
          <a:xfrm>
            <a:off x="537556" y="3539720"/>
            <a:ext cx="8068888" cy="449082"/>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64" name="Rounded Rectangle 63">
            <a:extLst>
              <a:ext uri="{FF2B5EF4-FFF2-40B4-BE49-F238E27FC236}">
                <a16:creationId xmlns:a16="http://schemas.microsoft.com/office/drawing/2014/main" id="{F68003D7-665C-9542-A2CB-24D5137C246D}"/>
              </a:ext>
            </a:extLst>
          </p:cNvPr>
          <p:cNvSpPr/>
          <p:nvPr/>
        </p:nvSpPr>
        <p:spPr>
          <a:xfrm>
            <a:off x="526472" y="1787129"/>
            <a:ext cx="8068888" cy="44369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Integração</a:t>
            </a:r>
            <a:r>
              <a:rPr lang="en-US" sz="4800" b="1" dirty="0">
                <a:solidFill>
                  <a:schemeClr val="bg1">
                    <a:lumMod val="95000"/>
                  </a:schemeClr>
                </a:solidFill>
                <a:latin typeface="Arial"/>
                <a:cs typeface="Arial"/>
              </a:rPr>
              <a:t> Curricular (3/4)</a:t>
            </a:r>
          </a:p>
        </p:txBody>
      </p:sp>
      <p:sp>
        <p:nvSpPr>
          <p:cNvPr id="43" name="TextBox 2">
            <a:extLst>
              <a:ext uri="{FF2B5EF4-FFF2-40B4-BE49-F238E27FC236}">
                <a16:creationId xmlns:a16="http://schemas.microsoft.com/office/drawing/2014/main" id="{B2BC326E-0C58-C544-89F2-1AD7357F6CD9}"/>
              </a:ext>
            </a:extLst>
          </p:cNvPr>
          <p:cNvSpPr txBox="1">
            <a:spLocks noChangeArrowheads="1"/>
          </p:cNvSpPr>
          <p:nvPr/>
        </p:nvSpPr>
        <p:spPr bwMode="auto">
          <a:xfrm>
            <a:off x="447675" y="1311275"/>
            <a:ext cx="8451227" cy="3570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514350" indent="-514350" algn="just" eaLnBrk="1" hangingPunct="1">
              <a:buFont typeface="+mj-lt"/>
              <a:buAutoNum type="arabicParenR" startAt="6"/>
              <a:defRPr/>
            </a:pPr>
            <a:r>
              <a:rPr lang="en-US" sz="2600" dirty="0" err="1">
                <a:solidFill>
                  <a:srgbClr val="000000"/>
                </a:solidFill>
                <a:latin typeface="Arial" charset="0"/>
                <a:cs typeface="Arial" charset="0"/>
              </a:rPr>
              <a:t>Poderá</a:t>
            </a:r>
            <a:r>
              <a:rPr lang="en-US" sz="2600" dirty="0">
                <a:solidFill>
                  <a:srgbClr val="000000"/>
                </a:solidFill>
                <a:latin typeface="Arial" charset="0"/>
                <a:cs typeface="Arial" charset="0"/>
              </a:rPr>
              <a:t> haver </a:t>
            </a:r>
            <a:r>
              <a:rPr lang="en-US" sz="2600" dirty="0" err="1">
                <a:solidFill>
                  <a:srgbClr val="000000"/>
                </a:solidFill>
                <a:latin typeface="Arial" charset="0"/>
                <a:cs typeface="Arial" charset="0"/>
              </a:rPr>
              <a:t>aumento</a:t>
            </a:r>
            <a:r>
              <a:rPr lang="en-US" sz="2600" dirty="0">
                <a:solidFill>
                  <a:srgbClr val="000000"/>
                </a:solidFill>
                <a:latin typeface="Arial" charset="0"/>
                <a:cs typeface="Arial" charset="0"/>
              </a:rPr>
              <a:t> da CH total </a:t>
            </a:r>
            <a:r>
              <a:rPr lang="en-US" sz="2600" dirty="0" err="1">
                <a:solidFill>
                  <a:srgbClr val="000000"/>
                </a:solidFill>
                <a:latin typeface="Arial" charset="0"/>
                <a:cs typeface="Arial" charset="0"/>
              </a:rPr>
              <a:t>atual</a:t>
            </a:r>
            <a:r>
              <a:rPr lang="en-US" sz="2600" dirty="0">
                <a:solidFill>
                  <a:srgbClr val="000000"/>
                </a:solidFill>
                <a:latin typeface="Arial" charset="0"/>
                <a:cs typeface="Arial" charset="0"/>
              </a:rPr>
              <a:t> do </a:t>
            </a:r>
            <a:r>
              <a:rPr lang="en-US" sz="2600" dirty="0" err="1">
                <a:solidFill>
                  <a:srgbClr val="000000"/>
                </a:solidFill>
                <a:latin typeface="Arial" charset="0"/>
                <a:cs typeface="Arial" charset="0"/>
              </a:rPr>
              <a:t>curso</a:t>
            </a:r>
            <a:r>
              <a:rPr lang="en-US" sz="26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6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Não</a:t>
            </a:r>
            <a:r>
              <a:rPr lang="en-US" sz="2000" dirty="0">
                <a:solidFill>
                  <a:srgbClr val="000000"/>
                </a:solidFill>
                <a:latin typeface="Arial" charset="0"/>
                <a:cs typeface="Arial" charset="0"/>
              </a:rPr>
              <a:t>.</a:t>
            </a:r>
          </a:p>
          <a:p>
            <a:pPr marL="514350" indent="-514350" algn="just" eaLnBrk="1" hangingPunct="1">
              <a:buFont typeface="+mj-lt"/>
              <a:buAutoNum type="arabicParenR" startAt="6"/>
              <a:defRPr/>
            </a:pPr>
            <a:endParaRPr lang="en-US" sz="600" dirty="0">
              <a:solidFill>
                <a:srgbClr val="000000"/>
              </a:solidFill>
              <a:latin typeface="Arial" charset="0"/>
              <a:cs typeface="Arial" charset="0"/>
            </a:endParaRPr>
          </a:p>
          <a:p>
            <a:pPr marL="514350" indent="-514350" algn="just" eaLnBrk="1" hangingPunct="1">
              <a:buFont typeface="+mj-lt"/>
              <a:buAutoNum type="arabicParenR" startAt="6"/>
              <a:defRPr/>
            </a:pPr>
            <a:r>
              <a:rPr lang="en-US" sz="2600" dirty="0" err="1">
                <a:solidFill>
                  <a:srgbClr val="000000"/>
                </a:solidFill>
                <a:latin typeface="Arial" charset="0"/>
                <a:cs typeface="Arial" charset="0"/>
              </a:rPr>
              <a:t>Poderá</a:t>
            </a:r>
            <a:r>
              <a:rPr lang="en-US" sz="2600" dirty="0">
                <a:solidFill>
                  <a:srgbClr val="000000"/>
                </a:solidFill>
                <a:latin typeface="Arial" charset="0"/>
                <a:cs typeface="Arial" charset="0"/>
              </a:rPr>
              <a:t> haver </a:t>
            </a:r>
            <a:r>
              <a:rPr lang="en-US" sz="2600" dirty="0" err="1">
                <a:solidFill>
                  <a:srgbClr val="000000"/>
                </a:solidFill>
                <a:latin typeface="Arial" charset="0"/>
                <a:cs typeface="Arial" charset="0"/>
              </a:rPr>
              <a:t>duplicidade</a:t>
            </a:r>
            <a:r>
              <a:rPr lang="en-US" sz="2600" dirty="0">
                <a:solidFill>
                  <a:srgbClr val="000000"/>
                </a:solidFill>
                <a:latin typeface="Arial" charset="0"/>
                <a:cs typeface="Arial" charset="0"/>
              </a:rPr>
              <a:t> de </a:t>
            </a:r>
            <a:r>
              <a:rPr lang="en-US" sz="2600" dirty="0" err="1">
                <a:solidFill>
                  <a:srgbClr val="000000"/>
                </a:solidFill>
                <a:latin typeface="Arial" charset="0"/>
                <a:cs typeface="Arial" charset="0"/>
              </a:rPr>
              <a:t>creditação</a:t>
            </a:r>
            <a:r>
              <a:rPr lang="en-US" sz="26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6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err="1">
                <a:solidFill>
                  <a:schemeClr val="accent6">
                    <a:lumMod val="75000"/>
                  </a:schemeClr>
                </a:solidFill>
                <a:latin typeface="Arial" charset="0"/>
                <a:cs typeface="Arial" charset="0"/>
              </a:rPr>
              <a:t>Não</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Exemplo</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como</a:t>
            </a:r>
            <a:r>
              <a:rPr lang="en-US" sz="2000" dirty="0">
                <a:solidFill>
                  <a:srgbClr val="000000"/>
                </a:solidFill>
                <a:latin typeface="Arial" charset="0"/>
                <a:cs typeface="Arial" charset="0"/>
              </a:rPr>
              <a:t> AEX e </a:t>
            </a:r>
            <a:r>
              <a:rPr lang="en-US" sz="2000" dirty="0" err="1">
                <a:solidFill>
                  <a:srgbClr val="000000"/>
                </a:solidFill>
                <a:latin typeface="Arial" charset="0"/>
                <a:cs typeface="Arial" charset="0"/>
              </a:rPr>
              <a:t>estágio</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ou</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como</a:t>
            </a:r>
            <a:r>
              <a:rPr lang="en-US" sz="2000" dirty="0">
                <a:solidFill>
                  <a:srgbClr val="000000"/>
                </a:solidFill>
                <a:latin typeface="Arial" charset="0"/>
                <a:cs typeface="Arial" charset="0"/>
              </a:rPr>
              <a:t> AEX e ACC. </a:t>
            </a:r>
            <a:endParaRPr lang="en-US" sz="400" dirty="0">
              <a:solidFill>
                <a:srgbClr val="000000"/>
              </a:solidFill>
              <a:latin typeface="Arial" charset="0"/>
              <a:cs typeface="Arial" charset="0"/>
            </a:endParaRPr>
          </a:p>
          <a:p>
            <a:pPr algn="just" eaLnBrk="1" hangingPunct="1">
              <a:buFont typeface="Arial" charset="0"/>
              <a:buChar char="•"/>
              <a:defRPr/>
            </a:pPr>
            <a:endParaRPr lang="en-US" sz="600" dirty="0">
              <a:solidFill>
                <a:srgbClr val="000000"/>
              </a:solidFill>
              <a:latin typeface="Arial" charset="0"/>
              <a:cs typeface="Arial" charset="0"/>
            </a:endParaRPr>
          </a:p>
          <a:p>
            <a:pPr marL="514350" indent="-514350" algn="just" eaLnBrk="1" hangingPunct="1">
              <a:buFont typeface="+mj-lt"/>
              <a:buAutoNum type="arabicParenR" startAt="8"/>
              <a:defRPr/>
            </a:pPr>
            <a:r>
              <a:rPr lang="en-US" sz="2600" dirty="0" err="1">
                <a:solidFill>
                  <a:srgbClr val="000000"/>
                </a:solidFill>
                <a:latin typeface="Arial" charset="0"/>
                <a:cs typeface="Arial" charset="0"/>
              </a:rPr>
              <a:t>Poderão</a:t>
            </a:r>
            <a:r>
              <a:rPr lang="en-US" sz="2600" dirty="0">
                <a:solidFill>
                  <a:srgbClr val="000000"/>
                </a:solidFill>
                <a:latin typeface="Arial" charset="0"/>
                <a:cs typeface="Arial" charset="0"/>
              </a:rPr>
              <a:t> ser </a:t>
            </a:r>
            <a:r>
              <a:rPr lang="en-US" sz="2600" dirty="0" err="1">
                <a:solidFill>
                  <a:srgbClr val="000000"/>
                </a:solidFill>
                <a:latin typeface="Arial" charset="0"/>
                <a:cs typeface="Arial" charset="0"/>
              </a:rPr>
              <a:t>realizadas</a:t>
            </a:r>
            <a:r>
              <a:rPr lang="en-US" sz="2600" dirty="0">
                <a:solidFill>
                  <a:srgbClr val="000000"/>
                </a:solidFill>
                <a:latin typeface="Arial" charset="0"/>
                <a:cs typeface="Arial" charset="0"/>
              </a:rPr>
              <a:t> AEX em </a:t>
            </a:r>
            <a:r>
              <a:rPr lang="en-US" sz="2600" dirty="0" err="1">
                <a:solidFill>
                  <a:srgbClr val="000000"/>
                </a:solidFill>
                <a:latin typeface="Arial" charset="0"/>
                <a:cs typeface="Arial" charset="0"/>
              </a:rPr>
              <a:t>outras</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áreas</a:t>
            </a:r>
            <a:r>
              <a:rPr lang="en-US" sz="2600" dirty="0">
                <a:solidFill>
                  <a:srgbClr val="000000"/>
                </a:solidFill>
                <a:latin typeface="Arial" charset="0"/>
                <a:cs typeface="Arial" charset="0"/>
              </a:rPr>
              <a:t>?</a:t>
            </a:r>
          </a:p>
          <a:p>
            <a:pPr lvl="1" algn="just" eaLnBrk="1" hangingPunct="1">
              <a:buFont typeface="Arial" charset="0"/>
              <a:buChar char="•"/>
              <a:defRPr/>
            </a:pPr>
            <a:endParaRPr lang="en-US" sz="6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a:solidFill>
                  <a:schemeClr val="accent6">
                    <a:lumMod val="75000"/>
                  </a:schemeClr>
                </a:solidFill>
                <a:latin typeface="Arial" charset="0"/>
                <a:cs typeface="Arial" charset="0"/>
              </a:rPr>
              <a:t>Sim</a:t>
            </a:r>
            <a:r>
              <a:rPr lang="en-US" sz="2000" dirty="0">
                <a:solidFill>
                  <a:srgbClr val="000000"/>
                </a:solidFill>
                <a:latin typeface="Arial" charset="0"/>
                <a:cs typeface="Arial" charset="0"/>
              </a:rPr>
              <a:t>. O PPC </a:t>
            </a:r>
            <a:r>
              <a:rPr lang="en-US" sz="2000" dirty="0" err="1">
                <a:solidFill>
                  <a:srgbClr val="000000"/>
                </a:solidFill>
                <a:latin typeface="Arial" charset="0"/>
                <a:cs typeface="Arial" charset="0"/>
              </a:rPr>
              <a:t>definirá</a:t>
            </a:r>
            <a:r>
              <a:rPr lang="en-US" sz="2000" dirty="0">
                <a:solidFill>
                  <a:srgbClr val="000000"/>
                </a:solidFill>
                <a:latin typeface="Arial" charset="0"/>
                <a:cs typeface="Arial" charset="0"/>
              </a:rPr>
              <a:t> o percentual das AEXs para </a:t>
            </a:r>
            <a:r>
              <a:rPr lang="en-US" sz="2000" dirty="0" err="1">
                <a:solidFill>
                  <a:srgbClr val="000000"/>
                </a:solidFill>
                <a:latin typeface="Arial" charset="0"/>
                <a:cs typeface="Arial" charset="0"/>
              </a:rPr>
              <a:t>este</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caso</a:t>
            </a:r>
            <a:r>
              <a:rPr lang="en-US" sz="2000" dirty="0">
                <a:solidFill>
                  <a:srgbClr val="000000"/>
                </a:solidFill>
                <a:latin typeface="Arial" charset="0"/>
                <a:cs typeface="Arial" charset="0"/>
              </a:rPr>
              <a:t>.</a:t>
            </a:r>
          </a:p>
          <a:p>
            <a:pPr marL="457200" lvl="1" indent="0" algn="just" eaLnBrk="1" hangingPunct="1">
              <a:defRPr/>
            </a:pPr>
            <a:endParaRPr lang="en-US" sz="600" dirty="0">
              <a:solidFill>
                <a:srgbClr val="000000"/>
              </a:solidFill>
              <a:latin typeface="Arial" charset="0"/>
              <a:cs typeface="Arial" charset="0"/>
            </a:endParaRPr>
          </a:p>
          <a:p>
            <a:pPr marL="514350" indent="-514350" algn="just" eaLnBrk="1" hangingPunct="1">
              <a:buFont typeface="+mj-lt"/>
              <a:buAutoNum type="arabicParenR" startAt="8"/>
              <a:defRPr/>
            </a:pPr>
            <a:r>
              <a:rPr lang="en-US" sz="2600" dirty="0" err="1">
                <a:solidFill>
                  <a:srgbClr val="000000"/>
                </a:solidFill>
                <a:latin typeface="Arial" charset="0"/>
                <a:cs typeface="Arial" charset="0"/>
              </a:rPr>
              <a:t>Ações</a:t>
            </a:r>
            <a:r>
              <a:rPr lang="en-US" sz="2600" dirty="0">
                <a:solidFill>
                  <a:srgbClr val="000000"/>
                </a:solidFill>
                <a:latin typeface="Arial" charset="0"/>
                <a:cs typeface="Arial" charset="0"/>
              </a:rPr>
              <a:t> dos PETs </a:t>
            </a:r>
            <a:r>
              <a:rPr lang="en-US" sz="2600" dirty="0" err="1">
                <a:solidFill>
                  <a:srgbClr val="000000"/>
                </a:solidFill>
                <a:latin typeface="Arial" charset="0"/>
                <a:cs typeface="Arial" charset="0"/>
              </a:rPr>
              <a:t>poderão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creditar</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como</a:t>
            </a:r>
            <a:r>
              <a:rPr lang="en-US" sz="2600" dirty="0">
                <a:solidFill>
                  <a:srgbClr val="000000"/>
                </a:solidFill>
                <a:latin typeface="Arial" charset="0"/>
                <a:cs typeface="Arial" charset="0"/>
              </a:rPr>
              <a:t> AEX?</a:t>
            </a:r>
          </a:p>
          <a:p>
            <a:pPr lvl="1" algn="just" eaLnBrk="1" hangingPunct="1">
              <a:buFont typeface="Arial" charset="0"/>
              <a:buChar char="•"/>
              <a:defRPr/>
            </a:pPr>
            <a:endParaRPr lang="en-US" sz="6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a:solidFill>
                  <a:schemeClr val="accent6">
                    <a:lumMod val="75000"/>
                  </a:schemeClr>
                </a:solidFill>
                <a:latin typeface="Arial" charset="0"/>
                <a:cs typeface="Arial" charset="0"/>
              </a:rPr>
              <a:t>Sim</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Desde</a:t>
            </a:r>
            <a:r>
              <a:rPr lang="en-US" sz="2000" dirty="0">
                <a:solidFill>
                  <a:srgbClr val="000000"/>
                </a:solidFill>
                <a:latin typeface="Arial" charset="0"/>
                <a:cs typeface="Arial" charset="0"/>
              </a:rPr>
              <a:t> que </a:t>
            </a:r>
            <a:r>
              <a:rPr lang="en-US" sz="2000" dirty="0" err="1">
                <a:solidFill>
                  <a:srgbClr val="000000"/>
                </a:solidFill>
                <a:latin typeface="Arial" charset="0"/>
                <a:cs typeface="Arial" charset="0"/>
              </a:rPr>
              <a:t>previamente</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aprovadas</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Resolução</a:t>
            </a:r>
            <a:r>
              <a:rPr lang="en-US" sz="2000" dirty="0">
                <a:solidFill>
                  <a:srgbClr val="000000"/>
                </a:solidFill>
                <a:latin typeface="Arial" charset="0"/>
                <a:cs typeface="Arial" charset="0"/>
              </a:rPr>
              <a:t> CD-14/17).</a:t>
            </a:r>
          </a:p>
        </p:txBody>
      </p:sp>
      <p:sp>
        <p:nvSpPr>
          <p:cNvPr id="6" name="Slide Number Placeholder 4">
            <a:extLst>
              <a:ext uri="{FF2B5EF4-FFF2-40B4-BE49-F238E27FC236}">
                <a16:creationId xmlns:a16="http://schemas.microsoft.com/office/drawing/2014/main" id="{BCB76C06-1BA0-0647-9EAE-8DF98C961E7C}"/>
              </a:ext>
            </a:extLst>
          </p:cNvPr>
          <p:cNvSpPr>
            <a:spLocks noGrp="1"/>
          </p:cNvSpPr>
          <p:nvPr>
            <p:ph type="sldNum" sz="quarter" idx="12"/>
          </p:nvPr>
        </p:nvSpPr>
        <p:spPr>
          <a:xfrm>
            <a:off x="6553200" y="4772025"/>
            <a:ext cx="2133600" cy="273050"/>
          </a:xfrm>
        </p:spPr>
        <p:txBody>
          <a:bodyPr/>
          <a:lstStyle/>
          <a:p>
            <a:pPr>
              <a:defRPr/>
            </a:pPr>
            <a:fld id="{5203CE00-765D-4049-B0A6-6106E76E0125}" type="slidenum">
              <a:rPr lang="en-US"/>
              <a:pPr>
                <a:defRPr/>
              </a:pPr>
              <a:t>26</a:t>
            </a:fld>
            <a:endParaRPr lang="en-US" dirty="0"/>
          </a:p>
        </p:txBody>
      </p:sp>
    </p:spTree>
    <p:extLst>
      <p:ext uri="{BB962C8B-B14F-4D97-AF65-F5344CB8AC3E}">
        <p14:creationId xmlns:p14="http://schemas.microsoft.com/office/powerpoint/2010/main" val="7292290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6" end="6"/>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xEl>
                                              <p:pRg st="10" end="1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xEl>
                                              <p:pRg st="12" end="1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xEl>
                                              <p:pRg st="14" end="1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le 35">
            <a:extLst>
              <a:ext uri="{FF2B5EF4-FFF2-40B4-BE49-F238E27FC236}">
                <a16:creationId xmlns:a16="http://schemas.microsoft.com/office/drawing/2014/main" id="{27C45CC8-8B12-AF42-860A-57960545F89C}"/>
              </a:ext>
            </a:extLst>
          </p:cNvPr>
          <p:cNvSpPr/>
          <p:nvPr/>
        </p:nvSpPr>
        <p:spPr>
          <a:xfrm>
            <a:off x="526472" y="2641922"/>
            <a:ext cx="8068888" cy="44369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64" name="Rounded Rectangle 63">
            <a:extLst>
              <a:ext uri="{FF2B5EF4-FFF2-40B4-BE49-F238E27FC236}">
                <a16:creationId xmlns:a16="http://schemas.microsoft.com/office/drawing/2014/main" id="{F68003D7-665C-9542-A2CB-24D5137C246D}"/>
              </a:ext>
            </a:extLst>
          </p:cNvPr>
          <p:cNvSpPr/>
          <p:nvPr/>
        </p:nvSpPr>
        <p:spPr>
          <a:xfrm>
            <a:off x="526472" y="1787129"/>
            <a:ext cx="8068888" cy="443691"/>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tx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Integração</a:t>
            </a:r>
            <a:r>
              <a:rPr lang="en-US" sz="4800" b="1" dirty="0">
                <a:solidFill>
                  <a:schemeClr val="bg1">
                    <a:lumMod val="95000"/>
                  </a:schemeClr>
                </a:solidFill>
                <a:latin typeface="Arial"/>
                <a:cs typeface="Arial"/>
              </a:rPr>
              <a:t> Curricular (4/4)</a:t>
            </a:r>
          </a:p>
        </p:txBody>
      </p:sp>
      <p:sp>
        <p:nvSpPr>
          <p:cNvPr id="43" name="TextBox 2">
            <a:extLst>
              <a:ext uri="{FF2B5EF4-FFF2-40B4-BE49-F238E27FC236}">
                <a16:creationId xmlns:a16="http://schemas.microsoft.com/office/drawing/2014/main" id="{B2BC326E-0C58-C544-89F2-1AD7357F6CD9}"/>
              </a:ext>
            </a:extLst>
          </p:cNvPr>
          <p:cNvSpPr txBox="1">
            <a:spLocks noChangeArrowheads="1"/>
          </p:cNvSpPr>
          <p:nvPr/>
        </p:nvSpPr>
        <p:spPr bwMode="auto">
          <a:xfrm>
            <a:off x="447675" y="1311275"/>
            <a:ext cx="8451227" cy="2400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514350" indent="-514350" algn="just" eaLnBrk="1" hangingPunct="1">
              <a:buFont typeface="+mj-lt"/>
              <a:buAutoNum type="arabicParenR" startAt="10"/>
              <a:defRPr/>
            </a:pPr>
            <a:r>
              <a:rPr lang="en-US" sz="2600" dirty="0">
                <a:solidFill>
                  <a:srgbClr val="000000"/>
                </a:solidFill>
                <a:latin typeface="Arial" charset="0"/>
                <a:cs typeface="Arial" charset="0"/>
              </a:rPr>
              <a:t>A CH </a:t>
            </a:r>
            <a:r>
              <a:rPr lang="en-US" sz="2600" dirty="0" err="1">
                <a:solidFill>
                  <a:srgbClr val="000000"/>
                </a:solidFill>
                <a:latin typeface="Arial" charset="0"/>
                <a:cs typeface="Arial" charset="0"/>
              </a:rPr>
              <a:t>excedente</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poderá</a:t>
            </a:r>
            <a:r>
              <a:rPr lang="en-US" sz="2600" dirty="0">
                <a:solidFill>
                  <a:srgbClr val="000000"/>
                </a:solidFill>
                <a:latin typeface="Arial" charset="0"/>
                <a:cs typeface="Arial" charset="0"/>
              </a:rPr>
              <a:t> ser </a:t>
            </a:r>
            <a:r>
              <a:rPr lang="en-US" sz="2600" dirty="0" err="1">
                <a:solidFill>
                  <a:srgbClr val="000000"/>
                </a:solidFill>
                <a:latin typeface="Arial" charset="0"/>
                <a:cs typeface="Arial" charset="0"/>
              </a:rPr>
              <a:t>creditada</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como</a:t>
            </a:r>
            <a:r>
              <a:rPr lang="en-US" sz="2600" dirty="0">
                <a:solidFill>
                  <a:srgbClr val="000000"/>
                </a:solidFill>
                <a:latin typeface="Arial" charset="0"/>
                <a:cs typeface="Arial" charset="0"/>
              </a:rPr>
              <a:t> ACC?</a:t>
            </a:r>
          </a:p>
          <a:p>
            <a:pPr marL="800100" lvl="1" indent="-342900" algn="just" eaLnBrk="1" hangingPunct="1">
              <a:buFont typeface="Courier New" panose="02070309020205020404" pitchFamily="49" charset="0"/>
              <a:buChar char="o"/>
              <a:defRPr/>
            </a:pPr>
            <a:endParaRPr lang="en-US" sz="6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a:solidFill>
                  <a:schemeClr val="accent6">
                    <a:lumMod val="75000"/>
                  </a:schemeClr>
                </a:solidFill>
                <a:latin typeface="Arial" charset="0"/>
                <a:cs typeface="Arial" charset="0"/>
              </a:rPr>
              <a:t>Sim</a:t>
            </a:r>
            <a:r>
              <a:rPr lang="en-US" sz="2000" dirty="0">
                <a:solidFill>
                  <a:srgbClr val="000000"/>
                </a:solidFill>
                <a:latin typeface="Arial" charset="0"/>
                <a:cs typeface="Arial" charset="0"/>
              </a:rPr>
              <a:t>.</a:t>
            </a:r>
          </a:p>
          <a:p>
            <a:pPr marL="514350" indent="-514350" algn="just" eaLnBrk="1" hangingPunct="1">
              <a:buFont typeface="+mj-lt"/>
              <a:buAutoNum type="arabicParenR" startAt="10"/>
              <a:defRPr/>
            </a:pPr>
            <a:endParaRPr lang="en-US" sz="600" dirty="0">
              <a:solidFill>
                <a:srgbClr val="000000"/>
              </a:solidFill>
              <a:latin typeface="Arial" charset="0"/>
              <a:cs typeface="Arial" charset="0"/>
            </a:endParaRPr>
          </a:p>
          <a:p>
            <a:pPr marL="514350" indent="-514350" algn="just" eaLnBrk="1" hangingPunct="1">
              <a:buFont typeface="+mj-lt"/>
              <a:buAutoNum type="arabicParenR" startAt="10"/>
              <a:defRPr/>
            </a:pPr>
            <a:r>
              <a:rPr lang="en-US" sz="2600" dirty="0">
                <a:solidFill>
                  <a:srgbClr val="000000"/>
                </a:solidFill>
                <a:latin typeface="Arial" charset="0"/>
                <a:cs typeface="Arial" charset="0"/>
              </a:rPr>
              <a:t>AEX com </a:t>
            </a:r>
            <a:r>
              <a:rPr lang="en-US" sz="2600" dirty="0" err="1">
                <a:solidFill>
                  <a:srgbClr val="000000"/>
                </a:solidFill>
                <a:latin typeface="Arial" charset="0"/>
                <a:cs typeface="Arial" charset="0"/>
              </a:rPr>
              <a:t>setor</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empresarial</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são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permitidas</a:t>
            </a:r>
            <a:r>
              <a:rPr lang="en-US" sz="26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600" dirty="0">
              <a:solidFill>
                <a:srgbClr val="000000"/>
              </a:solidFill>
              <a:latin typeface="Arial" charset="0"/>
              <a:cs typeface="Arial" charset="0"/>
            </a:endParaRPr>
          </a:p>
          <a:p>
            <a:pPr marL="800100" lvl="1" indent="-342900" algn="just" eaLnBrk="1" hangingPunct="1">
              <a:buFont typeface="Courier New" panose="02070309020205020404" pitchFamily="49" charset="0"/>
              <a:buChar char="o"/>
              <a:defRPr/>
            </a:pPr>
            <a:r>
              <a:rPr lang="en-US" sz="2000" dirty="0">
                <a:solidFill>
                  <a:schemeClr val="accent6">
                    <a:lumMod val="75000"/>
                  </a:schemeClr>
                </a:solidFill>
                <a:latin typeface="Arial" charset="0"/>
                <a:cs typeface="Arial" charset="0"/>
              </a:rPr>
              <a:t>Sim</a:t>
            </a:r>
            <a:r>
              <a:rPr lang="en-US" sz="2000" dirty="0">
                <a:solidFill>
                  <a:srgbClr val="000000"/>
                </a:solidFill>
                <a:latin typeface="Arial" charset="0"/>
                <a:cs typeface="Arial" charset="0"/>
              </a:rPr>
              <a:t>. </a:t>
            </a:r>
            <a:r>
              <a:rPr lang="en-US" sz="2000" dirty="0" err="1">
                <a:solidFill>
                  <a:srgbClr val="000000"/>
                </a:solidFill>
                <a:latin typeface="Arial" charset="0"/>
                <a:cs typeface="Arial" charset="0"/>
              </a:rPr>
              <a:t>Preferencialmente</a:t>
            </a:r>
            <a:r>
              <a:rPr lang="en-US" sz="2000" dirty="0">
                <a:solidFill>
                  <a:srgbClr val="000000"/>
                </a:solidFill>
                <a:latin typeface="Arial" charset="0"/>
                <a:cs typeface="Arial" charset="0"/>
              </a:rPr>
              <a:t>, em </a:t>
            </a:r>
            <a:r>
              <a:rPr lang="en-US" sz="2000" dirty="0" err="1">
                <a:solidFill>
                  <a:srgbClr val="000000"/>
                </a:solidFill>
                <a:latin typeface="Arial" charset="0"/>
                <a:cs typeface="Arial" charset="0"/>
              </a:rPr>
              <a:t>ações</a:t>
            </a:r>
            <a:r>
              <a:rPr lang="en-US" sz="2000" dirty="0">
                <a:solidFill>
                  <a:srgbClr val="000000"/>
                </a:solidFill>
                <a:latin typeface="Arial" charset="0"/>
                <a:cs typeface="Arial" charset="0"/>
              </a:rPr>
              <a:t> de </a:t>
            </a:r>
            <a:r>
              <a:rPr lang="en-US" sz="2000" dirty="0" err="1">
                <a:solidFill>
                  <a:srgbClr val="000000"/>
                </a:solidFill>
                <a:latin typeface="Arial" charset="0"/>
                <a:cs typeface="Arial" charset="0"/>
              </a:rPr>
              <a:t>impacto</a:t>
            </a:r>
            <a:r>
              <a:rPr lang="en-US" sz="2000" dirty="0">
                <a:solidFill>
                  <a:srgbClr val="000000"/>
                </a:solidFill>
                <a:latin typeface="Arial" charset="0"/>
                <a:cs typeface="Arial" charset="0"/>
              </a:rPr>
              <a:t> social/</a:t>
            </a:r>
            <a:r>
              <a:rPr lang="en-US" sz="2000" dirty="0" err="1">
                <a:solidFill>
                  <a:srgbClr val="000000"/>
                </a:solidFill>
                <a:latin typeface="Arial" charset="0"/>
                <a:cs typeface="Arial" charset="0"/>
              </a:rPr>
              <a:t>ambiental</a:t>
            </a:r>
            <a:r>
              <a:rPr lang="en-US" sz="2000" dirty="0">
                <a:solidFill>
                  <a:srgbClr val="000000"/>
                </a:solidFill>
                <a:latin typeface="Arial" charset="0"/>
                <a:cs typeface="Arial" charset="0"/>
              </a:rPr>
              <a:t>.</a:t>
            </a:r>
          </a:p>
          <a:p>
            <a:pPr marL="800100" lvl="1" indent="-342900" algn="just" eaLnBrk="1" hangingPunct="1">
              <a:buFont typeface="Courier New" panose="02070309020205020404" pitchFamily="49" charset="0"/>
              <a:buChar char="o"/>
              <a:defRPr/>
            </a:pPr>
            <a:endParaRPr lang="en-US" sz="600" dirty="0">
              <a:solidFill>
                <a:srgbClr val="000000"/>
              </a:solidFill>
              <a:latin typeface="Arial" charset="0"/>
              <a:cs typeface="Arial" charset="0"/>
            </a:endParaRPr>
          </a:p>
          <a:p>
            <a:pPr marL="514350" indent="-514350" algn="just" eaLnBrk="1" hangingPunct="1">
              <a:buFont typeface="+mj-lt"/>
              <a:buAutoNum type="arabicParenR" startAt="10"/>
              <a:defRPr/>
            </a:pPr>
            <a:r>
              <a:rPr lang="en-US" sz="2600" dirty="0" err="1">
                <a:solidFill>
                  <a:srgbClr val="000000"/>
                </a:solidFill>
                <a:latin typeface="Arial" charset="0"/>
                <a:cs typeface="Arial" charset="0"/>
              </a:rPr>
              <a:t>Quais</a:t>
            </a:r>
            <a:r>
              <a:rPr lang="en-US" sz="2600" dirty="0">
                <a:solidFill>
                  <a:srgbClr val="000000"/>
                </a:solidFill>
                <a:latin typeface="Arial" charset="0"/>
                <a:cs typeface="Arial" charset="0"/>
              </a:rPr>
              <a:t> as </a:t>
            </a:r>
            <a:r>
              <a:rPr lang="en-US" sz="2600" dirty="0" err="1">
                <a:solidFill>
                  <a:srgbClr val="000000"/>
                </a:solidFill>
                <a:latin typeface="Arial" charset="0"/>
                <a:cs typeface="Arial" charset="0"/>
              </a:rPr>
              <a:t>possibilidades</a:t>
            </a:r>
            <a:r>
              <a:rPr lang="en-US" sz="2600" dirty="0">
                <a:solidFill>
                  <a:srgbClr val="000000"/>
                </a:solidFill>
                <a:latin typeface="Arial" charset="0"/>
                <a:cs typeface="Arial" charset="0"/>
              </a:rPr>
              <a:t> de AEX?</a:t>
            </a:r>
          </a:p>
          <a:p>
            <a:pPr marL="800100" lvl="1" indent="-342900" algn="just" eaLnBrk="1" hangingPunct="1">
              <a:buFont typeface="Courier New" panose="02070309020205020404" pitchFamily="49" charset="0"/>
              <a:buChar char="o"/>
              <a:defRPr/>
            </a:pPr>
            <a:endParaRPr lang="en-US" sz="600" dirty="0">
              <a:solidFill>
                <a:srgbClr val="000000"/>
              </a:solidFill>
              <a:latin typeface="Arial" charset="0"/>
              <a:cs typeface="Arial" charset="0"/>
            </a:endParaRPr>
          </a:p>
        </p:txBody>
      </p:sp>
      <p:sp>
        <p:nvSpPr>
          <p:cNvPr id="6" name="Slide Number Placeholder 4">
            <a:extLst>
              <a:ext uri="{FF2B5EF4-FFF2-40B4-BE49-F238E27FC236}">
                <a16:creationId xmlns:a16="http://schemas.microsoft.com/office/drawing/2014/main" id="{BCB76C06-1BA0-0647-9EAE-8DF98C961E7C}"/>
              </a:ext>
            </a:extLst>
          </p:cNvPr>
          <p:cNvSpPr>
            <a:spLocks noGrp="1"/>
          </p:cNvSpPr>
          <p:nvPr>
            <p:ph type="sldNum" sz="quarter" idx="12"/>
          </p:nvPr>
        </p:nvSpPr>
        <p:spPr>
          <a:xfrm>
            <a:off x="8248454" y="4772025"/>
            <a:ext cx="438346" cy="273050"/>
          </a:xfrm>
        </p:spPr>
        <p:txBody>
          <a:bodyPr/>
          <a:lstStyle/>
          <a:p>
            <a:pPr>
              <a:defRPr/>
            </a:pPr>
            <a:fld id="{5203CE00-765D-4049-B0A6-6106E76E0125}" type="slidenum">
              <a:rPr lang="en-US"/>
              <a:pPr>
                <a:defRPr/>
              </a:pPr>
              <a:t>27</a:t>
            </a:fld>
            <a:endParaRPr lang="en-US" dirty="0"/>
          </a:p>
        </p:txBody>
      </p:sp>
      <p:sp>
        <p:nvSpPr>
          <p:cNvPr id="28" name="Rounded Rectangle 27">
            <a:extLst>
              <a:ext uri="{FF2B5EF4-FFF2-40B4-BE49-F238E27FC236}">
                <a16:creationId xmlns:a16="http://schemas.microsoft.com/office/drawing/2014/main" id="{C43DFADE-398D-8D45-A0EA-A2BC64DDBCEA}"/>
              </a:ext>
            </a:extLst>
          </p:cNvPr>
          <p:cNvSpPr/>
          <p:nvPr/>
        </p:nvSpPr>
        <p:spPr>
          <a:xfrm>
            <a:off x="239312" y="3581559"/>
            <a:ext cx="2070258" cy="1263988"/>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err="1">
                <a:solidFill>
                  <a:schemeClr val="bg1"/>
                </a:solidFill>
                <a:latin typeface="Arial" panose="020B0604020202020204" pitchFamily="34" charset="0"/>
                <a:cs typeface="Arial" panose="020B0604020202020204" pitchFamily="34" charset="0"/>
              </a:rPr>
              <a:t>Ações</a:t>
            </a:r>
            <a:r>
              <a:rPr lang="en-US" sz="1400" dirty="0">
                <a:solidFill>
                  <a:schemeClr val="bg1"/>
                </a:solidFill>
                <a:latin typeface="Arial" panose="020B0604020202020204" pitchFamily="34" charset="0"/>
                <a:cs typeface="Arial" panose="020B0604020202020204" pitchFamily="34" charset="0"/>
              </a:rPr>
              <a:t> de </a:t>
            </a:r>
            <a:r>
              <a:rPr lang="en-US" sz="1400" dirty="0" err="1">
                <a:solidFill>
                  <a:schemeClr val="bg1"/>
                </a:solidFill>
                <a:latin typeface="Arial" panose="020B0604020202020204" pitchFamily="34" charset="0"/>
                <a:cs typeface="Arial" panose="020B0604020202020204" pitchFamily="34" charset="0"/>
              </a:rPr>
              <a:t>extensão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aprovadas</a:t>
            </a:r>
            <a:r>
              <a:rPr lang="en-US" sz="1400" dirty="0">
                <a:solidFill>
                  <a:schemeClr val="bg1"/>
                </a:solidFill>
                <a:latin typeface="Arial" panose="020B0604020202020204" pitchFamily="34" charset="0"/>
                <a:cs typeface="Arial" panose="020B0604020202020204" pitchFamily="34" charset="0"/>
              </a:rPr>
              <a:t> pela DEDC em </a:t>
            </a:r>
            <a:r>
              <a:rPr lang="en-US" sz="1400" dirty="0" err="1">
                <a:solidFill>
                  <a:schemeClr val="bg1"/>
                </a:solidFill>
                <a:latin typeface="Arial" panose="020B0604020202020204" pitchFamily="34" charset="0"/>
                <a:cs typeface="Arial" panose="020B0604020202020204" pitchFamily="34" charset="0"/>
              </a:rPr>
              <a:t>editais</a:t>
            </a:r>
            <a:r>
              <a:rPr lang="en-US" sz="1400" dirty="0">
                <a:solidFill>
                  <a:schemeClr val="bg1"/>
                </a:solidFill>
                <a:latin typeface="Arial" panose="020B0604020202020204" pitchFamily="34" charset="0"/>
                <a:cs typeface="Arial" panose="020B0604020202020204" pitchFamily="34" charset="0"/>
              </a:rPr>
              <a:t> de </a:t>
            </a:r>
            <a:r>
              <a:rPr lang="en-US" sz="1400" dirty="0" err="1">
                <a:solidFill>
                  <a:schemeClr val="bg1"/>
                </a:solidFill>
                <a:latin typeface="Arial" panose="020B0604020202020204" pitchFamily="34" charset="0"/>
                <a:cs typeface="Arial" panose="020B0604020202020204" pitchFamily="34" charset="0"/>
              </a:rPr>
              <a:t>fomento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ou</a:t>
            </a:r>
            <a:r>
              <a:rPr lang="en-US" sz="1400" dirty="0">
                <a:solidFill>
                  <a:schemeClr val="bg1"/>
                </a:solidFill>
                <a:latin typeface="Arial" panose="020B0604020202020204" pitchFamily="34" charset="0"/>
                <a:cs typeface="Arial" panose="020B0604020202020204" pitchFamily="34" charset="0"/>
              </a:rPr>
              <a:t> em </a:t>
            </a:r>
            <a:r>
              <a:rPr lang="en-US" sz="1400" dirty="0" err="1">
                <a:solidFill>
                  <a:schemeClr val="bg1"/>
                </a:solidFill>
                <a:latin typeface="Arial" panose="020B0604020202020204" pitchFamily="34" charset="0"/>
                <a:cs typeface="Arial" panose="020B0604020202020204" pitchFamily="34" charset="0"/>
              </a:rPr>
              <a:t>fluxo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contínuo</a:t>
            </a:r>
            <a:endParaRPr lang="en-US" sz="800" dirty="0">
              <a:solidFill>
                <a:schemeClr val="bg1"/>
              </a:solidFill>
              <a:latin typeface="Arial" panose="020B0604020202020204" pitchFamily="34" charset="0"/>
              <a:cs typeface="Arial" panose="020B0604020202020204" pitchFamily="34" charset="0"/>
            </a:endParaRPr>
          </a:p>
        </p:txBody>
      </p:sp>
      <p:sp>
        <p:nvSpPr>
          <p:cNvPr id="29" name="Rounded Rectangle 28">
            <a:extLst>
              <a:ext uri="{FF2B5EF4-FFF2-40B4-BE49-F238E27FC236}">
                <a16:creationId xmlns:a16="http://schemas.microsoft.com/office/drawing/2014/main" id="{99A07C69-CED8-3248-81CD-68D0950FC2E3}"/>
              </a:ext>
            </a:extLst>
          </p:cNvPr>
          <p:cNvSpPr/>
          <p:nvPr/>
        </p:nvSpPr>
        <p:spPr>
          <a:xfrm>
            <a:off x="2435756" y="3581559"/>
            <a:ext cx="2070258" cy="1263988"/>
          </a:xfrm>
          <a:prstGeom prst="round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err="1">
                <a:solidFill>
                  <a:schemeClr val="bg1"/>
                </a:solidFill>
                <a:latin typeface="Arial" panose="020B0604020202020204" pitchFamily="34" charset="0"/>
                <a:cs typeface="Arial" panose="020B0604020202020204" pitchFamily="34" charset="0"/>
              </a:rPr>
              <a:t>Programas</a:t>
            </a:r>
            <a:r>
              <a:rPr lang="en-US" sz="1400" dirty="0">
                <a:solidFill>
                  <a:schemeClr val="bg1"/>
                </a:solidFill>
                <a:latin typeface="Arial" panose="020B0604020202020204" pitchFamily="34" charset="0"/>
                <a:cs typeface="Arial" panose="020B0604020202020204" pitchFamily="34" charset="0"/>
              </a:rPr>
              <a:t> de </a:t>
            </a:r>
            <a:r>
              <a:rPr lang="en-US" sz="1400" dirty="0" err="1">
                <a:solidFill>
                  <a:schemeClr val="bg1"/>
                </a:solidFill>
                <a:latin typeface="Arial" panose="020B0604020202020204" pitchFamily="34" charset="0"/>
                <a:cs typeface="Arial" panose="020B0604020202020204" pitchFamily="34" charset="0"/>
              </a:rPr>
              <a:t>extensão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propostos</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pelos</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cursos</a:t>
            </a:r>
            <a:r>
              <a:rPr lang="en-US" sz="1400" dirty="0">
                <a:solidFill>
                  <a:schemeClr val="bg1"/>
                </a:solidFill>
                <a:latin typeface="Arial" panose="020B0604020202020204" pitchFamily="34" charset="0"/>
                <a:cs typeface="Arial" panose="020B0604020202020204" pitchFamily="34" charset="0"/>
              </a:rPr>
              <a:t> e </a:t>
            </a:r>
            <a:r>
              <a:rPr lang="en-US" sz="1400" dirty="0" err="1">
                <a:solidFill>
                  <a:schemeClr val="bg1"/>
                </a:solidFill>
                <a:latin typeface="Arial" panose="020B0604020202020204" pitchFamily="34" charset="0"/>
                <a:cs typeface="Arial" panose="020B0604020202020204" pitchFamily="34" charset="0"/>
              </a:rPr>
              <a:t>aprovados</a:t>
            </a:r>
            <a:r>
              <a:rPr lang="en-US" sz="1400" dirty="0">
                <a:solidFill>
                  <a:schemeClr val="bg1"/>
                </a:solidFill>
                <a:latin typeface="Arial" panose="020B0604020202020204" pitchFamily="34" charset="0"/>
                <a:cs typeface="Arial" panose="020B0604020202020204" pitchFamily="34" charset="0"/>
              </a:rPr>
              <a:t> pela DEDC</a:t>
            </a:r>
            <a:endParaRPr lang="en-US" sz="800" dirty="0">
              <a:solidFill>
                <a:schemeClr val="bg1"/>
              </a:solidFill>
              <a:latin typeface="Arial" panose="020B0604020202020204" pitchFamily="34" charset="0"/>
              <a:cs typeface="Arial" panose="020B0604020202020204" pitchFamily="34" charset="0"/>
            </a:endParaRPr>
          </a:p>
        </p:txBody>
      </p:sp>
      <p:sp>
        <p:nvSpPr>
          <p:cNvPr id="30" name="Rounded Rectangle 29">
            <a:extLst>
              <a:ext uri="{FF2B5EF4-FFF2-40B4-BE49-F238E27FC236}">
                <a16:creationId xmlns:a16="http://schemas.microsoft.com/office/drawing/2014/main" id="{A699895E-0C8C-374B-91A1-63172A83DA8A}"/>
              </a:ext>
            </a:extLst>
          </p:cNvPr>
          <p:cNvSpPr/>
          <p:nvPr/>
        </p:nvSpPr>
        <p:spPr>
          <a:xfrm>
            <a:off x="4632200" y="3571335"/>
            <a:ext cx="2070258" cy="1263988"/>
          </a:xfrm>
          <a:prstGeom prst="round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err="1">
                <a:solidFill>
                  <a:schemeClr val="bg1"/>
                </a:solidFill>
                <a:latin typeface="Arial" panose="020B0604020202020204" pitchFamily="34" charset="0"/>
                <a:cs typeface="Arial" panose="020B0604020202020204" pitchFamily="34" charset="0"/>
              </a:rPr>
              <a:t>Ações</a:t>
            </a:r>
            <a:r>
              <a:rPr lang="en-US" sz="1400" dirty="0">
                <a:solidFill>
                  <a:schemeClr val="bg1"/>
                </a:solidFill>
                <a:latin typeface="Arial" panose="020B0604020202020204" pitchFamily="34" charset="0"/>
                <a:cs typeface="Arial" panose="020B0604020202020204" pitchFamily="34" charset="0"/>
              </a:rPr>
              <a:t> de </a:t>
            </a:r>
            <a:r>
              <a:rPr lang="en-US" sz="1400" dirty="0" err="1">
                <a:solidFill>
                  <a:schemeClr val="bg1"/>
                </a:solidFill>
                <a:latin typeface="Arial" panose="020B0604020202020204" pitchFamily="34" charset="0"/>
                <a:cs typeface="Arial" panose="020B0604020202020204" pitchFamily="34" charset="0"/>
              </a:rPr>
              <a:t>extensão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realizadas</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pelos</a:t>
            </a:r>
            <a:r>
              <a:rPr lang="en-US" sz="1400" dirty="0">
                <a:solidFill>
                  <a:schemeClr val="bg1"/>
                </a:solidFill>
                <a:latin typeface="Arial" panose="020B0604020202020204" pitchFamily="34" charset="0"/>
                <a:cs typeface="Arial" panose="020B0604020202020204" pitchFamily="34" charset="0"/>
              </a:rPr>
              <a:t> PETs e </a:t>
            </a:r>
            <a:r>
              <a:rPr lang="en-US" sz="1400">
                <a:solidFill>
                  <a:schemeClr val="bg1"/>
                </a:solidFill>
                <a:latin typeface="Arial" panose="020B0604020202020204" pitchFamily="34" charset="0"/>
                <a:cs typeface="Arial" panose="020B0604020202020204" pitchFamily="34" charset="0"/>
              </a:rPr>
              <a:t>aprovadas </a:t>
            </a:r>
            <a:r>
              <a:rPr lang="en-US" sz="1400" dirty="0">
                <a:solidFill>
                  <a:schemeClr val="bg1"/>
                </a:solidFill>
                <a:latin typeface="Arial" panose="020B0604020202020204" pitchFamily="34" charset="0"/>
                <a:cs typeface="Arial" panose="020B0604020202020204" pitchFamily="34" charset="0"/>
              </a:rPr>
              <a:t>junto </a:t>
            </a:r>
            <a:r>
              <a:rPr lang="en-US" sz="1400" dirty="0" err="1">
                <a:solidFill>
                  <a:schemeClr val="bg1"/>
                </a:solidFill>
                <a:latin typeface="Arial" panose="020B0604020202020204" pitchFamily="34" charset="0"/>
                <a:cs typeface="Arial" panose="020B0604020202020204" pitchFamily="34" charset="0"/>
              </a:rPr>
              <a:t>à</a:t>
            </a:r>
            <a:r>
              <a:rPr lang="en-US" sz="1400" dirty="0">
                <a:solidFill>
                  <a:schemeClr val="bg1"/>
                </a:solidFill>
                <a:latin typeface="Arial" panose="020B0604020202020204" pitchFamily="34" charset="0"/>
                <a:cs typeface="Arial" panose="020B0604020202020204" pitchFamily="34" charset="0"/>
              </a:rPr>
              <a:t> DEDC</a:t>
            </a:r>
            <a:endParaRPr lang="en-US" sz="800" dirty="0">
              <a:solidFill>
                <a:schemeClr val="bg1"/>
              </a:solidFill>
              <a:latin typeface="Arial" panose="020B0604020202020204" pitchFamily="34" charset="0"/>
              <a:cs typeface="Arial" panose="020B0604020202020204" pitchFamily="34" charset="0"/>
            </a:endParaRPr>
          </a:p>
        </p:txBody>
      </p:sp>
      <p:sp>
        <p:nvSpPr>
          <p:cNvPr id="31" name="Rounded Rectangle 30">
            <a:extLst>
              <a:ext uri="{FF2B5EF4-FFF2-40B4-BE49-F238E27FC236}">
                <a16:creationId xmlns:a16="http://schemas.microsoft.com/office/drawing/2014/main" id="{44053BBD-2D9C-D04D-B1F0-0CAF55A086FA}"/>
              </a:ext>
            </a:extLst>
          </p:cNvPr>
          <p:cNvSpPr/>
          <p:nvPr/>
        </p:nvSpPr>
        <p:spPr>
          <a:xfrm>
            <a:off x="6828644" y="3581559"/>
            <a:ext cx="2070258" cy="1263988"/>
          </a:xfrm>
          <a:prstGeom prst="round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err="1">
                <a:solidFill>
                  <a:schemeClr val="bg1"/>
                </a:solidFill>
                <a:latin typeface="Arial" panose="020B0604020202020204" pitchFamily="34" charset="0"/>
                <a:cs typeface="Arial" panose="020B0604020202020204" pitchFamily="34" charset="0"/>
              </a:rPr>
              <a:t>Ações</a:t>
            </a:r>
            <a:r>
              <a:rPr lang="en-US" sz="1400" dirty="0">
                <a:solidFill>
                  <a:schemeClr val="bg1"/>
                </a:solidFill>
                <a:latin typeface="Arial" panose="020B0604020202020204" pitchFamily="34" charset="0"/>
                <a:cs typeface="Arial" panose="020B0604020202020204" pitchFamily="34" charset="0"/>
              </a:rPr>
              <a:t> de </a:t>
            </a:r>
            <a:r>
              <a:rPr lang="en-US" sz="1400" dirty="0" err="1">
                <a:solidFill>
                  <a:schemeClr val="bg1"/>
                </a:solidFill>
                <a:latin typeface="Arial" panose="020B0604020202020204" pitchFamily="34" charset="0"/>
                <a:cs typeface="Arial" panose="020B0604020202020204" pitchFamily="34" charset="0"/>
              </a:rPr>
              <a:t>extensão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realizadas</a:t>
            </a:r>
            <a:r>
              <a:rPr lang="en-US" sz="1400" dirty="0">
                <a:solidFill>
                  <a:schemeClr val="bg1"/>
                </a:solidFill>
                <a:latin typeface="Arial" panose="020B0604020202020204" pitchFamily="34" charset="0"/>
                <a:cs typeface="Arial" panose="020B0604020202020204" pitchFamily="34" charset="0"/>
              </a:rPr>
              <a:t> por </a:t>
            </a:r>
            <a:r>
              <a:rPr lang="en-US" sz="1400" dirty="0" err="1">
                <a:solidFill>
                  <a:schemeClr val="bg1"/>
                </a:solidFill>
                <a:latin typeface="Arial" panose="020B0604020202020204" pitchFamily="34" charset="0"/>
                <a:cs typeface="Arial" panose="020B0604020202020204" pitchFamily="34" charset="0"/>
              </a:rPr>
              <a:t>outras</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instituições</a:t>
            </a:r>
            <a:r>
              <a:rPr lang="en-US" sz="1400" dirty="0">
                <a:solidFill>
                  <a:schemeClr val="bg1"/>
                </a:solidFill>
                <a:latin typeface="Arial" panose="020B0604020202020204" pitchFamily="34" charset="0"/>
                <a:cs typeface="Arial" panose="020B0604020202020204" pitchFamily="34" charset="0"/>
              </a:rPr>
              <a:t> e </a:t>
            </a:r>
            <a:r>
              <a:rPr lang="en-US" sz="1400" dirty="0" err="1">
                <a:solidFill>
                  <a:schemeClr val="bg1"/>
                </a:solidFill>
                <a:latin typeface="Arial" panose="020B0604020202020204" pitchFamily="34" charset="0"/>
                <a:cs typeface="Arial" panose="020B0604020202020204" pitchFamily="34" charset="0"/>
              </a:rPr>
              <a:t>aprovadas</a:t>
            </a:r>
            <a:r>
              <a:rPr lang="en-US" sz="1400" dirty="0">
                <a:solidFill>
                  <a:schemeClr val="bg1"/>
                </a:solidFill>
                <a:latin typeface="Arial" panose="020B0604020202020204" pitchFamily="34" charset="0"/>
                <a:cs typeface="Arial" panose="020B0604020202020204" pitchFamily="34" charset="0"/>
              </a:rPr>
              <a:t> em </a:t>
            </a:r>
            <a:r>
              <a:rPr lang="en-US" sz="1400" dirty="0" err="1">
                <a:solidFill>
                  <a:schemeClr val="bg1"/>
                </a:solidFill>
                <a:latin typeface="Arial" panose="020B0604020202020204" pitchFamily="34" charset="0"/>
                <a:cs typeface="Arial" panose="020B0604020202020204" pitchFamily="34" charset="0"/>
              </a:rPr>
              <a:t>suas</a:t>
            </a:r>
            <a:r>
              <a:rPr lang="en-US" sz="1400" dirty="0">
                <a:solidFill>
                  <a:schemeClr val="bg1"/>
                </a:solidFill>
                <a:latin typeface="Arial" panose="020B0604020202020204" pitchFamily="34" charset="0"/>
                <a:cs typeface="Arial" panose="020B0604020202020204" pitchFamily="34" charset="0"/>
              </a:rPr>
              <a:t> PROEX</a:t>
            </a:r>
            <a:endParaRPr lang="en-US" sz="800" dirty="0">
              <a:solidFill>
                <a:schemeClr val="bg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753051A-C904-A145-853C-165AC0677C95}"/>
              </a:ext>
            </a:extLst>
          </p:cNvPr>
          <p:cNvSpPr txBox="1"/>
          <p:nvPr/>
        </p:nvSpPr>
        <p:spPr>
          <a:xfrm>
            <a:off x="1088332" y="4812644"/>
            <a:ext cx="372218"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(1)</a:t>
            </a:r>
          </a:p>
        </p:txBody>
      </p:sp>
      <p:sp>
        <p:nvSpPr>
          <p:cNvPr id="33" name="TextBox 32">
            <a:extLst>
              <a:ext uri="{FF2B5EF4-FFF2-40B4-BE49-F238E27FC236}">
                <a16:creationId xmlns:a16="http://schemas.microsoft.com/office/drawing/2014/main" id="{4791195E-7AFA-9944-9C18-95FE3FC03511}"/>
              </a:ext>
            </a:extLst>
          </p:cNvPr>
          <p:cNvSpPr txBox="1"/>
          <p:nvPr/>
        </p:nvSpPr>
        <p:spPr>
          <a:xfrm>
            <a:off x="3284776" y="4812644"/>
            <a:ext cx="372218"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(2)</a:t>
            </a:r>
          </a:p>
        </p:txBody>
      </p:sp>
      <p:sp>
        <p:nvSpPr>
          <p:cNvPr id="34" name="TextBox 33">
            <a:extLst>
              <a:ext uri="{FF2B5EF4-FFF2-40B4-BE49-F238E27FC236}">
                <a16:creationId xmlns:a16="http://schemas.microsoft.com/office/drawing/2014/main" id="{0D1B11C0-D7F7-9C4E-9F0C-14D9AC4A2760}"/>
              </a:ext>
            </a:extLst>
          </p:cNvPr>
          <p:cNvSpPr txBox="1"/>
          <p:nvPr/>
        </p:nvSpPr>
        <p:spPr>
          <a:xfrm>
            <a:off x="5481220" y="4812644"/>
            <a:ext cx="372218"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(3)</a:t>
            </a:r>
          </a:p>
        </p:txBody>
      </p:sp>
      <p:sp>
        <p:nvSpPr>
          <p:cNvPr id="35" name="TextBox 34">
            <a:extLst>
              <a:ext uri="{FF2B5EF4-FFF2-40B4-BE49-F238E27FC236}">
                <a16:creationId xmlns:a16="http://schemas.microsoft.com/office/drawing/2014/main" id="{B97700CB-DF17-4548-91F3-4766445064C7}"/>
              </a:ext>
            </a:extLst>
          </p:cNvPr>
          <p:cNvSpPr txBox="1"/>
          <p:nvPr/>
        </p:nvSpPr>
        <p:spPr>
          <a:xfrm>
            <a:off x="7677664" y="4812643"/>
            <a:ext cx="372218"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18868983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6" end="6"/>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8" grpId="0" animBg="1"/>
      <p:bldP spid="29" grpId="0" animBg="1"/>
      <p:bldP spid="30" grpId="0" animBg="1"/>
      <p:bldP spid="31" grpId="0" animBg="1"/>
      <p:bldP spid="4" grpId="0"/>
      <p:bldP spid="33" grpId="0"/>
      <p:bldP spid="34" grpId="0"/>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445E0407-1EB0-DB44-9902-CBB5FACD39E8}"/>
              </a:ext>
            </a:extLst>
          </p:cNvPr>
          <p:cNvSpPr/>
          <p:nvPr/>
        </p:nvSpPr>
        <p:spPr>
          <a:xfrm>
            <a:off x="768350" y="4089285"/>
            <a:ext cx="8001000" cy="625303"/>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bg1"/>
              </a:solidFill>
            </a:endParaRPr>
          </a:p>
        </p:txBody>
      </p:sp>
      <p:sp>
        <p:nvSpPr>
          <p:cNvPr id="8" name="Rounded Rectangle 7">
            <a:extLst>
              <a:ext uri="{FF2B5EF4-FFF2-40B4-BE49-F238E27FC236}">
                <a16:creationId xmlns:a16="http://schemas.microsoft.com/office/drawing/2014/main" id="{3FB6800B-023B-8B42-8842-AEE79A71BE7B}"/>
              </a:ext>
            </a:extLst>
          </p:cNvPr>
          <p:cNvSpPr/>
          <p:nvPr/>
        </p:nvSpPr>
        <p:spPr>
          <a:xfrm>
            <a:off x="768350" y="3001526"/>
            <a:ext cx="8001000" cy="625303"/>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bg1"/>
              </a:solidFill>
            </a:endParaRPr>
          </a:p>
        </p:txBody>
      </p:sp>
      <p:sp>
        <p:nvSpPr>
          <p:cNvPr id="6" name="Rounded Rectangle 5"/>
          <p:cNvSpPr/>
          <p:nvPr/>
        </p:nvSpPr>
        <p:spPr>
          <a:xfrm>
            <a:off x="768350" y="1901693"/>
            <a:ext cx="8001000" cy="625303"/>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400" dirty="0">
              <a:solidFill>
                <a:schemeClr val="bg1"/>
              </a:solidFill>
            </a:endParaRPr>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500" b="1" dirty="0" err="1">
                <a:solidFill>
                  <a:schemeClr val="bg1">
                    <a:lumMod val="95000"/>
                  </a:schemeClr>
                </a:solidFill>
                <a:latin typeface="Arial"/>
                <a:cs typeface="Arial"/>
              </a:rPr>
              <a:t>Contatos</a:t>
            </a:r>
            <a:endParaRPr lang="en-US" sz="4500" b="1" dirty="0">
              <a:solidFill>
                <a:schemeClr val="bg1">
                  <a:lumMod val="95000"/>
                </a:schemeClr>
              </a:solidFill>
              <a:latin typeface="Arial"/>
              <a:cs typeface="Arial"/>
            </a:endParaRPr>
          </a:p>
        </p:txBody>
      </p:sp>
      <p:sp>
        <p:nvSpPr>
          <p:cNvPr id="17410" name="TextBox 2"/>
          <p:cNvSpPr txBox="1">
            <a:spLocks noChangeArrowheads="1"/>
          </p:cNvSpPr>
          <p:nvPr/>
        </p:nvSpPr>
        <p:spPr bwMode="auto">
          <a:xfrm>
            <a:off x="447675" y="1427163"/>
            <a:ext cx="8321675" cy="36933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buFont typeface="Arial" charset="0"/>
              <a:buChar char="•"/>
              <a:defRPr/>
            </a:pPr>
            <a:r>
              <a:rPr lang="en-US" dirty="0">
                <a:solidFill>
                  <a:srgbClr val="000000"/>
                </a:solidFill>
                <a:latin typeface="Arial" charset="0"/>
                <a:cs typeface="Arial" charset="0"/>
              </a:rPr>
              <a:t>Flávio Cardeal</a:t>
            </a:r>
          </a:p>
          <a:p>
            <a:pPr marL="457200" lvl="1" indent="0" algn="just" eaLnBrk="1" hangingPunct="1">
              <a:defRPr/>
            </a:pPr>
            <a:endParaRPr lang="en-US" sz="600" dirty="0">
              <a:solidFill>
                <a:srgbClr val="000000"/>
              </a:solidFill>
              <a:latin typeface="Arial" charset="0"/>
              <a:cs typeface="Arial" charset="0"/>
            </a:endParaRPr>
          </a:p>
          <a:p>
            <a:pPr marL="457200" lvl="1" indent="0" algn="just" eaLnBrk="1" hangingPunct="1">
              <a:defRPr/>
            </a:pPr>
            <a:r>
              <a:rPr lang="en-US" sz="1800" dirty="0" err="1">
                <a:solidFill>
                  <a:schemeClr val="bg1"/>
                </a:solidFill>
                <a:latin typeface="Arial" charset="0"/>
                <a:cs typeface="Arial" charset="0"/>
              </a:rPr>
              <a:t>Diretor</a:t>
            </a:r>
            <a:r>
              <a:rPr lang="en-US" sz="1800" dirty="0">
                <a:solidFill>
                  <a:schemeClr val="bg1"/>
                </a:solidFill>
                <a:latin typeface="Arial" charset="0"/>
                <a:cs typeface="Arial" charset="0"/>
              </a:rPr>
              <a:t> de </a:t>
            </a:r>
            <a:r>
              <a:rPr lang="en-US" sz="1800" dirty="0" err="1">
                <a:solidFill>
                  <a:schemeClr val="bg1"/>
                </a:solidFill>
                <a:latin typeface="Arial" charset="0"/>
                <a:cs typeface="Arial" charset="0"/>
              </a:rPr>
              <a:t>Extensão</a:t>
            </a:r>
            <a:r>
              <a:rPr lang="en-US" sz="1800" dirty="0">
                <a:solidFill>
                  <a:schemeClr val="bg1"/>
                </a:solidFill>
                <a:latin typeface="Arial" charset="0"/>
                <a:cs typeface="Arial" charset="0"/>
              </a:rPr>
              <a:t> e </a:t>
            </a:r>
            <a:r>
              <a:rPr lang="en-US" sz="1800" dirty="0" err="1">
                <a:solidFill>
                  <a:schemeClr val="bg1"/>
                </a:solidFill>
                <a:latin typeface="Arial" charset="0"/>
                <a:cs typeface="Arial" charset="0"/>
              </a:rPr>
              <a:t>Desenvolvimento</a:t>
            </a:r>
            <a:r>
              <a:rPr lang="en-US" sz="1800" dirty="0">
                <a:solidFill>
                  <a:schemeClr val="bg1"/>
                </a:solidFill>
                <a:latin typeface="Arial" charset="0"/>
                <a:cs typeface="Arial" charset="0"/>
              </a:rPr>
              <a:t> </a:t>
            </a:r>
            <a:r>
              <a:rPr lang="en-US" sz="1800" dirty="0" err="1">
                <a:solidFill>
                  <a:schemeClr val="bg1"/>
                </a:solidFill>
                <a:latin typeface="Arial" charset="0"/>
                <a:cs typeface="Arial" charset="0"/>
              </a:rPr>
              <a:t>Comunitário</a:t>
            </a:r>
            <a:endParaRPr lang="en-US" sz="1800" dirty="0">
              <a:solidFill>
                <a:schemeClr val="bg1"/>
              </a:solidFill>
              <a:latin typeface="Arial" charset="0"/>
              <a:cs typeface="Arial" charset="0"/>
            </a:endParaRPr>
          </a:p>
          <a:p>
            <a:pPr marL="457200" lvl="1" indent="0" algn="just" eaLnBrk="1" hangingPunct="1">
              <a:defRPr/>
            </a:pPr>
            <a:r>
              <a:rPr lang="en-US" sz="1800" dirty="0">
                <a:solidFill>
                  <a:schemeClr val="bg1"/>
                </a:solidFill>
                <a:latin typeface="Arial" charset="0"/>
                <a:cs typeface="Arial" charset="0"/>
              </a:rPr>
              <a:t>E-mail: </a:t>
            </a:r>
            <a:r>
              <a:rPr lang="en-US" sz="1800" dirty="0" err="1">
                <a:solidFill>
                  <a:schemeClr val="bg1"/>
                </a:solidFill>
                <a:latin typeface="Arial" charset="0"/>
                <a:cs typeface="Arial" charset="0"/>
              </a:rPr>
              <a:t>cardeal@cefetmg.br</a:t>
            </a:r>
            <a:endParaRPr lang="en-US" sz="1800" dirty="0">
              <a:solidFill>
                <a:schemeClr val="bg1"/>
              </a:solidFill>
              <a:latin typeface="Arial" charset="0"/>
              <a:cs typeface="Arial" charset="0"/>
            </a:endParaRPr>
          </a:p>
          <a:p>
            <a:pPr marL="457200" lvl="1" indent="0" algn="just" eaLnBrk="1" hangingPunct="1">
              <a:defRPr/>
            </a:pPr>
            <a:endParaRPr lang="en-US" sz="600" dirty="0">
              <a:solidFill>
                <a:srgbClr val="000000"/>
              </a:solidFill>
              <a:latin typeface="Arial" charset="0"/>
              <a:cs typeface="Arial" charset="0"/>
            </a:endParaRPr>
          </a:p>
          <a:p>
            <a:pPr algn="just" eaLnBrk="1" hangingPunct="1">
              <a:buFont typeface="Arial" charset="0"/>
              <a:buChar char="•"/>
              <a:defRPr/>
            </a:pPr>
            <a:r>
              <a:rPr lang="en-US" dirty="0" err="1">
                <a:solidFill>
                  <a:srgbClr val="000000"/>
                </a:solidFill>
                <a:latin typeface="Arial" charset="0"/>
                <a:cs typeface="Arial" charset="0"/>
              </a:rPr>
              <a:t>Ulisses</a:t>
            </a:r>
            <a:r>
              <a:rPr lang="en-US" dirty="0">
                <a:solidFill>
                  <a:srgbClr val="000000"/>
                </a:solidFill>
                <a:latin typeface="Arial" charset="0"/>
                <a:cs typeface="Arial" charset="0"/>
              </a:rPr>
              <a:t> Cotta </a:t>
            </a:r>
            <a:r>
              <a:rPr lang="en-US" dirty="0" err="1">
                <a:solidFill>
                  <a:srgbClr val="000000"/>
                </a:solidFill>
                <a:latin typeface="Arial" charset="0"/>
                <a:cs typeface="Arial" charset="0"/>
              </a:rPr>
              <a:t>Cavalca</a:t>
            </a:r>
            <a:endParaRPr lang="en-US" dirty="0">
              <a:solidFill>
                <a:srgbClr val="000000"/>
              </a:solidFill>
              <a:latin typeface="Arial" charset="0"/>
              <a:cs typeface="Arial" charset="0"/>
            </a:endParaRPr>
          </a:p>
          <a:p>
            <a:pPr algn="just" eaLnBrk="1" hangingPunct="1">
              <a:buFont typeface="Arial" charset="0"/>
              <a:buChar char="•"/>
              <a:defRPr/>
            </a:pPr>
            <a:endParaRPr lang="en-US" sz="600" dirty="0">
              <a:solidFill>
                <a:srgbClr val="000000"/>
              </a:solidFill>
              <a:latin typeface="Arial" charset="0"/>
              <a:cs typeface="Arial" charset="0"/>
            </a:endParaRPr>
          </a:p>
          <a:p>
            <a:pPr marL="457200" lvl="1" indent="0" algn="just" eaLnBrk="1" hangingPunct="1">
              <a:defRPr/>
            </a:pPr>
            <a:r>
              <a:rPr lang="en-US" sz="1800" dirty="0" err="1">
                <a:solidFill>
                  <a:schemeClr val="bg1"/>
                </a:solidFill>
                <a:latin typeface="Arial" charset="0"/>
                <a:cs typeface="Arial" charset="0"/>
              </a:rPr>
              <a:t>Diretor</a:t>
            </a:r>
            <a:r>
              <a:rPr lang="en-US" sz="1800" dirty="0">
                <a:solidFill>
                  <a:schemeClr val="bg1"/>
                </a:solidFill>
                <a:latin typeface="Arial" charset="0"/>
                <a:cs typeface="Arial" charset="0"/>
              </a:rPr>
              <a:t> </a:t>
            </a:r>
            <a:r>
              <a:rPr lang="en-US" sz="1800" dirty="0" err="1">
                <a:solidFill>
                  <a:schemeClr val="bg1"/>
                </a:solidFill>
                <a:latin typeface="Arial" charset="0"/>
                <a:cs typeface="Arial" charset="0"/>
              </a:rPr>
              <a:t>Adjunto</a:t>
            </a:r>
            <a:r>
              <a:rPr lang="en-US" sz="1800" dirty="0">
                <a:solidFill>
                  <a:schemeClr val="bg1"/>
                </a:solidFill>
                <a:latin typeface="Arial" charset="0"/>
                <a:cs typeface="Arial" charset="0"/>
              </a:rPr>
              <a:t> de </a:t>
            </a:r>
            <a:r>
              <a:rPr lang="en-US" sz="1800" dirty="0" err="1">
                <a:solidFill>
                  <a:schemeClr val="bg1"/>
                </a:solidFill>
                <a:latin typeface="Arial" charset="0"/>
                <a:cs typeface="Arial" charset="0"/>
              </a:rPr>
              <a:t>Extensão</a:t>
            </a:r>
            <a:r>
              <a:rPr lang="en-US" sz="1800" dirty="0">
                <a:solidFill>
                  <a:schemeClr val="bg1"/>
                </a:solidFill>
                <a:latin typeface="Arial" charset="0"/>
                <a:cs typeface="Arial" charset="0"/>
              </a:rPr>
              <a:t> e </a:t>
            </a:r>
            <a:r>
              <a:rPr lang="en-US" sz="1800" dirty="0" err="1">
                <a:solidFill>
                  <a:schemeClr val="bg1"/>
                </a:solidFill>
                <a:latin typeface="Arial" charset="0"/>
                <a:cs typeface="Arial" charset="0"/>
              </a:rPr>
              <a:t>Desenvolvimento</a:t>
            </a:r>
            <a:r>
              <a:rPr lang="en-US" sz="1800" dirty="0">
                <a:solidFill>
                  <a:schemeClr val="bg1"/>
                </a:solidFill>
                <a:latin typeface="Arial" charset="0"/>
                <a:cs typeface="Arial" charset="0"/>
              </a:rPr>
              <a:t> </a:t>
            </a:r>
            <a:r>
              <a:rPr lang="en-US" sz="1800" dirty="0" err="1">
                <a:solidFill>
                  <a:schemeClr val="bg1"/>
                </a:solidFill>
                <a:latin typeface="Arial" charset="0"/>
                <a:cs typeface="Arial" charset="0"/>
              </a:rPr>
              <a:t>Comunitário</a:t>
            </a:r>
            <a:endParaRPr lang="en-US" sz="1800" dirty="0">
              <a:solidFill>
                <a:schemeClr val="bg1"/>
              </a:solidFill>
              <a:latin typeface="Arial" charset="0"/>
              <a:cs typeface="Arial" charset="0"/>
            </a:endParaRPr>
          </a:p>
          <a:p>
            <a:pPr marL="457200" lvl="1" indent="0" algn="just" eaLnBrk="1" hangingPunct="1">
              <a:defRPr/>
            </a:pPr>
            <a:r>
              <a:rPr lang="en-US" sz="1800" dirty="0">
                <a:solidFill>
                  <a:schemeClr val="bg1"/>
                </a:solidFill>
                <a:latin typeface="Arial" charset="0"/>
                <a:cs typeface="Arial" charset="0"/>
              </a:rPr>
              <a:t>E-mail: </a:t>
            </a:r>
            <a:r>
              <a:rPr lang="en-US" sz="1800" dirty="0" err="1">
                <a:solidFill>
                  <a:schemeClr val="bg1"/>
                </a:solidFill>
                <a:latin typeface="Arial" charset="0"/>
                <a:cs typeface="Arial" charset="0"/>
              </a:rPr>
              <a:t>ulisses@cefetmg.br</a:t>
            </a:r>
            <a:endParaRPr lang="en-US" sz="1800" dirty="0">
              <a:solidFill>
                <a:schemeClr val="bg1"/>
              </a:solidFill>
              <a:latin typeface="Arial" charset="0"/>
              <a:cs typeface="Arial" charset="0"/>
            </a:endParaRPr>
          </a:p>
          <a:p>
            <a:pPr marL="457200" lvl="1" indent="0" algn="just" eaLnBrk="1" hangingPunct="1">
              <a:defRPr/>
            </a:pPr>
            <a:endParaRPr lang="en-US" sz="600" dirty="0">
              <a:solidFill>
                <a:srgbClr val="000000"/>
              </a:solidFill>
              <a:latin typeface="Arial" charset="0"/>
              <a:cs typeface="Arial" charset="0"/>
            </a:endParaRPr>
          </a:p>
          <a:p>
            <a:pPr algn="just" eaLnBrk="1" hangingPunct="1">
              <a:buFont typeface="Arial" charset="0"/>
              <a:buChar char="•"/>
              <a:defRPr/>
            </a:pPr>
            <a:r>
              <a:rPr lang="en-US" dirty="0">
                <a:solidFill>
                  <a:srgbClr val="000000"/>
                </a:solidFill>
                <a:latin typeface="Arial" charset="0"/>
                <a:cs typeface="Arial" charset="0"/>
              </a:rPr>
              <a:t>Lucas Mello de Souza</a:t>
            </a:r>
          </a:p>
          <a:p>
            <a:pPr algn="just" eaLnBrk="1" hangingPunct="1">
              <a:buFont typeface="Arial" charset="0"/>
              <a:buChar char="•"/>
              <a:defRPr/>
            </a:pPr>
            <a:endParaRPr lang="en-US" sz="600" dirty="0">
              <a:solidFill>
                <a:srgbClr val="000000"/>
              </a:solidFill>
              <a:latin typeface="Arial" charset="0"/>
              <a:cs typeface="Arial" charset="0"/>
            </a:endParaRPr>
          </a:p>
          <a:p>
            <a:pPr marL="457200" lvl="1" indent="0" algn="just" eaLnBrk="1" hangingPunct="1">
              <a:defRPr/>
            </a:pPr>
            <a:r>
              <a:rPr lang="en-US" sz="1800" dirty="0" err="1">
                <a:solidFill>
                  <a:schemeClr val="bg1"/>
                </a:solidFill>
                <a:latin typeface="Arial" charset="0"/>
                <a:cs typeface="Arial" charset="0"/>
              </a:rPr>
              <a:t>Coordenador</a:t>
            </a:r>
            <a:r>
              <a:rPr lang="en-US" sz="1800" dirty="0">
                <a:solidFill>
                  <a:schemeClr val="bg1"/>
                </a:solidFill>
                <a:latin typeface="Arial" charset="0"/>
                <a:cs typeface="Arial" charset="0"/>
              </a:rPr>
              <a:t> de </a:t>
            </a:r>
            <a:r>
              <a:rPr lang="en-US" sz="1800" dirty="0" err="1">
                <a:solidFill>
                  <a:schemeClr val="bg1"/>
                </a:solidFill>
                <a:latin typeface="Arial" charset="0"/>
                <a:cs typeface="Arial" charset="0"/>
              </a:rPr>
              <a:t>Desenvolvimento</a:t>
            </a:r>
            <a:r>
              <a:rPr lang="en-US" sz="1800" dirty="0">
                <a:solidFill>
                  <a:schemeClr val="bg1"/>
                </a:solidFill>
                <a:latin typeface="Arial" charset="0"/>
                <a:cs typeface="Arial" charset="0"/>
              </a:rPr>
              <a:t> </a:t>
            </a:r>
            <a:r>
              <a:rPr lang="en-US" sz="1800" dirty="0" err="1">
                <a:solidFill>
                  <a:schemeClr val="bg1"/>
                </a:solidFill>
                <a:latin typeface="Arial" charset="0"/>
                <a:cs typeface="Arial" charset="0"/>
              </a:rPr>
              <a:t>Comunitário</a:t>
            </a:r>
            <a:endParaRPr lang="en-US" sz="1800" dirty="0">
              <a:solidFill>
                <a:schemeClr val="bg1"/>
              </a:solidFill>
              <a:latin typeface="Arial" charset="0"/>
              <a:cs typeface="Arial" charset="0"/>
            </a:endParaRPr>
          </a:p>
          <a:p>
            <a:pPr marL="457200" lvl="1" indent="0" algn="just" eaLnBrk="1" hangingPunct="1">
              <a:defRPr/>
            </a:pPr>
            <a:r>
              <a:rPr lang="en-US" sz="1800" dirty="0">
                <a:solidFill>
                  <a:schemeClr val="bg1"/>
                </a:solidFill>
                <a:latin typeface="Arial" charset="0"/>
                <a:cs typeface="Arial" charset="0"/>
              </a:rPr>
              <a:t>E-mail: </a:t>
            </a:r>
            <a:r>
              <a:rPr lang="en-US" sz="1800" dirty="0" err="1">
                <a:solidFill>
                  <a:schemeClr val="bg1"/>
                </a:solidFill>
                <a:latin typeface="Arial" charset="0"/>
                <a:cs typeface="Arial" charset="0"/>
              </a:rPr>
              <a:t>cdco@cefetmg.br</a:t>
            </a:r>
            <a:endParaRPr lang="en-US" sz="1800" dirty="0">
              <a:solidFill>
                <a:schemeClr val="bg1"/>
              </a:solidFill>
              <a:latin typeface="Arial" charset="0"/>
              <a:cs typeface="Arial" charset="0"/>
            </a:endParaRPr>
          </a:p>
          <a:p>
            <a:pPr marL="457200" lvl="1" indent="0" algn="just" eaLnBrk="1" hangingPunct="1">
              <a:defRPr/>
            </a:pPr>
            <a:endParaRPr lang="en-US" dirty="0">
              <a:solidFill>
                <a:srgbClr val="000000"/>
              </a:solidFill>
              <a:latin typeface="Arial" charset="0"/>
              <a:cs typeface="Arial" charset="0"/>
            </a:endParaRPr>
          </a:p>
        </p:txBody>
      </p:sp>
      <p:sp>
        <p:nvSpPr>
          <p:cNvPr id="5" name="Slide Number Placeholder 4"/>
          <p:cNvSpPr>
            <a:spLocks noGrp="1"/>
          </p:cNvSpPr>
          <p:nvPr>
            <p:ph type="sldNum" sz="quarter" idx="12"/>
          </p:nvPr>
        </p:nvSpPr>
        <p:spPr/>
        <p:txBody>
          <a:bodyPr/>
          <a:lstStyle/>
          <a:p>
            <a:pPr>
              <a:defRPr/>
            </a:pPr>
            <a:fld id="{0E229A5E-53AE-BC41-89CB-653F82CDF673}" type="slidenum">
              <a:rPr lang="en-US"/>
              <a:pPr>
                <a:defRPr/>
              </a:pPr>
              <a:t>28</a:t>
            </a:fld>
            <a:endParaRPr lang="en-US" dirty="0"/>
          </a:p>
        </p:txBody>
      </p:sp>
    </p:spTree>
    <p:extLst>
      <p:ext uri="{BB962C8B-B14F-4D97-AF65-F5344CB8AC3E}">
        <p14:creationId xmlns:p14="http://schemas.microsoft.com/office/powerpoint/2010/main" val="3819862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70213"/>
            <a:ext cx="825500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2" algn="r" fontAlgn="auto">
              <a:spcBef>
                <a:spcPts val="0"/>
              </a:spcBef>
              <a:spcAft>
                <a:spcPts val="0"/>
              </a:spcAft>
              <a:defRPr/>
            </a:pPr>
            <a:r>
              <a:rPr lang="en-US" sz="4800" b="1" dirty="0">
                <a:solidFill>
                  <a:schemeClr val="bg1"/>
                </a:solidFill>
                <a:latin typeface="Arial"/>
                <a:cs typeface="Arial"/>
              </a:rPr>
              <a:t>Atos </a:t>
            </a:r>
            <a:r>
              <a:rPr lang="en-US" sz="4800" b="1" dirty="0" err="1">
                <a:solidFill>
                  <a:schemeClr val="bg1"/>
                </a:solidFill>
                <a:latin typeface="Arial"/>
                <a:cs typeface="Arial"/>
              </a:rPr>
              <a:t>Normativos</a:t>
            </a:r>
            <a:endParaRPr lang="en-US" sz="4800" b="1" dirty="0">
              <a:solidFill>
                <a:schemeClr val="bg1"/>
              </a:solidFill>
              <a:latin typeface="Arial"/>
              <a:cs typeface="Arial"/>
            </a:endParaRPr>
          </a:p>
        </p:txBody>
      </p:sp>
    </p:spTree>
    <p:extLst>
      <p:ext uri="{BB962C8B-B14F-4D97-AF65-F5344CB8AC3E}">
        <p14:creationId xmlns:p14="http://schemas.microsoft.com/office/powerpoint/2010/main" val="4044059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3C7DA3C3-7406-8540-B9A2-C07971EC882D}"/>
              </a:ext>
            </a:extLst>
          </p:cNvPr>
          <p:cNvCxnSpPr/>
          <p:nvPr/>
        </p:nvCxnSpPr>
        <p:spPr>
          <a:xfrm>
            <a:off x="56216" y="3496383"/>
            <a:ext cx="8888505" cy="0"/>
          </a:xfrm>
          <a:prstGeom prst="straightConnector1">
            <a:avLst/>
          </a:prstGeom>
          <a:ln w="4445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Legislação</a:t>
            </a:r>
            <a:r>
              <a:rPr lang="en-US" sz="4800" b="1" dirty="0">
                <a:solidFill>
                  <a:schemeClr val="bg1">
                    <a:lumMod val="95000"/>
                  </a:schemeClr>
                </a:solidFill>
                <a:latin typeface="Arial"/>
                <a:cs typeface="Arial"/>
              </a:rPr>
              <a:t> Federal</a:t>
            </a:r>
          </a:p>
        </p:txBody>
      </p:sp>
      <p:sp>
        <p:nvSpPr>
          <p:cNvPr id="5" name="Slide Number Placeholder 4"/>
          <p:cNvSpPr>
            <a:spLocks noGrp="1"/>
          </p:cNvSpPr>
          <p:nvPr>
            <p:ph type="sldNum" sz="quarter" idx="12"/>
          </p:nvPr>
        </p:nvSpPr>
        <p:spPr>
          <a:xfrm>
            <a:off x="8209934" y="4772025"/>
            <a:ext cx="476865" cy="273050"/>
          </a:xfrm>
        </p:spPr>
        <p:txBody>
          <a:bodyPr/>
          <a:lstStyle/>
          <a:p>
            <a:pPr>
              <a:defRPr/>
            </a:pPr>
            <a:fld id="{D1F71FEE-0CEE-B448-BB81-3CD64B2E7A65}" type="slidenum">
              <a:rPr lang="en-US"/>
              <a:pPr>
                <a:defRPr/>
              </a:pPr>
              <a:t>4</a:t>
            </a:fld>
            <a:endParaRPr lang="en-US"/>
          </a:p>
        </p:txBody>
      </p:sp>
      <p:sp>
        <p:nvSpPr>
          <p:cNvPr id="19" name="Oval 18">
            <a:extLst>
              <a:ext uri="{FF2B5EF4-FFF2-40B4-BE49-F238E27FC236}">
                <a16:creationId xmlns:a16="http://schemas.microsoft.com/office/drawing/2014/main" id="{AE198A32-C6EC-8643-9426-A8ED28B49048}"/>
              </a:ext>
            </a:extLst>
          </p:cNvPr>
          <p:cNvSpPr/>
          <p:nvPr/>
        </p:nvSpPr>
        <p:spPr>
          <a:xfrm>
            <a:off x="257921" y="3177081"/>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1988</a:t>
            </a:r>
            <a:endParaRPr lang="en-US" dirty="0">
              <a:solidFill>
                <a:schemeClr val="bg1"/>
              </a:solidFill>
            </a:endParaRPr>
          </a:p>
        </p:txBody>
      </p:sp>
      <p:cxnSp>
        <p:nvCxnSpPr>
          <p:cNvPr id="39" name="Straight Arrow Connector 38">
            <a:extLst>
              <a:ext uri="{FF2B5EF4-FFF2-40B4-BE49-F238E27FC236}">
                <a16:creationId xmlns:a16="http://schemas.microsoft.com/office/drawing/2014/main" id="{CD9085F7-9BDF-FB41-A179-605A54B96D21}"/>
              </a:ext>
            </a:extLst>
          </p:cNvPr>
          <p:cNvCxnSpPr>
            <a:cxnSpLocks/>
          </p:cNvCxnSpPr>
          <p:nvPr/>
        </p:nvCxnSpPr>
        <p:spPr>
          <a:xfrm>
            <a:off x="579529" y="4064336"/>
            <a:ext cx="7728729" cy="0"/>
          </a:xfrm>
          <a:prstGeom prst="straightConnector1">
            <a:avLst/>
          </a:prstGeom>
          <a:ln w="44450">
            <a:solidFill>
              <a:schemeClr val="accent6">
                <a:lumMod val="75000"/>
              </a:schemeClr>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8" name="Picture 7" descr="A picture containing website&#10;&#10;Description automatically generated">
            <a:extLst>
              <a:ext uri="{FF2B5EF4-FFF2-40B4-BE49-F238E27FC236}">
                <a16:creationId xmlns:a16="http://schemas.microsoft.com/office/drawing/2014/main" id="{BD3CF7F5-E265-3F49-A738-8C654AB99670}"/>
              </a:ext>
            </a:extLst>
          </p:cNvPr>
          <p:cNvPicPr>
            <a:picLocks noChangeAspect="1"/>
          </p:cNvPicPr>
          <p:nvPr/>
        </p:nvPicPr>
        <p:blipFill>
          <a:blip r:embed="rId3"/>
          <a:stretch>
            <a:fillRect/>
          </a:stretch>
        </p:blipFill>
        <p:spPr>
          <a:xfrm>
            <a:off x="435950" y="2037047"/>
            <a:ext cx="625577" cy="953260"/>
          </a:xfrm>
          <a:prstGeom prst="rect">
            <a:avLst/>
          </a:prstGeom>
        </p:spPr>
      </p:pic>
      <p:sp>
        <p:nvSpPr>
          <p:cNvPr id="26" name="Rounded Rectangle 25">
            <a:extLst>
              <a:ext uri="{FF2B5EF4-FFF2-40B4-BE49-F238E27FC236}">
                <a16:creationId xmlns:a16="http://schemas.microsoft.com/office/drawing/2014/main" id="{E4A5D0EF-CDA3-AA41-BF9C-0C4FC182F377}"/>
              </a:ext>
            </a:extLst>
          </p:cNvPr>
          <p:cNvSpPr/>
          <p:nvPr/>
        </p:nvSpPr>
        <p:spPr>
          <a:xfrm>
            <a:off x="459600" y="2322993"/>
            <a:ext cx="715927"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800" b="1" dirty="0">
                <a:solidFill>
                  <a:schemeClr val="bg1"/>
                </a:solidFill>
                <a:latin typeface="Arial" charset="0"/>
                <a:ea typeface="Arial" charset="0"/>
                <a:cs typeface="Arial" charset="0"/>
              </a:rPr>
              <a:t>Art. 207 </a:t>
            </a:r>
          </a:p>
        </p:txBody>
      </p:sp>
      <p:grpSp>
        <p:nvGrpSpPr>
          <p:cNvPr id="16" name="Group 15">
            <a:extLst>
              <a:ext uri="{FF2B5EF4-FFF2-40B4-BE49-F238E27FC236}">
                <a16:creationId xmlns:a16="http://schemas.microsoft.com/office/drawing/2014/main" id="{CDCC6905-D996-0949-8931-2833DEF57DC9}"/>
              </a:ext>
            </a:extLst>
          </p:cNvPr>
          <p:cNvGrpSpPr/>
          <p:nvPr/>
        </p:nvGrpSpPr>
        <p:grpSpPr>
          <a:xfrm>
            <a:off x="1930933" y="1872296"/>
            <a:ext cx="1659860" cy="1943391"/>
            <a:chOff x="1995741" y="1479006"/>
            <a:chExt cx="1659860" cy="1943391"/>
          </a:xfrm>
        </p:grpSpPr>
        <p:sp>
          <p:nvSpPr>
            <p:cNvPr id="25" name="Oval 24">
              <a:extLst>
                <a:ext uri="{FF2B5EF4-FFF2-40B4-BE49-F238E27FC236}">
                  <a16:creationId xmlns:a16="http://schemas.microsoft.com/office/drawing/2014/main" id="{EA2A51C8-7E98-5649-A715-8844AC932B8B}"/>
                </a:ext>
              </a:extLst>
            </p:cNvPr>
            <p:cNvSpPr/>
            <p:nvPr/>
          </p:nvSpPr>
          <p:spPr>
            <a:xfrm>
              <a:off x="2379008" y="2783790"/>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1996</a:t>
              </a:r>
              <a:endParaRPr lang="en-US" dirty="0">
                <a:solidFill>
                  <a:schemeClr val="bg1"/>
                </a:solidFill>
              </a:endParaRPr>
            </a:p>
          </p:txBody>
        </p:sp>
        <p:pic>
          <p:nvPicPr>
            <p:cNvPr id="11" name="Picture 10" descr="Graphical user interface, application&#10;&#10;Description automatically generated">
              <a:extLst>
                <a:ext uri="{FF2B5EF4-FFF2-40B4-BE49-F238E27FC236}">
                  <a16:creationId xmlns:a16="http://schemas.microsoft.com/office/drawing/2014/main" id="{3CC83AB5-A1E9-2B47-A38F-373637EBCF43}"/>
                </a:ext>
              </a:extLst>
            </p:cNvPr>
            <p:cNvPicPr>
              <a:picLocks noChangeAspect="1"/>
            </p:cNvPicPr>
            <p:nvPr/>
          </p:nvPicPr>
          <p:blipFill>
            <a:blip r:embed="rId4"/>
            <a:stretch>
              <a:fillRect/>
            </a:stretch>
          </p:blipFill>
          <p:spPr>
            <a:xfrm>
              <a:off x="2290699" y="1829030"/>
              <a:ext cx="1069945" cy="753951"/>
            </a:xfrm>
            <a:prstGeom prst="rect">
              <a:avLst/>
            </a:prstGeom>
          </p:spPr>
        </p:pic>
        <p:sp>
          <p:nvSpPr>
            <p:cNvPr id="29" name="Rounded Rectangle 28">
              <a:extLst>
                <a:ext uri="{FF2B5EF4-FFF2-40B4-BE49-F238E27FC236}">
                  <a16:creationId xmlns:a16="http://schemas.microsoft.com/office/drawing/2014/main" id="{DE044FE4-9C4F-424D-9C80-6DDB56F7028D}"/>
                </a:ext>
              </a:extLst>
            </p:cNvPr>
            <p:cNvSpPr/>
            <p:nvPr/>
          </p:nvSpPr>
          <p:spPr>
            <a:xfrm>
              <a:off x="2805711" y="2055574"/>
              <a:ext cx="715927"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800" b="1" dirty="0">
                  <a:solidFill>
                    <a:schemeClr val="bg1"/>
                  </a:solidFill>
                  <a:latin typeface="Arial" charset="0"/>
                  <a:ea typeface="Arial" charset="0"/>
                  <a:cs typeface="Arial" charset="0"/>
                </a:rPr>
                <a:t>Art. 52 </a:t>
              </a:r>
            </a:p>
          </p:txBody>
        </p:sp>
        <p:sp>
          <p:nvSpPr>
            <p:cNvPr id="35" name="Rounded Rectangle 34">
              <a:extLst>
                <a:ext uri="{FF2B5EF4-FFF2-40B4-BE49-F238E27FC236}">
                  <a16:creationId xmlns:a16="http://schemas.microsoft.com/office/drawing/2014/main" id="{866999CE-67C7-C34A-AC0F-3C2642948514}"/>
                </a:ext>
              </a:extLst>
            </p:cNvPr>
            <p:cNvSpPr/>
            <p:nvPr/>
          </p:nvSpPr>
          <p:spPr>
            <a:xfrm>
              <a:off x="1995741" y="1479006"/>
              <a:ext cx="1659860" cy="40891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solidFill>
                  <a:latin typeface="Arial" charset="0"/>
                  <a:ea typeface="Arial" charset="0"/>
                  <a:cs typeface="Arial" charset="0"/>
                </a:rPr>
                <a:t>Lei n° 9364</a:t>
              </a:r>
            </a:p>
          </p:txBody>
        </p:sp>
      </p:grpSp>
      <p:grpSp>
        <p:nvGrpSpPr>
          <p:cNvPr id="17" name="Group 16">
            <a:extLst>
              <a:ext uri="{FF2B5EF4-FFF2-40B4-BE49-F238E27FC236}">
                <a16:creationId xmlns:a16="http://schemas.microsoft.com/office/drawing/2014/main" id="{FC6FFF77-F36A-3E49-896C-C44A7AB9A0DC}"/>
              </a:ext>
            </a:extLst>
          </p:cNvPr>
          <p:cNvGrpSpPr/>
          <p:nvPr/>
        </p:nvGrpSpPr>
        <p:grpSpPr>
          <a:xfrm>
            <a:off x="5962921" y="1883098"/>
            <a:ext cx="1659860" cy="1932589"/>
            <a:chOff x="6027729" y="1489808"/>
            <a:chExt cx="1659860" cy="1932589"/>
          </a:xfrm>
        </p:grpSpPr>
        <p:sp>
          <p:nvSpPr>
            <p:cNvPr id="32" name="Oval 31">
              <a:extLst>
                <a:ext uri="{FF2B5EF4-FFF2-40B4-BE49-F238E27FC236}">
                  <a16:creationId xmlns:a16="http://schemas.microsoft.com/office/drawing/2014/main" id="{774C7F24-2C8F-6642-BF0A-5753765AAB84}"/>
                </a:ext>
              </a:extLst>
            </p:cNvPr>
            <p:cNvSpPr/>
            <p:nvPr/>
          </p:nvSpPr>
          <p:spPr>
            <a:xfrm>
              <a:off x="6389595" y="2783790"/>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cs typeface="Arial" charset="0"/>
                </a:rPr>
                <a:t>2014</a:t>
              </a:r>
              <a:endParaRPr lang="en-US" dirty="0">
                <a:solidFill>
                  <a:schemeClr val="bg1"/>
                </a:solidFill>
              </a:endParaRPr>
            </a:p>
          </p:txBody>
        </p:sp>
        <p:pic>
          <p:nvPicPr>
            <p:cNvPr id="13" name="Picture 12" descr="Text&#10;&#10;Description automatically generated with medium confidence">
              <a:extLst>
                <a:ext uri="{FF2B5EF4-FFF2-40B4-BE49-F238E27FC236}">
                  <a16:creationId xmlns:a16="http://schemas.microsoft.com/office/drawing/2014/main" id="{32A75094-F3D8-F44F-A875-49B757930F15}"/>
                </a:ext>
              </a:extLst>
            </p:cNvPr>
            <p:cNvPicPr>
              <a:picLocks noChangeAspect="1"/>
            </p:cNvPicPr>
            <p:nvPr/>
          </p:nvPicPr>
          <p:blipFill>
            <a:blip r:embed="rId5"/>
            <a:stretch>
              <a:fillRect/>
            </a:stretch>
          </p:blipFill>
          <p:spPr>
            <a:xfrm>
              <a:off x="6458763" y="1817244"/>
              <a:ext cx="844844" cy="769747"/>
            </a:xfrm>
            <a:prstGeom prst="rect">
              <a:avLst/>
            </a:prstGeom>
          </p:spPr>
        </p:pic>
        <p:sp>
          <p:nvSpPr>
            <p:cNvPr id="34" name="Rounded Rectangle 33">
              <a:extLst>
                <a:ext uri="{FF2B5EF4-FFF2-40B4-BE49-F238E27FC236}">
                  <a16:creationId xmlns:a16="http://schemas.microsoft.com/office/drawing/2014/main" id="{20900B66-4E45-6847-B2BF-8D2E52E79ABD}"/>
                </a:ext>
              </a:extLst>
            </p:cNvPr>
            <p:cNvSpPr/>
            <p:nvPr/>
          </p:nvSpPr>
          <p:spPr>
            <a:xfrm>
              <a:off x="6722369" y="1702250"/>
              <a:ext cx="715927" cy="408912"/>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n-US" sz="800" b="1" dirty="0">
                  <a:solidFill>
                    <a:schemeClr val="bg1"/>
                  </a:solidFill>
                  <a:latin typeface="Arial" charset="0"/>
                  <a:ea typeface="Arial" charset="0"/>
                  <a:cs typeface="Arial" charset="0"/>
                </a:rPr>
                <a:t>Meta 12.7 </a:t>
              </a:r>
            </a:p>
          </p:txBody>
        </p:sp>
        <p:sp>
          <p:nvSpPr>
            <p:cNvPr id="36" name="Rounded Rectangle 35">
              <a:extLst>
                <a:ext uri="{FF2B5EF4-FFF2-40B4-BE49-F238E27FC236}">
                  <a16:creationId xmlns:a16="http://schemas.microsoft.com/office/drawing/2014/main" id="{8D450205-ACA9-3A44-9A47-12242D1B713E}"/>
                </a:ext>
              </a:extLst>
            </p:cNvPr>
            <p:cNvSpPr/>
            <p:nvPr/>
          </p:nvSpPr>
          <p:spPr>
            <a:xfrm>
              <a:off x="6027729" y="1489808"/>
              <a:ext cx="1659860" cy="40891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solidFill>
                  <a:latin typeface="Arial" charset="0"/>
                  <a:ea typeface="Arial" charset="0"/>
                  <a:cs typeface="Arial" charset="0"/>
                </a:rPr>
                <a:t>Lei n° 13.005</a:t>
              </a:r>
            </a:p>
          </p:txBody>
        </p:sp>
      </p:grpSp>
      <p:grpSp>
        <p:nvGrpSpPr>
          <p:cNvPr id="20" name="Group 19">
            <a:extLst>
              <a:ext uri="{FF2B5EF4-FFF2-40B4-BE49-F238E27FC236}">
                <a16:creationId xmlns:a16="http://schemas.microsoft.com/office/drawing/2014/main" id="{19AAAE55-8489-5D4E-A26B-4D4F7B024656}"/>
              </a:ext>
            </a:extLst>
          </p:cNvPr>
          <p:cNvGrpSpPr/>
          <p:nvPr/>
        </p:nvGrpSpPr>
        <p:grpSpPr>
          <a:xfrm>
            <a:off x="7380004" y="1877419"/>
            <a:ext cx="1659860" cy="1938268"/>
            <a:chOff x="7444812" y="1484129"/>
            <a:chExt cx="1659860" cy="1938268"/>
          </a:xfrm>
        </p:grpSpPr>
        <p:sp>
          <p:nvSpPr>
            <p:cNvPr id="30" name="Oval 29">
              <a:extLst>
                <a:ext uri="{FF2B5EF4-FFF2-40B4-BE49-F238E27FC236}">
                  <a16:creationId xmlns:a16="http://schemas.microsoft.com/office/drawing/2014/main" id="{38FCE2AE-CC6B-F349-BFE8-C131AF2801EE}"/>
                </a:ext>
              </a:extLst>
            </p:cNvPr>
            <p:cNvSpPr/>
            <p:nvPr/>
          </p:nvSpPr>
          <p:spPr>
            <a:xfrm>
              <a:off x="7787714" y="2783790"/>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cs typeface="Arial" charset="0"/>
                </a:rPr>
                <a:t>2018</a:t>
              </a:r>
              <a:endParaRPr lang="en-US" dirty="0">
                <a:solidFill>
                  <a:schemeClr val="bg1"/>
                </a:solidFill>
              </a:endParaRPr>
            </a:p>
          </p:txBody>
        </p:sp>
        <p:pic>
          <p:nvPicPr>
            <p:cNvPr id="15" name="Picture 14" descr="Text&#10;&#10;Description automatically generated">
              <a:extLst>
                <a:ext uri="{FF2B5EF4-FFF2-40B4-BE49-F238E27FC236}">
                  <a16:creationId xmlns:a16="http://schemas.microsoft.com/office/drawing/2014/main" id="{484802F1-6CCB-8546-8E9B-5E60BC034C54}"/>
                </a:ext>
              </a:extLst>
            </p:cNvPr>
            <p:cNvPicPr>
              <a:picLocks noChangeAspect="1"/>
            </p:cNvPicPr>
            <p:nvPr/>
          </p:nvPicPr>
          <p:blipFill>
            <a:blip r:embed="rId6"/>
            <a:stretch>
              <a:fillRect/>
            </a:stretch>
          </p:blipFill>
          <p:spPr>
            <a:xfrm>
              <a:off x="7856914" y="1782682"/>
              <a:ext cx="786328" cy="786328"/>
            </a:xfrm>
            <a:prstGeom prst="rect">
              <a:avLst/>
            </a:prstGeom>
          </p:spPr>
        </p:pic>
        <p:sp>
          <p:nvSpPr>
            <p:cNvPr id="37" name="Rounded Rectangle 36">
              <a:extLst>
                <a:ext uri="{FF2B5EF4-FFF2-40B4-BE49-F238E27FC236}">
                  <a16:creationId xmlns:a16="http://schemas.microsoft.com/office/drawing/2014/main" id="{1549AF9D-CC09-AF41-B7D0-8AA7E1C2481A}"/>
                </a:ext>
              </a:extLst>
            </p:cNvPr>
            <p:cNvSpPr/>
            <p:nvPr/>
          </p:nvSpPr>
          <p:spPr>
            <a:xfrm>
              <a:off x="7444812" y="1484129"/>
              <a:ext cx="1659860" cy="40891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solidFill>
                  <a:latin typeface="Arial" charset="0"/>
                  <a:ea typeface="Arial" charset="0"/>
                  <a:cs typeface="Arial" charset="0"/>
                </a:rPr>
                <a:t>Res. CNE n° 7</a:t>
              </a:r>
            </a:p>
          </p:txBody>
        </p:sp>
      </p:grpSp>
      <p:sp>
        <p:nvSpPr>
          <p:cNvPr id="50" name="Rounded Rectangle 49">
            <a:extLst>
              <a:ext uri="{FF2B5EF4-FFF2-40B4-BE49-F238E27FC236}">
                <a16:creationId xmlns:a16="http://schemas.microsoft.com/office/drawing/2014/main" id="{46E718CE-80D7-B648-B71C-BFDDFFE52A04}"/>
              </a:ext>
            </a:extLst>
          </p:cNvPr>
          <p:cNvSpPr/>
          <p:nvPr/>
        </p:nvSpPr>
        <p:spPr>
          <a:xfrm>
            <a:off x="3205777" y="4190002"/>
            <a:ext cx="2732446" cy="422365"/>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a:solidFill>
                  <a:schemeClr val="bg1"/>
                </a:solidFill>
                <a:latin typeface="Arial" charset="0"/>
                <a:ea typeface="Arial" charset="0"/>
                <a:cs typeface="Arial" charset="0"/>
              </a:rPr>
              <a:t>Intervalo</a:t>
            </a:r>
            <a:r>
              <a:rPr lang="en-US" sz="2000" dirty="0">
                <a:solidFill>
                  <a:schemeClr val="bg1"/>
                </a:solidFill>
                <a:latin typeface="Arial" charset="0"/>
                <a:ea typeface="Arial" charset="0"/>
                <a:cs typeface="Arial" charset="0"/>
              </a:rPr>
              <a:t> de 30 </a:t>
            </a:r>
            <a:r>
              <a:rPr lang="en-US" sz="2000" dirty="0" err="1">
                <a:solidFill>
                  <a:schemeClr val="bg1"/>
                </a:solidFill>
                <a:latin typeface="Arial" charset="0"/>
                <a:ea typeface="Arial" charset="0"/>
                <a:cs typeface="Arial" charset="0"/>
              </a:rPr>
              <a:t>anos</a:t>
            </a:r>
            <a:endParaRPr lang="en-US" sz="20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913432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3C7DA3C3-7406-8540-B9A2-C07971EC882D}"/>
              </a:ext>
            </a:extLst>
          </p:cNvPr>
          <p:cNvCxnSpPr/>
          <p:nvPr/>
        </p:nvCxnSpPr>
        <p:spPr>
          <a:xfrm>
            <a:off x="105378" y="3181751"/>
            <a:ext cx="8888505" cy="0"/>
          </a:xfrm>
          <a:prstGeom prst="straightConnector1">
            <a:avLst/>
          </a:prstGeom>
          <a:ln w="4445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Legislação</a:t>
            </a:r>
            <a:r>
              <a:rPr lang="en-US" sz="4800" b="1" dirty="0">
                <a:solidFill>
                  <a:schemeClr val="bg1">
                    <a:lumMod val="95000"/>
                  </a:schemeClr>
                </a:solidFill>
                <a:latin typeface="Arial"/>
                <a:cs typeface="Arial"/>
              </a:rPr>
              <a:t> CEFET-MG</a:t>
            </a:r>
          </a:p>
        </p:txBody>
      </p:sp>
      <p:sp>
        <p:nvSpPr>
          <p:cNvPr id="5" name="Slide Number Placeholder 4"/>
          <p:cNvSpPr>
            <a:spLocks noGrp="1"/>
          </p:cNvSpPr>
          <p:nvPr>
            <p:ph type="sldNum" sz="quarter" idx="12"/>
          </p:nvPr>
        </p:nvSpPr>
        <p:spPr>
          <a:xfrm>
            <a:off x="8209934" y="4772025"/>
            <a:ext cx="476865" cy="273050"/>
          </a:xfrm>
        </p:spPr>
        <p:txBody>
          <a:bodyPr/>
          <a:lstStyle/>
          <a:p>
            <a:pPr>
              <a:defRPr/>
            </a:pPr>
            <a:fld id="{D1F71FEE-0CEE-B448-BB81-3CD64B2E7A65}" type="slidenum">
              <a:rPr lang="en-US"/>
              <a:pPr>
                <a:defRPr/>
              </a:pPr>
              <a:t>5</a:t>
            </a:fld>
            <a:endParaRPr lang="en-US"/>
          </a:p>
        </p:txBody>
      </p:sp>
      <p:grpSp>
        <p:nvGrpSpPr>
          <p:cNvPr id="3" name="Group 2">
            <a:extLst>
              <a:ext uri="{FF2B5EF4-FFF2-40B4-BE49-F238E27FC236}">
                <a16:creationId xmlns:a16="http://schemas.microsoft.com/office/drawing/2014/main" id="{BEC4B75F-D92E-074F-9847-D83EC160A25D}"/>
              </a:ext>
            </a:extLst>
          </p:cNvPr>
          <p:cNvGrpSpPr/>
          <p:nvPr/>
        </p:nvGrpSpPr>
        <p:grpSpPr>
          <a:xfrm>
            <a:off x="1206406" y="1574044"/>
            <a:ext cx="2219150" cy="1927010"/>
            <a:chOff x="1750565" y="1574044"/>
            <a:chExt cx="2219150" cy="1927010"/>
          </a:xfrm>
        </p:grpSpPr>
        <p:sp>
          <p:nvSpPr>
            <p:cNvPr id="19" name="Oval 18">
              <a:extLst>
                <a:ext uri="{FF2B5EF4-FFF2-40B4-BE49-F238E27FC236}">
                  <a16:creationId xmlns:a16="http://schemas.microsoft.com/office/drawing/2014/main" id="{AE198A32-C6EC-8643-9426-A8ED28B49048}"/>
                </a:ext>
              </a:extLst>
            </p:cNvPr>
            <p:cNvSpPr/>
            <p:nvPr/>
          </p:nvSpPr>
          <p:spPr>
            <a:xfrm>
              <a:off x="2369322" y="2862447"/>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2017</a:t>
              </a:r>
              <a:endParaRPr lang="en-US" dirty="0">
                <a:solidFill>
                  <a:schemeClr val="bg1"/>
                </a:solidFill>
              </a:endParaRPr>
            </a:p>
          </p:txBody>
        </p:sp>
        <p:sp>
          <p:nvSpPr>
            <p:cNvPr id="31" name="Rounded Rectangle 30">
              <a:extLst>
                <a:ext uri="{FF2B5EF4-FFF2-40B4-BE49-F238E27FC236}">
                  <a16:creationId xmlns:a16="http://schemas.microsoft.com/office/drawing/2014/main" id="{AB38F585-7ED0-0449-9129-E6231E934637}"/>
                </a:ext>
              </a:extLst>
            </p:cNvPr>
            <p:cNvSpPr/>
            <p:nvPr/>
          </p:nvSpPr>
          <p:spPr>
            <a:xfrm>
              <a:off x="1750565" y="1574044"/>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CD-14/17</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Regulamenta</a:t>
              </a:r>
              <a:r>
                <a:rPr lang="en-US" sz="1000" dirty="0">
                  <a:solidFill>
                    <a:schemeClr val="bg1"/>
                  </a:solidFill>
                  <a:latin typeface="Arial" charset="0"/>
                  <a:ea typeface="Arial" charset="0"/>
                  <a:cs typeface="Arial" charset="0"/>
                </a:rPr>
                <a:t> as </a:t>
              </a:r>
              <a:r>
                <a:rPr lang="en-US" sz="1000" dirty="0" err="1">
                  <a:solidFill>
                    <a:schemeClr val="bg1"/>
                  </a:solidFill>
                  <a:latin typeface="Arial" charset="0"/>
                  <a:ea typeface="Arial" charset="0"/>
                  <a:cs typeface="Arial" charset="0"/>
                </a:rPr>
                <a:t>ações</a:t>
              </a:r>
              <a:r>
                <a:rPr lang="en-US" sz="1000" dirty="0">
                  <a:solidFill>
                    <a:schemeClr val="bg1"/>
                  </a:solidFill>
                  <a:latin typeface="Arial" charset="0"/>
                  <a:ea typeface="Arial" charset="0"/>
                  <a:cs typeface="Arial" charset="0"/>
                </a:rPr>
                <a:t> </a:t>
              </a:r>
            </a:p>
            <a:p>
              <a:pPr algn="ctr"/>
              <a:r>
                <a:rPr lang="en-US" sz="1000" dirty="0">
                  <a:solidFill>
                    <a:schemeClr val="bg1"/>
                  </a:solidFill>
                  <a:latin typeface="Arial" charset="0"/>
                  <a:ea typeface="Arial" charset="0"/>
                  <a:cs typeface="Arial" charset="0"/>
                </a:rPr>
                <a:t>de </a:t>
              </a:r>
              <a:r>
                <a:rPr lang="en-US" sz="1000" dirty="0" err="1">
                  <a:solidFill>
                    <a:schemeClr val="bg1"/>
                  </a:solidFill>
                  <a:latin typeface="Arial" charset="0"/>
                  <a:ea typeface="Arial" charset="0"/>
                  <a:cs typeface="Arial" charset="0"/>
                </a:rPr>
                <a:t>extensão</a:t>
              </a:r>
              <a:endParaRPr lang="en-US" sz="1000" dirty="0">
                <a:solidFill>
                  <a:schemeClr val="bg1"/>
                </a:solidFill>
                <a:latin typeface="Arial" charset="0"/>
                <a:ea typeface="Arial" charset="0"/>
                <a:cs typeface="Arial" charset="0"/>
              </a:endParaRPr>
            </a:p>
          </p:txBody>
        </p:sp>
        <p:cxnSp>
          <p:nvCxnSpPr>
            <p:cNvPr id="38" name="Straight Arrow Connector 37">
              <a:extLst>
                <a:ext uri="{FF2B5EF4-FFF2-40B4-BE49-F238E27FC236}">
                  <a16:creationId xmlns:a16="http://schemas.microsoft.com/office/drawing/2014/main" id="{43A8F728-9293-694A-857E-A6CCC3DB2F83}"/>
                </a:ext>
              </a:extLst>
            </p:cNvPr>
            <p:cNvCxnSpPr>
              <a:cxnSpLocks/>
              <a:stCxn id="19" idx="0"/>
              <a:endCxn id="31" idx="2"/>
            </p:cNvCxnSpPr>
            <p:nvPr/>
          </p:nvCxnSpPr>
          <p:spPr>
            <a:xfrm flipV="1">
              <a:off x="2860140" y="2264175"/>
              <a:ext cx="0" cy="598272"/>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22" name="Group 21">
            <a:extLst>
              <a:ext uri="{FF2B5EF4-FFF2-40B4-BE49-F238E27FC236}">
                <a16:creationId xmlns:a16="http://schemas.microsoft.com/office/drawing/2014/main" id="{946A3DD6-F3B1-5E4A-837F-A89A77B7E676}"/>
              </a:ext>
            </a:extLst>
          </p:cNvPr>
          <p:cNvGrpSpPr/>
          <p:nvPr/>
        </p:nvGrpSpPr>
        <p:grpSpPr>
          <a:xfrm>
            <a:off x="2351089" y="2862446"/>
            <a:ext cx="2219150" cy="1898745"/>
            <a:chOff x="2150531" y="2862448"/>
            <a:chExt cx="2219150" cy="1898745"/>
          </a:xfrm>
        </p:grpSpPr>
        <p:sp>
          <p:nvSpPr>
            <p:cNvPr id="25" name="Oval 24">
              <a:extLst>
                <a:ext uri="{FF2B5EF4-FFF2-40B4-BE49-F238E27FC236}">
                  <a16:creationId xmlns:a16="http://schemas.microsoft.com/office/drawing/2014/main" id="{EA2A51C8-7E98-5649-A715-8844AC932B8B}"/>
                </a:ext>
              </a:extLst>
            </p:cNvPr>
            <p:cNvSpPr/>
            <p:nvPr/>
          </p:nvSpPr>
          <p:spPr>
            <a:xfrm>
              <a:off x="2766482" y="2862448"/>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2018</a:t>
              </a:r>
              <a:endParaRPr lang="en-US" dirty="0">
                <a:solidFill>
                  <a:schemeClr val="bg1"/>
                </a:solidFill>
              </a:endParaRPr>
            </a:p>
          </p:txBody>
        </p:sp>
        <p:sp>
          <p:nvSpPr>
            <p:cNvPr id="33" name="Rounded Rectangle 32">
              <a:extLst>
                <a:ext uri="{FF2B5EF4-FFF2-40B4-BE49-F238E27FC236}">
                  <a16:creationId xmlns:a16="http://schemas.microsoft.com/office/drawing/2014/main" id="{6E336A61-6EEC-F34B-B092-E1465B3D12C4}"/>
                </a:ext>
              </a:extLst>
            </p:cNvPr>
            <p:cNvSpPr/>
            <p:nvPr/>
          </p:nvSpPr>
          <p:spPr>
            <a:xfrm>
              <a:off x="2150531" y="4071062"/>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Portaria</a:t>
              </a:r>
              <a:r>
                <a:rPr lang="en-US" sz="1200" u="sng" dirty="0">
                  <a:solidFill>
                    <a:schemeClr val="bg1"/>
                  </a:solidFill>
                  <a:latin typeface="Arial" charset="0"/>
                  <a:ea typeface="Arial" charset="0"/>
                  <a:cs typeface="Arial" charset="0"/>
                </a:rPr>
                <a:t> DIR-364/18</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Procedimento</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padrão</a:t>
              </a:r>
              <a:r>
                <a:rPr lang="en-US" sz="1000" dirty="0">
                  <a:solidFill>
                    <a:schemeClr val="bg1"/>
                  </a:solidFill>
                  <a:latin typeface="Arial" charset="0"/>
                  <a:ea typeface="Arial" charset="0"/>
                  <a:cs typeface="Arial" charset="0"/>
                </a:rPr>
                <a:t> para </a:t>
              </a:r>
              <a:r>
                <a:rPr lang="en-US" sz="1000" dirty="0" err="1">
                  <a:solidFill>
                    <a:schemeClr val="bg1"/>
                  </a:solidFill>
                  <a:latin typeface="Arial" charset="0"/>
                  <a:ea typeface="Arial" charset="0"/>
                  <a:cs typeface="Arial" charset="0"/>
                </a:rPr>
                <a:t>tramitação</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ações</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extensão</a:t>
              </a:r>
              <a:r>
                <a:rPr lang="en-US" sz="1000" dirty="0">
                  <a:solidFill>
                    <a:schemeClr val="bg1"/>
                  </a:solidFill>
                  <a:latin typeface="Arial" charset="0"/>
                  <a:ea typeface="Arial" charset="0"/>
                  <a:cs typeface="Arial" charset="0"/>
                </a:rPr>
                <a:t> </a:t>
              </a:r>
            </a:p>
          </p:txBody>
        </p:sp>
        <p:cxnSp>
          <p:nvCxnSpPr>
            <p:cNvPr id="40" name="Straight Arrow Connector 39">
              <a:extLst>
                <a:ext uri="{FF2B5EF4-FFF2-40B4-BE49-F238E27FC236}">
                  <a16:creationId xmlns:a16="http://schemas.microsoft.com/office/drawing/2014/main" id="{CC030C72-8CEC-EB40-ADDE-A50FDFF9B7B6}"/>
                </a:ext>
              </a:extLst>
            </p:cNvPr>
            <p:cNvCxnSpPr>
              <a:cxnSpLocks/>
              <a:stCxn id="25" idx="4"/>
              <a:endCxn id="33" idx="0"/>
            </p:cNvCxnSpPr>
            <p:nvPr/>
          </p:nvCxnSpPr>
          <p:spPr>
            <a:xfrm>
              <a:off x="3257300" y="3501055"/>
              <a:ext cx="2806" cy="570007"/>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23" name="Group 22">
            <a:extLst>
              <a:ext uri="{FF2B5EF4-FFF2-40B4-BE49-F238E27FC236}">
                <a16:creationId xmlns:a16="http://schemas.microsoft.com/office/drawing/2014/main" id="{60B8DA3B-1274-A74C-A3B4-4E84F90F4F96}"/>
              </a:ext>
            </a:extLst>
          </p:cNvPr>
          <p:cNvGrpSpPr/>
          <p:nvPr/>
        </p:nvGrpSpPr>
        <p:grpSpPr>
          <a:xfrm>
            <a:off x="3460664" y="1581644"/>
            <a:ext cx="2219150" cy="1919409"/>
            <a:chOff x="3260106" y="1581646"/>
            <a:chExt cx="2219150" cy="1919409"/>
          </a:xfrm>
        </p:grpSpPr>
        <p:sp>
          <p:nvSpPr>
            <p:cNvPr id="27" name="Oval 26">
              <a:extLst>
                <a:ext uri="{FF2B5EF4-FFF2-40B4-BE49-F238E27FC236}">
                  <a16:creationId xmlns:a16="http://schemas.microsoft.com/office/drawing/2014/main" id="{22028860-174D-E948-B597-42138F3F12D7}"/>
                </a:ext>
              </a:extLst>
            </p:cNvPr>
            <p:cNvSpPr/>
            <p:nvPr/>
          </p:nvSpPr>
          <p:spPr>
            <a:xfrm>
              <a:off x="3908359" y="2862448"/>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2019</a:t>
              </a:r>
              <a:endParaRPr lang="en-US" dirty="0">
                <a:solidFill>
                  <a:schemeClr val="bg1"/>
                </a:solidFill>
              </a:endParaRPr>
            </a:p>
          </p:txBody>
        </p:sp>
        <p:sp>
          <p:nvSpPr>
            <p:cNvPr id="41" name="Rounded Rectangle 40">
              <a:extLst>
                <a:ext uri="{FF2B5EF4-FFF2-40B4-BE49-F238E27FC236}">
                  <a16:creationId xmlns:a16="http://schemas.microsoft.com/office/drawing/2014/main" id="{485DFDF8-AEC3-9547-8AC9-473C4D197B04}"/>
                </a:ext>
              </a:extLst>
            </p:cNvPr>
            <p:cNvSpPr/>
            <p:nvPr/>
          </p:nvSpPr>
          <p:spPr>
            <a:xfrm>
              <a:off x="3260106" y="1581646"/>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CEX-377/19</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Minuta</a:t>
              </a:r>
              <a:r>
                <a:rPr lang="en-US" sz="1000" dirty="0">
                  <a:solidFill>
                    <a:schemeClr val="bg1"/>
                  </a:solidFill>
                  <a:latin typeface="Arial" charset="0"/>
                  <a:ea typeface="Arial" charset="0"/>
                  <a:cs typeface="Arial" charset="0"/>
                </a:rPr>
                <a:t> 01 de </a:t>
              </a:r>
              <a:r>
                <a:rPr lang="en-US" sz="1000" dirty="0" err="1">
                  <a:solidFill>
                    <a:schemeClr val="bg1"/>
                  </a:solidFill>
                  <a:latin typeface="Arial" charset="0"/>
                  <a:ea typeface="Arial" charset="0"/>
                  <a:cs typeface="Arial" charset="0"/>
                </a:rPr>
                <a:t>regulamento</a:t>
              </a:r>
              <a:r>
                <a:rPr lang="en-US" sz="1000" dirty="0">
                  <a:solidFill>
                    <a:schemeClr val="bg1"/>
                  </a:solidFill>
                  <a:latin typeface="Arial" charset="0"/>
                  <a:ea typeface="Arial" charset="0"/>
                  <a:cs typeface="Arial" charset="0"/>
                </a:rPr>
                <a:t> da </a:t>
              </a:r>
              <a:r>
                <a:rPr lang="en-US" sz="1000" dirty="0" err="1">
                  <a:solidFill>
                    <a:schemeClr val="bg1"/>
                  </a:solidFill>
                  <a:latin typeface="Arial" charset="0"/>
                  <a:ea typeface="Arial" charset="0"/>
                  <a:cs typeface="Arial" charset="0"/>
                </a:rPr>
                <a:t>participação</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discente</a:t>
              </a:r>
              <a:r>
                <a:rPr lang="en-US" sz="1000" dirty="0">
                  <a:solidFill>
                    <a:schemeClr val="bg1"/>
                  </a:solidFill>
                  <a:latin typeface="Arial" charset="0"/>
                  <a:ea typeface="Arial" charset="0"/>
                  <a:cs typeface="Arial" charset="0"/>
                </a:rPr>
                <a:t> em </a:t>
              </a:r>
              <a:r>
                <a:rPr lang="en-US" sz="1000" dirty="0" err="1">
                  <a:solidFill>
                    <a:schemeClr val="bg1"/>
                  </a:solidFill>
                  <a:latin typeface="Arial" charset="0"/>
                  <a:ea typeface="Arial" charset="0"/>
                  <a:cs typeface="Arial" charset="0"/>
                </a:rPr>
                <a:t>extensão</a:t>
              </a:r>
              <a:endParaRPr lang="en-US" sz="1000" dirty="0">
                <a:solidFill>
                  <a:schemeClr val="bg1"/>
                </a:solidFill>
                <a:latin typeface="Arial" charset="0"/>
                <a:ea typeface="Arial" charset="0"/>
                <a:cs typeface="Arial" charset="0"/>
              </a:endParaRPr>
            </a:p>
          </p:txBody>
        </p:sp>
        <p:cxnSp>
          <p:nvCxnSpPr>
            <p:cNvPr id="42" name="Straight Arrow Connector 41">
              <a:extLst>
                <a:ext uri="{FF2B5EF4-FFF2-40B4-BE49-F238E27FC236}">
                  <a16:creationId xmlns:a16="http://schemas.microsoft.com/office/drawing/2014/main" id="{7B44A379-C087-2F46-8985-0EFAA8D38B44}"/>
                </a:ext>
              </a:extLst>
            </p:cNvPr>
            <p:cNvCxnSpPr>
              <a:cxnSpLocks/>
              <a:endCxn id="41" idx="2"/>
            </p:cNvCxnSpPr>
            <p:nvPr/>
          </p:nvCxnSpPr>
          <p:spPr>
            <a:xfrm flipV="1">
              <a:off x="4369681" y="2271777"/>
              <a:ext cx="0" cy="598272"/>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26" name="Oval 25">
            <a:extLst>
              <a:ext uri="{FF2B5EF4-FFF2-40B4-BE49-F238E27FC236}">
                <a16:creationId xmlns:a16="http://schemas.microsoft.com/office/drawing/2014/main" id="{8F414C52-AD04-5547-9D29-356BB51BC851}"/>
              </a:ext>
            </a:extLst>
          </p:cNvPr>
          <p:cNvSpPr/>
          <p:nvPr/>
        </p:nvSpPr>
        <p:spPr>
          <a:xfrm>
            <a:off x="692717" y="2865232"/>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2016</a:t>
            </a:r>
            <a:endParaRPr lang="en-US" dirty="0">
              <a:solidFill>
                <a:schemeClr val="bg1"/>
              </a:solidFill>
            </a:endParaRPr>
          </a:p>
        </p:txBody>
      </p:sp>
      <p:sp>
        <p:nvSpPr>
          <p:cNvPr id="29" name="Rounded Rectangle 28">
            <a:extLst>
              <a:ext uri="{FF2B5EF4-FFF2-40B4-BE49-F238E27FC236}">
                <a16:creationId xmlns:a16="http://schemas.microsoft.com/office/drawing/2014/main" id="{758CF416-C967-2D42-850E-0259C60398B2}"/>
              </a:ext>
            </a:extLst>
          </p:cNvPr>
          <p:cNvSpPr/>
          <p:nvPr/>
        </p:nvSpPr>
        <p:spPr>
          <a:xfrm>
            <a:off x="99237" y="4068747"/>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CD-15/17</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Aprova</a:t>
            </a:r>
            <a:r>
              <a:rPr lang="en-US" sz="1000" dirty="0">
                <a:solidFill>
                  <a:schemeClr val="bg1"/>
                </a:solidFill>
                <a:latin typeface="Arial" charset="0"/>
                <a:ea typeface="Arial" charset="0"/>
                <a:cs typeface="Arial" charset="0"/>
              </a:rPr>
              <a:t> PDI do CEFET-MG </a:t>
            </a:r>
          </a:p>
          <a:p>
            <a:pPr algn="ctr"/>
            <a:r>
              <a:rPr lang="en-US" sz="1000" dirty="0">
                <a:solidFill>
                  <a:schemeClr val="bg1"/>
                </a:solidFill>
                <a:latin typeface="Arial" charset="0"/>
                <a:ea typeface="Arial" charset="0"/>
                <a:cs typeface="Arial" charset="0"/>
              </a:rPr>
              <a:t>(2016-2020)</a:t>
            </a:r>
          </a:p>
        </p:txBody>
      </p:sp>
      <p:cxnSp>
        <p:nvCxnSpPr>
          <p:cNvPr id="30" name="Straight Arrow Connector 29">
            <a:extLst>
              <a:ext uri="{FF2B5EF4-FFF2-40B4-BE49-F238E27FC236}">
                <a16:creationId xmlns:a16="http://schemas.microsoft.com/office/drawing/2014/main" id="{A12B3B5A-E40C-6B40-B6C2-045FCFAA0525}"/>
              </a:ext>
            </a:extLst>
          </p:cNvPr>
          <p:cNvCxnSpPr>
            <a:cxnSpLocks/>
          </p:cNvCxnSpPr>
          <p:nvPr/>
        </p:nvCxnSpPr>
        <p:spPr>
          <a:xfrm>
            <a:off x="1196579" y="3498740"/>
            <a:ext cx="2806" cy="570007"/>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15" name="Group 14">
            <a:extLst>
              <a:ext uri="{FF2B5EF4-FFF2-40B4-BE49-F238E27FC236}">
                <a16:creationId xmlns:a16="http://schemas.microsoft.com/office/drawing/2014/main" id="{B057BAB1-2BA8-A44F-B41A-AABBB3EFDF66}"/>
              </a:ext>
            </a:extLst>
          </p:cNvPr>
          <p:cNvGrpSpPr/>
          <p:nvPr/>
        </p:nvGrpSpPr>
        <p:grpSpPr>
          <a:xfrm>
            <a:off x="4599735" y="2855985"/>
            <a:ext cx="2224762" cy="2237884"/>
            <a:chOff x="4599735" y="2855985"/>
            <a:chExt cx="2224762" cy="2237884"/>
          </a:xfrm>
        </p:grpSpPr>
        <p:sp>
          <p:nvSpPr>
            <p:cNvPr id="49" name="Oval 48">
              <a:extLst>
                <a:ext uri="{FF2B5EF4-FFF2-40B4-BE49-F238E27FC236}">
                  <a16:creationId xmlns:a16="http://schemas.microsoft.com/office/drawing/2014/main" id="{58B575FE-8A10-4D44-8377-1100389F70AA}"/>
                </a:ext>
              </a:extLst>
            </p:cNvPr>
            <p:cNvSpPr/>
            <p:nvPr/>
          </p:nvSpPr>
          <p:spPr>
            <a:xfrm>
              <a:off x="5221297" y="2855985"/>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ea typeface="Arial" charset="0"/>
                  <a:cs typeface="Arial" charset="0"/>
                </a:rPr>
                <a:t>2020</a:t>
              </a:r>
              <a:endParaRPr lang="en-US" dirty="0">
                <a:solidFill>
                  <a:schemeClr val="bg1"/>
                </a:solidFill>
              </a:endParaRPr>
            </a:p>
          </p:txBody>
        </p:sp>
        <p:sp>
          <p:nvSpPr>
            <p:cNvPr id="50" name="Rounded Rectangle 49">
              <a:extLst>
                <a:ext uri="{FF2B5EF4-FFF2-40B4-BE49-F238E27FC236}">
                  <a16:creationId xmlns:a16="http://schemas.microsoft.com/office/drawing/2014/main" id="{4B15FE57-94AC-344C-A752-C8A17BD6CF13}"/>
                </a:ext>
              </a:extLst>
            </p:cNvPr>
            <p:cNvSpPr/>
            <p:nvPr/>
          </p:nvSpPr>
          <p:spPr>
            <a:xfrm>
              <a:off x="4605347" y="3687413"/>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CD-40/20</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Política</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Arte</a:t>
              </a:r>
              <a:r>
                <a:rPr lang="en-US" sz="1000" dirty="0">
                  <a:solidFill>
                    <a:schemeClr val="bg1"/>
                  </a:solidFill>
                  <a:latin typeface="Arial" charset="0"/>
                  <a:ea typeface="Arial" charset="0"/>
                  <a:cs typeface="Arial" charset="0"/>
                </a:rPr>
                <a:t> e </a:t>
              </a:r>
              <a:r>
                <a:rPr lang="en-US" sz="1000" dirty="0" err="1">
                  <a:solidFill>
                    <a:schemeClr val="bg1"/>
                  </a:solidFill>
                  <a:latin typeface="Arial" charset="0"/>
                  <a:ea typeface="Arial" charset="0"/>
                  <a:cs typeface="Arial" charset="0"/>
                </a:rPr>
                <a:t>Cultura</a:t>
              </a:r>
              <a:endParaRPr lang="en-US" sz="1000" dirty="0">
                <a:solidFill>
                  <a:schemeClr val="bg1"/>
                </a:solidFill>
                <a:latin typeface="Arial" charset="0"/>
                <a:ea typeface="Arial" charset="0"/>
                <a:cs typeface="Arial" charset="0"/>
              </a:endParaRPr>
            </a:p>
          </p:txBody>
        </p:sp>
        <p:cxnSp>
          <p:nvCxnSpPr>
            <p:cNvPr id="51" name="Straight Arrow Connector 50">
              <a:extLst>
                <a:ext uri="{FF2B5EF4-FFF2-40B4-BE49-F238E27FC236}">
                  <a16:creationId xmlns:a16="http://schemas.microsoft.com/office/drawing/2014/main" id="{FE641B18-C533-E24D-B0E4-20416E34FA96}"/>
                </a:ext>
              </a:extLst>
            </p:cNvPr>
            <p:cNvCxnSpPr>
              <a:cxnSpLocks/>
              <a:stCxn id="49" idx="4"/>
            </p:cNvCxnSpPr>
            <p:nvPr/>
          </p:nvCxnSpPr>
          <p:spPr>
            <a:xfrm>
              <a:off x="5712115" y="3494592"/>
              <a:ext cx="0" cy="190509"/>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52" name="Rounded Rectangle 51">
              <a:extLst>
                <a:ext uri="{FF2B5EF4-FFF2-40B4-BE49-F238E27FC236}">
                  <a16:creationId xmlns:a16="http://schemas.microsoft.com/office/drawing/2014/main" id="{0D488CA6-0870-3348-A57E-1B08BF6A507A}"/>
                </a:ext>
              </a:extLst>
            </p:cNvPr>
            <p:cNvSpPr/>
            <p:nvPr/>
          </p:nvSpPr>
          <p:spPr>
            <a:xfrm>
              <a:off x="4599735" y="4403738"/>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Portaria</a:t>
              </a:r>
              <a:r>
                <a:rPr lang="en-US" sz="1200" u="sng" dirty="0">
                  <a:solidFill>
                    <a:schemeClr val="bg1"/>
                  </a:solidFill>
                  <a:latin typeface="Arial" charset="0"/>
                  <a:ea typeface="Arial" charset="0"/>
                  <a:cs typeface="Arial" charset="0"/>
                </a:rPr>
                <a:t> DEDC-234/20</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Regulamento</a:t>
              </a:r>
              <a:r>
                <a:rPr lang="en-US" sz="1000" dirty="0">
                  <a:solidFill>
                    <a:schemeClr val="bg1"/>
                  </a:solidFill>
                  <a:latin typeface="Arial" charset="0"/>
                  <a:ea typeface="Arial" charset="0"/>
                  <a:cs typeface="Arial" charset="0"/>
                </a:rPr>
                <a:t> dos </a:t>
              </a:r>
              <a:r>
                <a:rPr lang="en-US" sz="1000" dirty="0" err="1">
                  <a:solidFill>
                    <a:schemeClr val="bg1"/>
                  </a:solidFill>
                  <a:latin typeface="Arial" charset="0"/>
                  <a:ea typeface="Arial" charset="0"/>
                  <a:cs typeface="Arial" charset="0"/>
                </a:rPr>
                <a:t>Grupos</a:t>
              </a:r>
              <a:r>
                <a:rPr lang="en-US" sz="1000" dirty="0">
                  <a:solidFill>
                    <a:schemeClr val="bg1"/>
                  </a:solidFill>
                  <a:latin typeface="Arial" charset="0"/>
                  <a:ea typeface="Arial" charset="0"/>
                  <a:cs typeface="Arial" charset="0"/>
                </a:rPr>
                <a:t> de </a:t>
              </a:r>
            </a:p>
            <a:p>
              <a:pPr algn="ctr"/>
              <a:r>
                <a:rPr lang="en-US" sz="1000" dirty="0" err="1">
                  <a:solidFill>
                    <a:schemeClr val="bg1"/>
                  </a:solidFill>
                  <a:latin typeface="Arial" charset="0"/>
                  <a:ea typeface="Arial" charset="0"/>
                  <a:cs typeface="Arial" charset="0"/>
                </a:rPr>
                <a:t>Arte</a:t>
              </a:r>
              <a:r>
                <a:rPr lang="en-US" sz="1000" dirty="0">
                  <a:solidFill>
                    <a:schemeClr val="bg1"/>
                  </a:solidFill>
                  <a:latin typeface="Arial" charset="0"/>
                  <a:ea typeface="Arial" charset="0"/>
                  <a:cs typeface="Arial" charset="0"/>
                </a:rPr>
                <a:t> e </a:t>
              </a:r>
              <a:r>
                <a:rPr lang="en-US" sz="1000" dirty="0" err="1">
                  <a:solidFill>
                    <a:schemeClr val="bg1"/>
                  </a:solidFill>
                  <a:latin typeface="Arial" charset="0"/>
                  <a:ea typeface="Arial" charset="0"/>
                  <a:cs typeface="Arial" charset="0"/>
                </a:rPr>
                <a:t>Cultura</a:t>
              </a:r>
              <a:endParaRPr lang="en-US" sz="1000" dirty="0">
                <a:solidFill>
                  <a:schemeClr val="bg1"/>
                </a:solidFill>
                <a:latin typeface="Arial" charset="0"/>
                <a:ea typeface="Arial" charset="0"/>
                <a:cs typeface="Arial" charset="0"/>
              </a:endParaRPr>
            </a:p>
          </p:txBody>
        </p:sp>
      </p:grpSp>
      <p:grpSp>
        <p:nvGrpSpPr>
          <p:cNvPr id="4" name="Group 3">
            <a:extLst>
              <a:ext uri="{FF2B5EF4-FFF2-40B4-BE49-F238E27FC236}">
                <a16:creationId xmlns:a16="http://schemas.microsoft.com/office/drawing/2014/main" id="{BAAA6BC0-3300-1141-85E8-6D38AA3B14BF}"/>
              </a:ext>
            </a:extLst>
          </p:cNvPr>
          <p:cNvGrpSpPr/>
          <p:nvPr/>
        </p:nvGrpSpPr>
        <p:grpSpPr>
          <a:xfrm>
            <a:off x="5712219" y="1241002"/>
            <a:ext cx="3357734" cy="3846947"/>
            <a:chOff x="5712219" y="1241002"/>
            <a:chExt cx="3357734" cy="3846947"/>
          </a:xfrm>
        </p:grpSpPr>
        <p:sp>
          <p:nvSpPr>
            <p:cNvPr id="32" name="Oval 31">
              <a:extLst>
                <a:ext uri="{FF2B5EF4-FFF2-40B4-BE49-F238E27FC236}">
                  <a16:creationId xmlns:a16="http://schemas.microsoft.com/office/drawing/2014/main" id="{774C7F24-2C8F-6642-BF0A-5753765AAB84}"/>
                </a:ext>
              </a:extLst>
            </p:cNvPr>
            <p:cNvSpPr/>
            <p:nvPr/>
          </p:nvSpPr>
          <p:spPr>
            <a:xfrm>
              <a:off x="6330796" y="2862446"/>
              <a:ext cx="981636" cy="63860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Arial" charset="0"/>
                  <a:cs typeface="Arial" charset="0"/>
                </a:rPr>
                <a:t>2021</a:t>
              </a:r>
              <a:endParaRPr lang="en-US" dirty="0">
                <a:solidFill>
                  <a:schemeClr val="bg1"/>
                </a:solidFill>
              </a:endParaRPr>
            </a:p>
          </p:txBody>
        </p:sp>
        <p:sp>
          <p:nvSpPr>
            <p:cNvPr id="45" name="Rounded Rectangle 44">
              <a:extLst>
                <a:ext uri="{FF2B5EF4-FFF2-40B4-BE49-F238E27FC236}">
                  <a16:creationId xmlns:a16="http://schemas.microsoft.com/office/drawing/2014/main" id="{CF6C06CF-DC21-1E43-B337-0700CF6B54FF}"/>
                </a:ext>
              </a:extLst>
            </p:cNvPr>
            <p:cNvSpPr/>
            <p:nvPr/>
          </p:nvSpPr>
          <p:spPr>
            <a:xfrm>
              <a:off x="5714921" y="1959761"/>
              <a:ext cx="2219150" cy="690131"/>
            </a:xfrm>
            <a:prstGeom prst="round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CGRAD-29/21</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Minuta</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diretrizes</a:t>
              </a:r>
              <a:r>
                <a:rPr lang="en-US" sz="1000" dirty="0">
                  <a:solidFill>
                    <a:schemeClr val="bg1"/>
                  </a:solidFill>
                  <a:latin typeface="Arial" charset="0"/>
                  <a:ea typeface="Arial" charset="0"/>
                  <a:cs typeface="Arial" charset="0"/>
                </a:rPr>
                <a:t> para </a:t>
              </a:r>
              <a:r>
                <a:rPr lang="en-US" sz="1000" dirty="0" err="1">
                  <a:solidFill>
                    <a:schemeClr val="bg1"/>
                  </a:solidFill>
                  <a:latin typeface="Arial" charset="0"/>
                  <a:ea typeface="Arial" charset="0"/>
                  <a:cs typeface="Arial" charset="0"/>
                </a:rPr>
                <a:t>integração</a:t>
              </a:r>
              <a:r>
                <a:rPr lang="en-US" sz="1000" dirty="0">
                  <a:solidFill>
                    <a:schemeClr val="bg1"/>
                  </a:solidFill>
                  <a:latin typeface="Arial" charset="0"/>
                  <a:ea typeface="Arial" charset="0"/>
                  <a:cs typeface="Arial" charset="0"/>
                </a:rPr>
                <a:t> da </a:t>
              </a:r>
              <a:r>
                <a:rPr lang="en-US" sz="1000" dirty="0" err="1">
                  <a:solidFill>
                    <a:schemeClr val="bg1"/>
                  </a:solidFill>
                  <a:latin typeface="Arial" charset="0"/>
                  <a:ea typeface="Arial" charset="0"/>
                  <a:cs typeface="Arial" charset="0"/>
                </a:rPr>
                <a:t>extensão</a:t>
              </a:r>
              <a:endParaRPr lang="en-US" sz="1000" dirty="0">
                <a:solidFill>
                  <a:schemeClr val="bg1"/>
                </a:solidFill>
                <a:latin typeface="Arial" charset="0"/>
                <a:ea typeface="Arial" charset="0"/>
                <a:cs typeface="Arial" charset="0"/>
              </a:endParaRPr>
            </a:p>
          </p:txBody>
        </p:sp>
        <p:cxnSp>
          <p:nvCxnSpPr>
            <p:cNvPr id="46" name="Straight Arrow Connector 45">
              <a:extLst>
                <a:ext uri="{FF2B5EF4-FFF2-40B4-BE49-F238E27FC236}">
                  <a16:creationId xmlns:a16="http://schemas.microsoft.com/office/drawing/2014/main" id="{3200AE33-8A89-0C4F-9BDE-27C0DA0BFD4C}"/>
                </a:ext>
              </a:extLst>
            </p:cNvPr>
            <p:cNvCxnSpPr>
              <a:cxnSpLocks/>
            </p:cNvCxnSpPr>
            <p:nvPr/>
          </p:nvCxnSpPr>
          <p:spPr>
            <a:xfrm flipV="1">
              <a:off x="6824497" y="2653823"/>
              <a:ext cx="0" cy="216224"/>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36" name="Rounded Rectangle 35">
              <a:extLst>
                <a:ext uri="{FF2B5EF4-FFF2-40B4-BE49-F238E27FC236}">
                  <a16:creationId xmlns:a16="http://schemas.microsoft.com/office/drawing/2014/main" id="{3EB776E5-ACC7-4844-9D55-48F7B193AAB6}"/>
                </a:ext>
              </a:extLst>
            </p:cNvPr>
            <p:cNvSpPr/>
            <p:nvPr/>
          </p:nvSpPr>
          <p:spPr>
            <a:xfrm>
              <a:off x="5712219" y="1241002"/>
              <a:ext cx="2219150" cy="690131"/>
            </a:xfrm>
            <a:prstGeom prst="round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CEX-428/21</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Minuta</a:t>
              </a:r>
              <a:r>
                <a:rPr lang="en-US" sz="1000" dirty="0">
                  <a:solidFill>
                    <a:schemeClr val="bg1"/>
                  </a:solidFill>
                  <a:latin typeface="Arial" charset="0"/>
                  <a:ea typeface="Arial" charset="0"/>
                  <a:cs typeface="Arial" charset="0"/>
                </a:rPr>
                <a:t> 02 de </a:t>
              </a:r>
              <a:r>
                <a:rPr lang="en-US" sz="1000" dirty="0" err="1">
                  <a:solidFill>
                    <a:schemeClr val="bg1"/>
                  </a:solidFill>
                  <a:latin typeface="Arial" charset="0"/>
                  <a:ea typeface="Arial" charset="0"/>
                  <a:cs typeface="Arial" charset="0"/>
                </a:rPr>
                <a:t>regulamento</a:t>
              </a:r>
              <a:r>
                <a:rPr lang="en-US" sz="1000" dirty="0">
                  <a:solidFill>
                    <a:schemeClr val="bg1"/>
                  </a:solidFill>
                  <a:latin typeface="Arial" charset="0"/>
                  <a:ea typeface="Arial" charset="0"/>
                  <a:cs typeface="Arial" charset="0"/>
                </a:rPr>
                <a:t> da </a:t>
              </a:r>
              <a:r>
                <a:rPr lang="en-US" sz="1000" dirty="0" err="1">
                  <a:solidFill>
                    <a:schemeClr val="bg1"/>
                  </a:solidFill>
                  <a:latin typeface="Arial" charset="0"/>
                  <a:ea typeface="Arial" charset="0"/>
                  <a:cs typeface="Arial" charset="0"/>
                </a:rPr>
                <a:t>participação</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discente</a:t>
              </a:r>
              <a:r>
                <a:rPr lang="en-US" sz="1000" dirty="0">
                  <a:solidFill>
                    <a:schemeClr val="bg1"/>
                  </a:solidFill>
                  <a:latin typeface="Arial" charset="0"/>
                  <a:ea typeface="Arial" charset="0"/>
                  <a:cs typeface="Arial" charset="0"/>
                </a:rPr>
                <a:t> em </a:t>
              </a:r>
              <a:r>
                <a:rPr lang="en-US" sz="1000" dirty="0" err="1">
                  <a:solidFill>
                    <a:schemeClr val="bg1"/>
                  </a:solidFill>
                  <a:latin typeface="Arial" charset="0"/>
                  <a:ea typeface="Arial" charset="0"/>
                  <a:cs typeface="Arial" charset="0"/>
                </a:rPr>
                <a:t>extensão</a:t>
              </a:r>
              <a:endParaRPr lang="en-US" sz="1000" dirty="0">
                <a:solidFill>
                  <a:schemeClr val="bg1"/>
                </a:solidFill>
                <a:latin typeface="Arial" charset="0"/>
                <a:ea typeface="Arial" charset="0"/>
                <a:cs typeface="Arial" charset="0"/>
              </a:endParaRPr>
            </a:p>
          </p:txBody>
        </p:sp>
        <p:cxnSp>
          <p:nvCxnSpPr>
            <p:cNvPr id="37" name="Straight Arrow Connector 36">
              <a:extLst>
                <a:ext uri="{FF2B5EF4-FFF2-40B4-BE49-F238E27FC236}">
                  <a16:creationId xmlns:a16="http://schemas.microsoft.com/office/drawing/2014/main" id="{6C89321C-FCC3-8D42-8839-8A649807B83A}"/>
                </a:ext>
              </a:extLst>
            </p:cNvPr>
            <p:cNvCxnSpPr>
              <a:cxnSpLocks/>
              <a:stCxn id="32" idx="5"/>
            </p:cNvCxnSpPr>
            <p:nvPr/>
          </p:nvCxnSpPr>
          <p:spPr>
            <a:xfrm>
              <a:off x="7168675" y="3407531"/>
              <a:ext cx="306879" cy="277570"/>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53" name="Rounded Rectangle 52">
              <a:extLst>
                <a:ext uri="{FF2B5EF4-FFF2-40B4-BE49-F238E27FC236}">
                  <a16:creationId xmlns:a16="http://schemas.microsoft.com/office/drawing/2014/main" id="{13863D67-256C-D648-B20C-986F7FCAEE23}"/>
                </a:ext>
              </a:extLst>
            </p:cNvPr>
            <p:cNvSpPr/>
            <p:nvPr/>
          </p:nvSpPr>
          <p:spPr>
            <a:xfrm>
              <a:off x="6850803" y="4397818"/>
              <a:ext cx="2219150" cy="690131"/>
            </a:xfrm>
            <a:prstGeom prst="round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CEPE-13/21</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Regulamento</a:t>
              </a:r>
              <a:r>
                <a:rPr lang="en-US" sz="1000" dirty="0">
                  <a:solidFill>
                    <a:schemeClr val="bg1"/>
                  </a:solidFill>
                  <a:latin typeface="Arial" charset="0"/>
                  <a:ea typeface="Arial" charset="0"/>
                  <a:cs typeface="Arial" charset="0"/>
                </a:rPr>
                <a:t> das </a:t>
              </a:r>
              <a:r>
                <a:rPr lang="en-US" sz="1000" dirty="0" err="1">
                  <a:solidFill>
                    <a:schemeClr val="bg1"/>
                  </a:solidFill>
                  <a:latin typeface="Arial" charset="0"/>
                  <a:ea typeface="Arial" charset="0"/>
                  <a:cs typeface="Arial" charset="0"/>
                </a:rPr>
                <a:t>Equipes</a:t>
              </a:r>
              <a:r>
                <a:rPr lang="en-US" sz="1000" dirty="0">
                  <a:solidFill>
                    <a:schemeClr val="bg1"/>
                  </a:solidFill>
                  <a:latin typeface="Arial" charset="0"/>
                  <a:ea typeface="Arial" charset="0"/>
                  <a:cs typeface="Arial" charset="0"/>
                </a:rPr>
                <a:t> </a:t>
              </a:r>
            </a:p>
            <a:p>
              <a:pPr algn="ctr"/>
              <a:r>
                <a:rPr lang="en-US" sz="1000" dirty="0">
                  <a:solidFill>
                    <a:schemeClr val="bg1"/>
                  </a:solidFill>
                  <a:latin typeface="Arial" charset="0"/>
                  <a:ea typeface="Arial" charset="0"/>
                  <a:cs typeface="Arial" charset="0"/>
                </a:rPr>
                <a:t>de </a:t>
              </a:r>
              <a:r>
                <a:rPr lang="en-US" sz="1000" dirty="0" err="1">
                  <a:solidFill>
                    <a:schemeClr val="bg1"/>
                  </a:solidFill>
                  <a:latin typeface="Arial" charset="0"/>
                  <a:ea typeface="Arial" charset="0"/>
                  <a:cs typeface="Arial" charset="0"/>
                </a:rPr>
                <a:t>Competição</a:t>
              </a:r>
              <a:endParaRPr lang="en-US" sz="1000" dirty="0">
                <a:solidFill>
                  <a:schemeClr val="bg1"/>
                </a:solidFill>
                <a:latin typeface="Arial" charset="0"/>
                <a:ea typeface="Arial" charset="0"/>
                <a:cs typeface="Arial" charset="0"/>
              </a:endParaRPr>
            </a:p>
          </p:txBody>
        </p:sp>
        <p:sp>
          <p:nvSpPr>
            <p:cNvPr id="34" name="Rounded Rectangle 33">
              <a:extLst>
                <a:ext uri="{FF2B5EF4-FFF2-40B4-BE49-F238E27FC236}">
                  <a16:creationId xmlns:a16="http://schemas.microsoft.com/office/drawing/2014/main" id="{920986FB-9A46-4540-AA16-DFF185EEA1DF}"/>
                </a:ext>
              </a:extLst>
            </p:cNvPr>
            <p:cNvSpPr/>
            <p:nvPr/>
          </p:nvSpPr>
          <p:spPr>
            <a:xfrm>
              <a:off x="6850803" y="3685101"/>
              <a:ext cx="2219150" cy="690131"/>
            </a:xfrm>
            <a:prstGeom prst="round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u="sng" dirty="0" err="1">
                  <a:solidFill>
                    <a:schemeClr val="bg1"/>
                  </a:solidFill>
                  <a:latin typeface="Arial" charset="0"/>
                  <a:ea typeface="Arial" charset="0"/>
                  <a:cs typeface="Arial" charset="0"/>
                </a:rPr>
                <a:t>Resolução</a:t>
              </a:r>
              <a:r>
                <a:rPr lang="en-US" sz="1200" u="sng" dirty="0">
                  <a:solidFill>
                    <a:schemeClr val="bg1"/>
                  </a:solidFill>
                  <a:latin typeface="Arial" charset="0"/>
                  <a:ea typeface="Arial" charset="0"/>
                  <a:cs typeface="Arial" charset="0"/>
                </a:rPr>
                <a:t> CEX-429/21</a:t>
              </a:r>
            </a:p>
            <a:p>
              <a:pPr algn="ctr"/>
              <a:endParaRPr lang="en-US" sz="400" dirty="0">
                <a:solidFill>
                  <a:schemeClr val="bg1"/>
                </a:solidFill>
                <a:latin typeface="Arial" charset="0"/>
                <a:ea typeface="Arial" charset="0"/>
                <a:cs typeface="Arial" charset="0"/>
              </a:endParaRPr>
            </a:p>
            <a:p>
              <a:pPr algn="ctr"/>
              <a:r>
                <a:rPr lang="en-US" sz="1000" dirty="0" err="1">
                  <a:solidFill>
                    <a:schemeClr val="bg1"/>
                  </a:solidFill>
                  <a:latin typeface="Arial" charset="0"/>
                  <a:ea typeface="Arial" charset="0"/>
                  <a:cs typeface="Arial" charset="0"/>
                </a:rPr>
                <a:t>Aprova</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proposta</a:t>
              </a:r>
              <a:r>
                <a:rPr lang="en-US" sz="1000" dirty="0">
                  <a:solidFill>
                    <a:schemeClr val="bg1"/>
                  </a:solidFill>
                  <a:latin typeface="Arial" charset="0"/>
                  <a:ea typeface="Arial" charset="0"/>
                  <a:cs typeface="Arial" charset="0"/>
                </a:rPr>
                <a:t> de </a:t>
              </a:r>
              <a:r>
                <a:rPr lang="en-US" sz="1000" dirty="0" err="1">
                  <a:solidFill>
                    <a:schemeClr val="bg1"/>
                  </a:solidFill>
                  <a:latin typeface="Arial" charset="0"/>
                  <a:ea typeface="Arial" charset="0"/>
                  <a:cs typeface="Arial" charset="0"/>
                </a:rPr>
                <a:t>alterações</a:t>
              </a:r>
              <a:r>
                <a:rPr lang="en-US" sz="1000" dirty="0">
                  <a:solidFill>
                    <a:schemeClr val="bg1"/>
                  </a:solidFill>
                  <a:latin typeface="Arial" charset="0"/>
                  <a:ea typeface="Arial" charset="0"/>
                  <a:cs typeface="Arial" charset="0"/>
                </a:rPr>
                <a:t> dos </a:t>
              </a:r>
              <a:r>
                <a:rPr lang="en-US" sz="1000" dirty="0" err="1">
                  <a:solidFill>
                    <a:schemeClr val="bg1"/>
                  </a:solidFill>
                  <a:latin typeface="Arial" charset="0"/>
                  <a:ea typeface="Arial" charset="0"/>
                  <a:cs typeface="Arial" charset="0"/>
                </a:rPr>
                <a:t>encargos</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acadêmicos</a:t>
              </a:r>
              <a:r>
                <a:rPr lang="en-US" sz="1000" dirty="0">
                  <a:solidFill>
                    <a:schemeClr val="bg1"/>
                  </a:solidFill>
                  <a:latin typeface="Arial" charset="0"/>
                  <a:ea typeface="Arial" charset="0"/>
                  <a:cs typeface="Arial" charset="0"/>
                </a:rPr>
                <a:t> (</a:t>
              </a:r>
              <a:r>
                <a:rPr lang="en-US" sz="1000" dirty="0" err="1">
                  <a:solidFill>
                    <a:schemeClr val="bg1"/>
                  </a:solidFill>
                  <a:latin typeface="Arial" charset="0"/>
                  <a:ea typeface="Arial" charset="0"/>
                  <a:cs typeface="Arial" charset="0"/>
                </a:rPr>
                <a:t>Extensão</a:t>
              </a:r>
              <a:r>
                <a:rPr lang="en-US" sz="1000" dirty="0">
                  <a:solidFill>
                    <a:schemeClr val="bg1"/>
                  </a:solidFill>
                  <a:latin typeface="Arial" charset="0"/>
                  <a:ea typeface="Arial" charset="0"/>
                  <a:cs typeface="Arial" charset="0"/>
                </a:rPr>
                <a:t>)</a:t>
              </a:r>
            </a:p>
          </p:txBody>
        </p:sp>
      </p:grpSp>
    </p:spTree>
    <p:extLst>
      <p:ext uri="{BB962C8B-B14F-4D97-AF65-F5344CB8AC3E}">
        <p14:creationId xmlns:p14="http://schemas.microsoft.com/office/powerpoint/2010/main" val="12120841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70213"/>
            <a:ext cx="825500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2" algn="r" fontAlgn="auto">
              <a:spcBef>
                <a:spcPts val="0"/>
              </a:spcBef>
              <a:spcAft>
                <a:spcPts val="0"/>
              </a:spcAft>
              <a:defRPr/>
            </a:pPr>
            <a:r>
              <a:rPr lang="en-US" sz="4800" b="1" dirty="0">
                <a:solidFill>
                  <a:schemeClr val="bg1"/>
                </a:solidFill>
                <a:latin typeface="Arial"/>
                <a:cs typeface="Arial"/>
              </a:rPr>
              <a:t>O que </a:t>
            </a:r>
            <a:r>
              <a:rPr lang="en-US" sz="4800" b="1" dirty="0" err="1">
                <a:solidFill>
                  <a:schemeClr val="bg1"/>
                </a:solidFill>
                <a:latin typeface="Arial"/>
                <a:cs typeface="Arial"/>
              </a:rPr>
              <a:t>é</a:t>
            </a:r>
            <a:r>
              <a:rPr lang="en-US" sz="4800" b="1" dirty="0">
                <a:solidFill>
                  <a:schemeClr val="bg1"/>
                </a:solidFill>
                <a:latin typeface="Arial"/>
                <a:cs typeface="Arial"/>
              </a:rPr>
              <a:t> </a:t>
            </a:r>
            <a:r>
              <a:rPr lang="en-US" sz="4800" b="1" dirty="0" err="1">
                <a:solidFill>
                  <a:schemeClr val="bg1"/>
                </a:solidFill>
                <a:latin typeface="Arial"/>
                <a:cs typeface="Arial"/>
              </a:rPr>
              <a:t>Extensão</a:t>
            </a:r>
            <a:r>
              <a:rPr lang="en-US" sz="4800" b="1" dirty="0">
                <a:solidFill>
                  <a:schemeClr val="bg1"/>
                </a:solidFill>
                <a:latin typeface="Arial"/>
                <a:cs typeface="Arial"/>
              </a:rPr>
              <a:t>?</a:t>
            </a:r>
          </a:p>
        </p:txBody>
      </p:sp>
    </p:spTree>
    <p:extLst>
      <p:ext uri="{BB962C8B-B14F-4D97-AF65-F5344CB8AC3E}">
        <p14:creationId xmlns:p14="http://schemas.microsoft.com/office/powerpoint/2010/main" val="2121567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solidFill>
                <a:latin typeface="Arial"/>
                <a:cs typeface="Arial"/>
              </a:rPr>
              <a:t>Importância</a:t>
            </a:r>
            <a:r>
              <a:rPr lang="en-US" sz="4800" b="1" dirty="0">
                <a:solidFill>
                  <a:schemeClr val="bg1"/>
                </a:solidFill>
                <a:latin typeface="Arial"/>
                <a:cs typeface="Arial"/>
              </a:rPr>
              <a:t> </a:t>
            </a:r>
            <a:r>
              <a:rPr lang="en-US" sz="4800" b="1" dirty="0" err="1">
                <a:solidFill>
                  <a:schemeClr val="bg1"/>
                </a:solidFill>
                <a:latin typeface="Arial"/>
                <a:cs typeface="Arial"/>
              </a:rPr>
              <a:t>Estratégica</a:t>
            </a:r>
            <a:endParaRPr lang="en-US" sz="4800" b="1" dirty="0">
              <a:solidFill>
                <a:schemeClr val="bg1"/>
              </a:solidFill>
              <a:latin typeface="Arial"/>
              <a:cs typeface="Arial"/>
            </a:endParaRPr>
          </a:p>
        </p:txBody>
      </p:sp>
      <p:sp>
        <p:nvSpPr>
          <p:cNvPr id="17410" name="TextBox 2"/>
          <p:cNvSpPr txBox="1">
            <a:spLocks noChangeArrowheads="1"/>
          </p:cNvSpPr>
          <p:nvPr/>
        </p:nvSpPr>
        <p:spPr bwMode="auto">
          <a:xfrm>
            <a:off x="447675" y="1387486"/>
            <a:ext cx="8321675" cy="812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457200" indent="-457200" algn="just" eaLnBrk="1" hangingPunct="1">
              <a:lnSpc>
                <a:spcPct val="90000"/>
              </a:lnSpc>
              <a:buFont typeface="Arial"/>
              <a:buChar char="•"/>
            </a:pPr>
            <a:r>
              <a:rPr lang="en-US" sz="2600" dirty="0">
                <a:solidFill>
                  <a:srgbClr val="000000"/>
                </a:solidFill>
                <a:latin typeface="Arial" charset="0"/>
                <a:cs typeface="Arial" charset="0"/>
              </a:rPr>
              <a:t>A </a:t>
            </a:r>
            <a:r>
              <a:rPr lang="en-US" sz="2600" dirty="0" err="1">
                <a:solidFill>
                  <a:srgbClr val="000000"/>
                </a:solidFill>
                <a:latin typeface="Arial" charset="0"/>
                <a:cs typeface="Arial" charset="0"/>
              </a:rPr>
              <a:t>Extensão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é</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responsável</a:t>
            </a:r>
            <a:r>
              <a:rPr lang="en-US" sz="2600" dirty="0">
                <a:solidFill>
                  <a:srgbClr val="000000"/>
                </a:solidFill>
                <a:latin typeface="Arial" charset="0"/>
                <a:cs typeface="Arial" charset="0"/>
              </a:rPr>
              <a:t> por </a:t>
            </a:r>
            <a:r>
              <a:rPr lang="en-US" sz="2600" dirty="0" err="1">
                <a:solidFill>
                  <a:srgbClr val="000000"/>
                </a:solidFill>
                <a:latin typeface="Arial" charset="0"/>
                <a:cs typeface="Arial" charset="0"/>
              </a:rPr>
              <a:t>promover</a:t>
            </a:r>
            <a:r>
              <a:rPr lang="en-US" sz="2600" dirty="0">
                <a:solidFill>
                  <a:srgbClr val="000000"/>
                </a:solidFill>
                <a:latin typeface="Arial" charset="0"/>
                <a:cs typeface="Arial" charset="0"/>
              </a:rPr>
              <a:t> a </a:t>
            </a:r>
            <a:r>
              <a:rPr lang="en-US" sz="2600" dirty="0" err="1">
                <a:solidFill>
                  <a:schemeClr val="accent6">
                    <a:lumMod val="75000"/>
                  </a:schemeClr>
                </a:solidFill>
                <a:latin typeface="Arial" charset="0"/>
                <a:cs typeface="Arial" charset="0"/>
              </a:rPr>
              <a:t>articulação</a:t>
            </a:r>
            <a:r>
              <a:rPr lang="en-US" sz="2600" dirty="0">
                <a:solidFill>
                  <a:srgbClr val="000000"/>
                </a:solidFill>
                <a:latin typeface="Arial" charset="0"/>
                <a:cs typeface="Arial" charset="0"/>
              </a:rPr>
              <a:t> entre o </a:t>
            </a:r>
            <a:r>
              <a:rPr lang="en-US" sz="2600" dirty="0">
                <a:solidFill>
                  <a:schemeClr val="accent6">
                    <a:lumMod val="75000"/>
                  </a:schemeClr>
                </a:solidFill>
                <a:latin typeface="Arial" charset="0"/>
                <a:cs typeface="Arial" charset="0"/>
              </a:rPr>
              <a:t>saber </a:t>
            </a:r>
            <a:r>
              <a:rPr lang="en-US" sz="2600" dirty="0" err="1">
                <a:solidFill>
                  <a:schemeClr val="accent6">
                    <a:lumMod val="75000"/>
                  </a:schemeClr>
                </a:solidFill>
                <a:latin typeface="Arial" charset="0"/>
                <a:cs typeface="Arial" charset="0"/>
              </a:rPr>
              <a:t>acadêmico</a:t>
            </a:r>
            <a:r>
              <a:rPr lang="en-US" sz="2600" dirty="0">
                <a:solidFill>
                  <a:schemeClr val="accent6">
                    <a:lumMod val="75000"/>
                  </a:schemeClr>
                </a:solidFill>
                <a:latin typeface="Arial" charset="0"/>
                <a:cs typeface="Arial" charset="0"/>
              </a:rPr>
              <a:t> </a:t>
            </a:r>
            <a:r>
              <a:rPr lang="en-US" sz="2600" dirty="0">
                <a:solidFill>
                  <a:srgbClr val="000000"/>
                </a:solidFill>
                <a:latin typeface="Arial" charset="0"/>
                <a:cs typeface="Arial" charset="0"/>
              </a:rPr>
              <a:t>e a </a:t>
            </a:r>
            <a:r>
              <a:rPr lang="en-US" sz="2600" dirty="0" err="1">
                <a:solidFill>
                  <a:schemeClr val="accent6">
                    <a:lumMod val="75000"/>
                  </a:schemeClr>
                </a:solidFill>
                <a:latin typeface="Arial" charset="0"/>
                <a:cs typeface="Arial" charset="0"/>
              </a:rPr>
              <a:t>sociedade</a:t>
            </a:r>
            <a:r>
              <a:rPr lang="en-US" sz="2600" dirty="0">
                <a:solidFill>
                  <a:srgbClr val="000000"/>
                </a:solidFill>
                <a:latin typeface="Arial" charset="0"/>
                <a:cs typeface="Arial" charset="0"/>
              </a:rPr>
              <a:t>.</a:t>
            </a:r>
          </a:p>
        </p:txBody>
      </p:sp>
      <p:sp>
        <p:nvSpPr>
          <p:cNvPr id="5" name="Slide Number Placeholder 4"/>
          <p:cNvSpPr>
            <a:spLocks noGrp="1"/>
          </p:cNvSpPr>
          <p:nvPr>
            <p:ph type="sldNum" sz="quarter" idx="12"/>
          </p:nvPr>
        </p:nvSpPr>
        <p:spPr/>
        <p:txBody>
          <a:bodyPr/>
          <a:lstStyle/>
          <a:p>
            <a:pPr>
              <a:defRPr/>
            </a:pPr>
            <a:fld id="{5203CE00-765D-4049-B0A6-6106E76E0125}" type="slidenum">
              <a:rPr lang="en-US"/>
              <a:pPr>
                <a:defRPr/>
              </a:pPr>
              <a:t>7</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861" y="2978802"/>
            <a:ext cx="2019981" cy="99296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149" y="2414458"/>
            <a:ext cx="2159924" cy="2143125"/>
          </a:xfrm>
          <a:prstGeom prst="rect">
            <a:avLst/>
          </a:prstGeom>
        </p:spPr>
      </p:pic>
      <p:sp>
        <p:nvSpPr>
          <p:cNvPr id="8" name="Left-Right Arrow 7"/>
          <p:cNvSpPr/>
          <p:nvPr/>
        </p:nvSpPr>
        <p:spPr>
          <a:xfrm>
            <a:off x="3660842" y="3247257"/>
            <a:ext cx="846800" cy="395899"/>
          </a:xfrm>
          <a:prstGeom prst="leftRight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0349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600" b="1" dirty="0" err="1">
                <a:solidFill>
                  <a:schemeClr val="bg1">
                    <a:lumMod val="95000"/>
                  </a:schemeClr>
                </a:solidFill>
                <a:latin typeface="Arial"/>
                <a:cs typeface="Arial"/>
              </a:rPr>
              <a:t>Indissociabilidade</a:t>
            </a:r>
            <a:endParaRPr lang="en-US" sz="4600" b="1" dirty="0">
              <a:solidFill>
                <a:schemeClr val="bg1">
                  <a:lumMod val="95000"/>
                </a:schemeClr>
              </a:solidFill>
              <a:latin typeface="Arial"/>
              <a:cs typeface="Arial"/>
            </a:endParaRPr>
          </a:p>
        </p:txBody>
      </p:sp>
      <p:sp>
        <p:nvSpPr>
          <p:cNvPr id="17410" name="TextBox 2"/>
          <p:cNvSpPr txBox="1">
            <a:spLocks noChangeArrowheads="1"/>
          </p:cNvSpPr>
          <p:nvPr/>
        </p:nvSpPr>
        <p:spPr bwMode="auto">
          <a:xfrm>
            <a:off x="447675" y="1387486"/>
            <a:ext cx="8321675" cy="812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457200" indent="-457200" algn="just" eaLnBrk="1" hangingPunct="1">
              <a:lnSpc>
                <a:spcPct val="90000"/>
              </a:lnSpc>
              <a:buFont typeface="Arial"/>
              <a:buChar char="•"/>
            </a:pPr>
            <a:r>
              <a:rPr lang="en-US" sz="2600" dirty="0" err="1">
                <a:solidFill>
                  <a:srgbClr val="000000"/>
                </a:solidFill>
                <a:latin typeface="Arial" charset="0"/>
                <a:cs typeface="Arial" charset="0"/>
              </a:rPr>
              <a:t>Princípio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constitucional</a:t>
            </a:r>
            <a:r>
              <a:rPr lang="en-US" sz="2600" dirty="0">
                <a:solidFill>
                  <a:srgbClr val="000000"/>
                </a:solidFill>
                <a:latin typeface="Arial" charset="0"/>
                <a:cs typeface="Arial" charset="0"/>
              </a:rPr>
              <a:t> da </a:t>
            </a:r>
            <a:r>
              <a:rPr lang="en-US" sz="2600" dirty="0" err="1">
                <a:solidFill>
                  <a:schemeClr val="accent6">
                    <a:lumMod val="75000"/>
                  </a:schemeClr>
                </a:solidFill>
                <a:latin typeface="Arial" charset="0"/>
                <a:cs typeface="Arial" charset="0"/>
              </a:rPr>
              <a:t>indissociabilidade</a:t>
            </a:r>
            <a:r>
              <a:rPr lang="en-US" sz="2600" dirty="0">
                <a:solidFill>
                  <a:schemeClr val="accent6">
                    <a:lumMod val="75000"/>
                  </a:schemeClr>
                </a:solidFill>
                <a:latin typeface="Arial" charset="0"/>
                <a:cs typeface="Arial" charset="0"/>
              </a:rPr>
              <a:t> </a:t>
            </a:r>
            <a:r>
              <a:rPr lang="en-US" sz="2600" dirty="0">
                <a:solidFill>
                  <a:srgbClr val="000000"/>
                </a:solidFill>
                <a:latin typeface="Arial" charset="0"/>
                <a:cs typeface="Arial" charset="0"/>
              </a:rPr>
              <a:t>com o </a:t>
            </a:r>
            <a:r>
              <a:rPr lang="en-US" sz="2600" dirty="0" err="1">
                <a:solidFill>
                  <a:srgbClr val="000000"/>
                </a:solidFill>
                <a:latin typeface="Arial" charset="0"/>
                <a:cs typeface="Arial" charset="0"/>
              </a:rPr>
              <a:t>ensino</a:t>
            </a:r>
            <a:r>
              <a:rPr lang="en-US" sz="2600" dirty="0">
                <a:solidFill>
                  <a:srgbClr val="000000"/>
                </a:solidFill>
                <a:latin typeface="Arial" charset="0"/>
                <a:cs typeface="Arial" charset="0"/>
              </a:rPr>
              <a:t> e a </a:t>
            </a:r>
            <a:r>
              <a:rPr lang="en-US" sz="2600" dirty="0" err="1">
                <a:solidFill>
                  <a:srgbClr val="000000"/>
                </a:solidFill>
                <a:latin typeface="Arial" charset="0"/>
                <a:cs typeface="Arial" charset="0"/>
              </a:rPr>
              <a:t>pesquisa</a:t>
            </a:r>
            <a:r>
              <a:rPr lang="en-US" sz="2600" dirty="0">
                <a:solidFill>
                  <a:srgbClr val="000000"/>
                </a:solidFill>
                <a:latin typeface="Arial" charset="0"/>
                <a:cs typeface="Arial" charset="0"/>
              </a:rPr>
              <a:t>.</a:t>
            </a:r>
          </a:p>
        </p:txBody>
      </p:sp>
      <p:sp>
        <p:nvSpPr>
          <p:cNvPr id="5" name="Slide Number Placeholder 4"/>
          <p:cNvSpPr>
            <a:spLocks noGrp="1"/>
          </p:cNvSpPr>
          <p:nvPr>
            <p:ph type="sldNum" sz="quarter" idx="12"/>
          </p:nvPr>
        </p:nvSpPr>
        <p:spPr/>
        <p:txBody>
          <a:bodyPr/>
          <a:lstStyle/>
          <a:p>
            <a:pPr>
              <a:defRPr/>
            </a:pPr>
            <a:fld id="{5203CE00-765D-4049-B0A6-6106E76E0125}" type="slidenum">
              <a:rPr lang="en-US"/>
              <a:pPr>
                <a:defRPr/>
              </a:pPr>
              <a:t>8</a:t>
            </a:fld>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679" y="2754644"/>
            <a:ext cx="2385233" cy="201254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8643" y="3828675"/>
            <a:ext cx="1065770" cy="8001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72902" y="3591172"/>
            <a:ext cx="1130840" cy="979899"/>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89307" y="2675544"/>
            <a:ext cx="814387" cy="814387"/>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50474" y="2636170"/>
            <a:ext cx="1422428" cy="906798"/>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00278" y="2394282"/>
            <a:ext cx="1240701" cy="909216"/>
          </a:xfrm>
          <a:prstGeom prst="rect">
            <a:avLst/>
          </a:prstGeom>
        </p:spPr>
      </p:pic>
      <p:sp>
        <p:nvSpPr>
          <p:cNvPr id="14" name="Rectangle 13"/>
          <p:cNvSpPr/>
          <p:nvPr/>
        </p:nvSpPr>
        <p:spPr>
          <a:xfrm>
            <a:off x="589734" y="4518025"/>
            <a:ext cx="2622551" cy="37623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ight Arrow 12"/>
          <p:cNvSpPr/>
          <p:nvPr/>
        </p:nvSpPr>
        <p:spPr>
          <a:xfrm>
            <a:off x="3093627" y="3926356"/>
            <a:ext cx="2430384" cy="730961"/>
          </a:xfrm>
          <a:prstGeom prst="right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err="1">
                <a:latin typeface="Arial" charset="0"/>
                <a:ea typeface="Arial" charset="0"/>
                <a:cs typeface="Arial" charset="0"/>
              </a:rPr>
              <a:t>Processo</a:t>
            </a:r>
            <a:r>
              <a:rPr lang="en-US" sz="1400" dirty="0">
                <a:latin typeface="Arial" charset="0"/>
                <a:ea typeface="Arial" charset="0"/>
                <a:cs typeface="Arial" charset="0"/>
              </a:rPr>
              <a:t> </a:t>
            </a:r>
            <a:r>
              <a:rPr lang="en-US" sz="1400" dirty="0" err="1">
                <a:latin typeface="Arial" charset="0"/>
                <a:ea typeface="Arial" charset="0"/>
                <a:cs typeface="Arial" charset="0"/>
              </a:rPr>
              <a:t>interdisciplinar</a:t>
            </a:r>
            <a:endParaRPr lang="en-US" sz="1400" dirty="0">
              <a:latin typeface="Arial" charset="0"/>
              <a:ea typeface="Arial" charset="0"/>
              <a:cs typeface="Arial" charset="0"/>
            </a:endParaRPr>
          </a:p>
        </p:txBody>
      </p:sp>
      <p:sp>
        <p:nvSpPr>
          <p:cNvPr id="15" name="Rounded Rectangle 14">
            <a:extLst>
              <a:ext uri="{FF2B5EF4-FFF2-40B4-BE49-F238E27FC236}">
                <a16:creationId xmlns:a16="http://schemas.microsoft.com/office/drawing/2014/main" id="{ED7DFB27-7691-924F-B9CF-40AEEEECFDC9}"/>
              </a:ext>
            </a:extLst>
          </p:cNvPr>
          <p:cNvSpPr/>
          <p:nvPr/>
        </p:nvSpPr>
        <p:spPr>
          <a:xfrm>
            <a:off x="5538798" y="4485349"/>
            <a:ext cx="1659860" cy="40891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err="1">
                <a:solidFill>
                  <a:schemeClr val="tx1"/>
                </a:solidFill>
                <a:latin typeface="Arial" charset="0"/>
                <a:ea typeface="Arial" charset="0"/>
                <a:cs typeface="Arial" charset="0"/>
              </a:rPr>
              <a:t>Educação</a:t>
            </a:r>
            <a:endParaRPr lang="en-US" sz="800" b="1" dirty="0">
              <a:solidFill>
                <a:schemeClr val="tx1"/>
              </a:solidFill>
              <a:latin typeface="Arial" charset="0"/>
              <a:ea typeface="Arial" charset="0"/>
              <a:cs typeface="Arial" charset="0"/>
            </a:endParaRPr>
          </a:p>
        </p:txBody>
      </p:sp>
      <p:sp>
        <p:nvSpPr>
          <p:cNvPr id="16" name="Rounded Rectangle 15">
            <a:extLst>
              <a:ext uri="{FF2B5EF4-FFF2-40B4-BE49-F238E27FC236}">
                <a16:creationId xmlns:a16="http://schemas.microsoft.com/office/drawing/2014/main" id="{71664E8E-4214-B14A-BE1B-98675CC78D5E}"/>
              </a:ext>
            </a:extLst>
          </p:cNvPr>
          <p:cNvSpPr/>
          <p:nvPr/>
        </p:nvSpPr>
        <p:spPr>
          <a:xfrm>
            <a:off x="7093135" y="4466448"/>
            <a:ext cx="1659860" cy="40891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err="1">
                <a:solidFill>
                  <a:schemeClr val="tx1"/>
                </a:solidFill>
                <a:latin typeface="Arial" charset="0"/>
                <a:ea typeface="Arial" charset="0"/>
                <a:cs typeface="Arial" charset="0"/>
              </a:rPr>
              <a:t>Cultura</a:t>
            </a:r>
            <a:endParaRPr lang="en-US" sz="800" b="1" dirty="0">
              <a:solidFill>
                <a:schemeClr val="tx1"/>
              </a:solidFill>
              <a:latin typeface="Arial" charset="0"/>
              <a:ea typeface="Arial" charset="0"/>
              <a:cs typeface="Arial" charset="0"/>
            </a:endParaRPr>
          </a:p>
        </p:txBody>
      </p:sp>
      <p:sp>
        <p:nvSpPr>
          <p:cNvPr id="17" name="Rounded Rectangle 16">
            <a:extLst>
              <a:ext uri="{FF2B5EF4-FFF2-40B4-BE49-F238E27FC236}">
                <a16:creationId xmlns:a16="http://schemas.microsoft.com/office/drawing/2014/main" id="{60D902E9-B136-A445-9E56-C8C4118C4742}"/>
              </a:ext>
            </a:extLst>
          </p:cNvPr>
          <p:cNvSpPr/>
          <p:nvPr/>
        </p:nvSpPr>
        <p:spPr>
          <a:xfrm>
            <a:off x="4666570" y="2307635"/>
            <a:ext cx="1659860" cy="40891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err="1">
                <a:solidFill>
                  <a:schemeClr val="tx1"/>
                </a:solidFill>
                <a:latin typeface="Arial" charset="0"/>
                <a:ea typeface="Arial" charset="0"/>
                <a:cs typeface="Arial" charset="0"/>
              </a:rPr>
              <a:t>Ciência</a:t>
            </a:r>
            <a:endParaRPr lang="en-US" sz="800" b="1" dirty="0">
              <a:solidFill>
                <a:schemeClr val="tx1"/>
              </a:solidFill>
              <a:latin typeface="Arial" charset="0"/>
              <a:ea typeface="Arial" charset="0"/>
              <a:cs typeface="Arial" charset="0"/>
            </a:endParaRPr>
          </a:p>
        </p:txBody>
      </p:sp>
      <p:sp>
        <p:nvSpPr>
          <p:cNvPr id="18" name="Rounded Rectangle 17">
            <a:extLst>
              <a:ext uri="{FF2B5EF4-FFF2-40B4-BE49-F238E27FC236}">
                <a16:creationId xmlns:a16="http://schemas.microsoft.com/office/drawing/2014/main" id="{2BFB6C60-39DE-1B4C-969B-D52ECEBBCDD3}"/>
              </a:ext>
            </a:extLst>
          </p:cNvPr>
          <p:cNvSpPr/>
          <p:nvPr/>
        </p:nvSpPr>
        <p:spPr>
          <a:xfrm>
            <a:off x="5831758" y="2301330"/>
            <a:ext cx="1659860" cy="40891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err="1">
                <a:solidFill>
                  <a:schemeClr val="tx1"/>
                </a:solidFill>
                <a:latin typeface="Arial" charset="0"/>
                <a:ea typeface="Arial" charset="0"/>
                <a:cs typeface="Arial" charset="0"/>
              </a:rPr>
              <a:t>Tecnologia</a:t>
            </a:r>
            <a:endParaRPr lang="en-US" sz="800" b="1" dirty="0">
              <a:solidFill>
                <a:schemeClr val="tx1"/>
              </a:solidFill>
              <a:latin typeface="Arial" charset="0"/>
              <a:ea typeface="Arial" charset="0"/>
              <a:cs typeface="Arial" charset="0"/>
            </a:endParaRPr>
          </a:p>
        </p:txBody>
      </p:sp>
      <p:sp>
        <p:nvSpPr>
          <p:cNvPr id="19" name="Rounded Rectangle 18">
            <a:extLst>
              <a:ext uri="{FF2B5EF4-FFF2-40B4-BE49-F238E27FC236}">
                <a16:creationId xmlns:a16="http://schemas.microsoft.com/office/drawing/2014/main" id="{6DDFC2CB-B1C3-3247-93A7-796A9624C5D1}"/>
              </a:ext>
            </a:extLst>
          </p:cNvPr>
          <p:cNvSpPr/>
          <p:nvPr/>
        </p:nvSpPr>
        <p:spPr>
          <a:xfrm>
            <a:off x="7198658" y="2496178"/>
            <a:ext cx="1659860" cy="408913"/>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err="1">
                <a:solidFill>
                  <a:schemeClr val="tx1"/>
                </a:solidFill>
                <a:latin typeface="Arial" charset="0"/>
                <a:ea typeface="Arial" charset="0"/>
                <a:cs typeface="Arial" charset="0"/>
              </a:rPr>
              <a:t>Política</a:t>
            </a:r>
            <a:endParaRPr lang="en-US" sz="800" b="1"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4059820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455E28EB-BD41-A244-9E64-D93720A33082}"/>
              </a:ext>
            </a:extLst>
          </p:cNvPr>
          <p:cNvSpPr/>
          <p:nvPr/>
        </p:nvSpPr>
        <p:spPr>
          <a:xfrm>
            <a:off x="473075" y="1577503"/>
            <a:ext cx="8071157" cy="2613024"/>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0" y="200025"/>
            <a:ext cx="8769350" cy="9652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lvl="1" fontAlgn="auto">
              <a:spcBef>
                <a:spcPts val="0"/>
              </a:spcBef>
              <a:spcAft>
                <a:spcPts val="0"/>
              </a:spcAft>
              <a:defRPr/>
            </a:pPr>
            <a:r>
              <a:rPr lang="en-US" sz="4800" b="1" dirty="0" err="1">
                <a:solidFill>
                  <a:schemeClr val="bg1">
                    <a:lumMod val="95000"/>
                  </a:schemeClr>
                </a:solidFill>
                <a:latin typeface="Arial"/>
                <a:cs typeface="Arial"/>
              </a:rPr>
              <a:t>Definição</a:t>
            </a:r>
            <a:r>
              <a:rPr lang="en-US" sz="4800" b="1" dirty="0">
                <a:solidFill>
                  <a:schemeClr val="bg1">
                    <a:lumMod val="95000"/>
                  </a:schemeClr>
                </a:solidFill>
                <a:latin typeface="Arial"/>
                <a:cs typeface="Arial"/>
              </a:rPr>
              <a:t> – Res. CD-14/17</a:t>
            </a:r>
          </a:p>
        </p:txBody>
      </p:sp>
      <p:sp>
        <p:nvSpPr>
          <p:cNvPr id="17410" name="TextBox 2"/>
          <p:cNvSpPr txBox="1">
            <a:spLocks noChangeArrowheads="1"/>
          </p:cNvSpPr>
          <p:nvPr/>
        </p:nvSpPr>
        <p:spPr bwMode="auto">
          <a:xfrm>
            <a:off x="599768" y="1387486"/>
            <a:ext cx="7600335" cy="2613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285750" indent="-28575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457200" indent="-457200" algn="just" eaLnBrk="1" hangingPunct="1">
              <a:lnSpc>
                <a:spcPct val="90000"/>
              </a:lnSpc>
              <a:buFont typeface="Arial"/>
              <a:buChar char="•"/>
            </a:pPr>
            <a:endParaRPr lang="en-US" sz="2600" dirty="0">
              <a:solidFill>
                <a:srgbClr val="000000"/>
              </a:solidFill>
              <a:latin typeface="Arial" charset="0"/>
              <a:cs typeface="Arial" charset="0"/>
            </a:endParaRPr>
          </a:p>
          <a:p>
            <a:pPr marL="457200" indent="-457200" algn="just" eaLnBrk="1" hangingPunct="1">
              <a:lnSpc>
                <a:spcPct val="90000"/>
              </a:lnSpc>
              <a:buFont typeface="Arial"/>
              <a:buChar char="•"/>
            </a:pPr>
            <a:r>
              <a:rPr lang="en-US" sz="2600" dirty="0">
                <a:solidFill>
                  <a:srgbClr val="000000"/>
                </a:solidFill>
                <a:latin typeface="Arial" charset="0"/>
                <a:cs typeface="Arial" charset="0"/>
              </a:rPr>
              <a:t>Art. 2</a:t>
            </a:r>
            <a:r>
              <a:rPr lang="en-US" sz="2600" baseline="30000" dirty="0">
                <a:solidFill>
                  <a:srgbClr val="000000"/>
                </a:solidFill>
                <a:latin typeface="Arial" charset="0"/>
                <a:cs typeface="Arial" charset="0"/>
              </a:rPr>
              <a:t>o</a:t>
            </a:r>
            <a:r>
              <a:rPr lang="en-US" sz="2600" dirty="0">
                <a:solidFill>
                  <a:srgbClr val="000000"/>
                </a:solidFill>
                <a:latin typeface="Arial" charset="0"/>
                <a:cs typeface="Arial" charset="0"/>
              </a:rPr>
              <a:t> – Para </a:t>
            </a:r>
            <a:r>
              <a:rPr lang="en-US" sz="2600" dirty="0" err="1">
                <a:solidFill>
                  <a:srgbClr val="000000"/>
                </a:solidFill>
                <a:latin typeface="Arial" charset="0"/>
                <a:cs typeface="Arial" charset="0"/>
              </a:rPr>
              <a:t>efeito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deste</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regulamento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consideram</a:t>
            </a:r>
            <a:r>
              <a:rPr lang="en-US" sz="2600" dirty="0">
                <a:solidFill>
                  <a:srgbClr val="000000"/>
                </a:solidFill>
                <a:latin typeface="Arial" charset="0"/>
                <a:cs typeface="Arial" charset="0"/>
              </a:rPr>
              <a:t>-se </a:t>
            </a:r>
            <a:r>
              <a:rPr lang="en-US" sz="2600" dirty="0" err="1">
                <a:solidFill>
                  <a:srgbClr val="000000"/>
                </a:solidFill>
                <a:latin typeface="Arial" charset="0"/>
                <a:cs typeface="Arial" charset="0"/>
              </a:rPr>
              <a:t>como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ações</a:t>
            </a:r>
            <a:r>
              <a:rPr lang="en-US" sz="2600" dirty="0">
                <a:solidFill>
                  <a:srgbClr val="000000"/>
                </a:solidFill>
                <a:latin typeface="Arial" charset="0"/>
                <a:cs typeface="Arial" charset="0"/>
              </a:rPr>
              <a:t> de </a:t>
            </a:r>
            <a:r>
              <a:rPr lang="en-US" sz="2600" dirty="0" err="1">
                <a:solidFill>
                  <a:srgbClr val="000000"/>
                </a:solidFill>
                <a:latin typeface="Arial" charset="0"/>
                <a:cs typeface="Arial" charset="0"/>
              </a:rPr>
              <a:t>extensão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aquelas</a:t>
            </a:r>
            <a:r>
              <a:rPr lang="en-US" sz="2600" dirty="0">
                <a:solidFill>
                  <a:srgbClr val="000000"/>
                </a:solidFill>
                <a:latin typeface="Arial" charset="0"/>
                <a:cs typeface="Arial" charset="0"/>
              </a:rPr>
              <a:t> que </a:t>
            </a:r>
            <a:r>
              <a:rPr lang="en-US" sz="2600" dirty="0" err="1">
                <a:solidFill>
                  <a:srgbClr val="000000"/>
                </a:solidFill>
                <a:latin typeface="Arial" charset="0"/>
                <a:cs typeface="Arial" charset="0"/>
              </a:rPr>
              <a:t>promovam</a:t>
            </a:r>
            <a:r>
              <a:rPr lang="en-US" sz="2600" dirty="0">
                <a:solidFill>
                  <a:srgbClr val="000000"/>
                </a:solidFill>
                <a:latin typeface="Arial" charset="0"/>
                <a:cs typeface="Arial" charset="0"/>
              </a:rPr>
              <a:t> o </a:t>
            </a:r>
            <a:r>
              <a:rPr lang="en-US" sz="2600" dirty="0" err="1">
                <a:solidFill>
                  <a:schemeClr val="accent6">
                    <a:lumMod val="75000"/>
                  </a:schemeClr>
                </a:solidFill>
                <a:latin typeface="Arial" charset="0"/>
                <a:cs typeface="Arial" charset="0"/>
              </a:rPr>
              <a:t>diálogo</a:t>
            </a:r>
            <a:r>
              <a:rPr lang="en-US" sz="2600" dirty="0">
                <a:solidFill>
                  <a:srgbClr val="000000"/>
                </a:solidFill>
                <a:latin typeface="Arial" charset="0"/>
                <a:cs typeface="Arial" charset="0"/>
              </a:rPr>
              <a:t> entre o CEFET-MG e </a:t>
            </a:r>
            <a:r>
              <a:rPr lang="en-US" sz="2600" dirty="0" err="1">
                <a:solidFill>
                  <a:srgbClr val="000000"/>
                </a:solidFill>
                <a:latin typeface="Arial" charset="0"/>
                <a:cs typeface="Arial" charset="0"/>
              </a:rPr>
              <a:t>os</a:t>
            </a:r>
            <a:r>
              <a:rPr lang="en-US" sz="2600" dirty="0">
                <a:solidFill>
                  <a:srgbClr val="000000"/>
                </a:solidFill>
                <a:latin typeface="Arial" charset="0"/>
                <a:cs typeface="Arial" charset="0"/>
              </a:rPr>
              <a:t> </a:t>
            </a:r>
            <a:r>
              <a:rPr lang="en-US" sz="2600" dirty="0" err="1">
                <a:solidFill>
                  <a:schemeClr val="accent6">
                    <a:lumMod val="75000"/>
                  </a:schemeClr>
                </a:solidFill>
                <a:latin typeface="Arial" charset="0"/>
                <a:cs typeface="Arial" charset="0"/>
              </a:rPr>
              <a:t>diferentes</a:t>
            </a:r>
            <a:r>
              <a:rPr lang="en-US" sz="2600" dirty="0">
                <a:solidFill>
                  <a:schemeClr val="accent6">
                    <a:lumMod val="75000"/>
                  </a:schemeClr>
                </a:solidFill>
                <a:latin typeface="Arial" charset="0"/>
                <a:cs typeface="Arial" charset="0"/>
              </a:rPr>
              <a:t> </a:t>
            </a:r>
            <a:r>
              <a:rPr lang="en-US" sz="2600" dirty="0" err="1">
                <a:solidFill>
                  <a:schemeClr val="accent6">
                    <a:lumMod val="75000"/>
                  </a:schemeClr>
                </a:solidFill>
                <a:latin typeface="Arial" charset="0"/>
                <a:cs typeface="Arial" charset="0"/>
              </a:rPr>
              <a:t>setores</a:t>
            </a:r>
            <a:r>
              <a:rPr lang="en-US" sz="2600" dirty="0">
                <a:solidFill>
                  <a:srgbClr val="000000"/>
                </a:solidFill>
                <a:latin typeface="Arial" charset="0"/>
                <a:cs typeface="Arial" charset="0"/>
              </a:rPr>
              <a:t> </a:t>
            </a:r>
            <a:r>
              <a:rPr lang="en-US" sz="2600" dirty="0">
                <a:solidFill>
                  <a:schemeClr val="accent6">
                    <a:lumMod val="75000"/>
                  </a:schemeClr>
                </a:solidFill>
                <a:latin typeface="Arial" charset="0"/>
                <a:cs typeface="Arial" charset="0"/>
              </a:rPr>
              <a:t>da</a:t>
            </a:r>
            <a:r>
              <a:rPr lang="en-US" sz="2600" dirty="0">
                <a:solidFill>
                  <a:srgbClr val="000000"/>
                </a:solidFill>
                <a:latin typeface="Arial" charset="0"/>
                <a:cs typeface="Arial" charset="0"/>
              </a:rPr>
              <a:t> </a:t>
            </a:r>
            <a:r>
              <a:rPr lang="en-US" sz="2600" dirty="0" err="1">
                <a:solidFill>
                  <a:schemeClr val="accent6">
                    <a:lumMod val="75000"/>
                  </a:schemeClr>
                </a:solidFill>
                <a:latin typeface="Arial" charset="0"/>
                <a:cs typeface="Arial" charset="0"/>
              </a:rPr>
              <a:t>sociedade</a:t>
            </a:r>
            <a:r>
              <a:rPr lang="en-US" sz="2600" dirty="0">
                <a:solidFill>
                  <a:srgbClr val="000000"/>
                </a:solidFill>
                <a:latin typeface="Arial" charset="0"/>
                <a:cs typeface="Arial" charset="0"/>
              </a:rPr>
              <a:t> com </a:t>
            </a:r>
            <a:r>
              <a:rPr lang="en-US" sz="2600" dirty="0" err="1">
                <a:solidFill>
                  <a:srgbClr val="000000"/>
                </a:solidFill>
                <a:latin typeface="Arial" charset="0"/>
                <a:cs typeface="Arial" charset="0"/>
              </a:rPr>
              <a:t>objetivo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comum</a:t>
            </a:r>
            <a:r>
              <a:rPr lang="en-US" sz="2600" dirty="0">
                <a:solidFill>
                  <a:srgbClr val="000000"/>
                </a:solidFill>
                <a:latin typeface="Arial" charset="0"/>
                <a:cs typeface="Arial" charset="0"/>
              </a:rPr>
              <a:t> de </a:t>
            </a:r>
            <a:r>
              <a:rPr lang="en-US" sz="2600" dirty="0" err="1">
                <a:solidFill>
                  <a:srgbClr val="000000"/>
                </a:solidFill>
                <a:latin typeface="Arial" charset="0"/>
                <a:cs typeface="Arial" charset="0"/>
              </a:rPr>
              <a:t>propiciar</a:t>
            </a:r>
            <a:r>
              <a:rPr lang="en-US" sz="2600" dirty="0">
                <a:solidFill>
                  <a:srgbClr val="000000"/>
                </a:solidFill>
                <a:latin typeface="Arial" charset="0"/>
                <a:cs typeface="Arial" charset="0"/>
              </a:rPr>
              <a:t> o </a:t>
            </a:r>
            <a:r>
              <a:rPr lang="en-US" sz="2600" dirty="0" err="1">
                <a:solidFill>
                  <a:srgbClr val="000000"/>
                </a:solidFill>
                <a:latin typeface="Arial" charset="0"/>
                <a:cs typeface="Arial" charset="0"/>
              </a:rPr>
              <a:t>desenvolvimento</a:t>
            </a:r>
            <a:r>
              <a:rPr lang="en-US" sz="2600" dirty="0">
                <a:solidFill>
                  <a:srgbClr val="000000"/>
                </a:solidFill>
                <a:latin typeface="Arial" charset="0"/>
                <a:cs typeface="Arial" charset="0"/>
              </a:rPr>
              <a:t> </a:t>
            </a:r>
            <a:r>
              <a:rPr lang="en-US" sz="2600" dirty="0" err="1">
                <a:solidFill>
                  <a:srgbClr val="000000"/>
                </a:solidFill>
                <a:latin typeface="Arial" charset="0"/>
                <a:cs typeface="Arial" charset="0"/>
              </a:rPr>
              <a:t>humano</a:t>
            </a:r>
            <a:r>
              <a:rPr lang="en-US" sz="2600" dirty="0">
                <a:solidFill>
                  <a:srgbClr val="000000"/>
                </a:solidFill>
                <a:latin typeface="Arial" charset="0"/>
                <a:cs typeface="Arial" charset="0"/>
              </a:rPr>
              <a:t>, social e </a:t>
            </a:r>
            <a:r>
              <a:rPr lang="en-US" sz="2600" dirty="0" err="1">
                <a:solidFill>
                  <a:srgbClr val="000000"/>
                </a:solidFill>
                <a:latin typeface="Arial" charset="0"/>
                <a:cs typeface="Arial" charset="0"/>
              </a:rPr>
              <a:t>tecnológico</a:t>
            </a:r>
            <a:r>
              <a:rPr lang="en-US" sz="2600" dirty="0">
                <a:solidFill>
                  <a:srgbClr val="000000"/>
                </a:solidFill>
                <a:latin typeface="Arial" charset="0"/>
                <a:cs typeface="Arial" charset="0"/>
              </a:rPr>
              <a:t>.</a:t>
            </a:r>
          </a:p>
        </p:txBody>
      </p:sp>
      <p:sp>
        <p:nvSpPr>
          <p:cNvPr id="5" name="Slide Number Placeholder 4"/>
          <p:cNvSpPr>
            <a:spLocks noGrp="1"/>
          </p:cNvSpPr>
          <p:nvPr>
            <p:ph type="sldNum" sz="quarter" idx="12"/>
          </p:nvPr>
        </p:nvSpPr>
        <p:spPr/>
        <p:txBody>
          <a:bodyPr/>
          <a:lstStyle/>
          <a:p>
            <a:pPr>
              <a:defRPr/>
            </a:pPr>
            <a:fld id="{5203CE00-765D-4049-B0A6-6106E76E0125}" type="slidenum">
              <a:rPr lang="en-US"/>
              <a:pPr>
                <a:defRPr/>
              </a:pPr>
              <a:t>9</a:t>
            </a:fld>
            <a:endParaRPr lang="en-US"/>
          </a:p>
        </p:txBody>
      </p:sp>
    </p:spTree>
    <p:extLst>
      <p:ext uri="{BB962C8B-B14F-4D97-AF65-F5344CB8AC3E}">
        <p14:creationId xmlns:p14="http://schemas.microsoft.com/office/powerpoint/2010/main" val="19688962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41410</TotalTime>
  <Words>2457</Words>
  <Application>Microsoft Macintosh PowerPoint</Application>
  <PresentationFormat>Custom</PresentationFormat>
  <Paragraphs>385</Paragraphs>
  <Slides>28</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Courier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CEFET-MG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Flávio Cardeal</dc:creator>
  <cp:lastModifiedBy>Microsoft Office User</cp:lastModifiedBy>
  <cp:revision>1976</cp:revision>
  <cp:lastPrinted>2015-07-22T14:39:51Z</cp:lastPrinted>
  <dcterms:created xsi:type="dcterms:W3CDTF">2015-05-29T19:52:38Z</dcterms:created>
  <dcterms:modified xsi:type="dcterms:W3CDTF">2022-01-25T21:03:22Z</dcterms:modified>
</cp:coreProperties>
</file>