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36" r:id="rId3"/>
    <p:sldId id="411" r:id="rId4"/>
    <p:sldId id="441" r:id="rId5"/>
    <p:sldId id="524" r:id="rId6"/>
    <p:sldId id="518" r:id="rId7"/>
    <p:sldId id="500" r:id="rId8"/>
    <p:sldId id="302" r:id="rId9"/>
    <p:sldId id="526" r:id="rId10"/>
    <p:sldId id="303" r:id="rId11"/>
    <p:sldId id="403" r:id="rId12"/>
    <p:sldId id="521" r:id="rId13"/>
    <p:sldId id="522" r:id="rId14"/>
    <p:sldId id="501" r:id="rId15"/>
    <p:sldId id="531" r:id="rId16"/>
    <p:sldId id="532" r:id="rId17"/>
    <p:sldId id="528" r:id="rId18"/>
    <p:sldId id="534" r:id="rId19"/>
    <p:sldId id="527" r:id="rId20"/>
    <p:sldId id="529" r:id="rId21"/>
    <p:sldId id="533" r:id="rId22"/>
    <p:sldId id="513" r:id="rId23"/>
    <p:sldId id="525" r:id="rId24"/>
    <p:sldId id="284" r:id="rId25"/>
    <p:sldId id="519" r:id="rId26"/>
    <p:sldId id="320" r:id="rId27"/>
  </p:sldIdLst>
  <p:sldSz cx="9144000" cy="514826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53"/>
    <a:srgbClr val="F94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1293" autoAdjust="0"/>
  </p:normalViewPr>
  <p:slideViewPr>
    <p:cSldViewPr snapToGrid="0">
      <p:cViewPr varScale="1">
        <p:scale>
          <a:sx n="155" d="100"/>
          <a:sy n="155" d="100"/>
        </p:scale>
        <p:origin x="1600" y="18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-6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5B7E15-A899-AB4F-AD7A-CD3AE6FC89B9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91C5FF-8302-5046-A8F3-3E7C6537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87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7E4FF8-C85A-564E-9FA3-ED915CE27596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B9F885-E6B1-EE4B-A4BD-B834A7405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97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AC1FD1-427E-A143-B9A7-73E480656CA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8146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4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Processo</a:t>
            </a:r>
            <a:r>
              <a:rPr lang="en-US" dirty="0"/>
              <a:t>: 23062.049587/2021-69. </a:t>
            </a:r>
            <a:r>
              <a:rPr lang="en-US" dirty="0" err="1"/>
              <a:t>Recebido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CEPE no </a:t>
            </a:r>
            <a:r>
              <a:rPr lang="en-US" dirty="0" err="1"/>
              <a:t>dia</a:t>
            </a:r>
            <a:r>
              <a:rPr lang="en-US" dirty="0"/>
              <a:t> 10/11/2021.</a:t>
            </a:r>
          </a:p>
          <a:p>
            <a:pPr marL="171450" indent="-171450">
              <a:buFontTx/>
              <a:buChar char="-"/>
            </a:pPr>
            <a:r>
              <a:rPr lang="en-US" dirty="0"/>
              <a:t>Um </a:t>
            </a:r>
            <a:r>
              <a:rPr lang="en-US" dirty="0" err="1"/>
              <a:t>grupo</a:t>
            </a:r>
            <a:r>
              <a:rPr lang="en-US" dirty="0"/>
              <a:t> de 40 </a:t>
            </a:r>
            <a:r>
              <a:rPr lang="en-US" dirty="0" err="1"/>
              <a:t>alunos</a:t>
            </a:r>
            <a:r>
              <a:rPr lang="en-US" dirty="0"/>
              <a:t> </a:t>
            </a:r>
            <a:r>
              <a:rPr lang="en-US" dirty="0" err="1"/>
              <a:t>integrantes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dirty="0" err="1"/>
              <a:t>executora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ação</a:t>
            </a:r>
            <a:r>
              <a:rPr lang="en-US" dirty="0"/>
              <a:t> de </a:t>
            </a:r>
            <a:r>
              <a:rPr lang="en-US" dirty="0" err="1"/>
              <a:t>extensão</a:t>
            </a:r>
            <a:r>
              <a:rPr lang="en-US" dirty="0"/>
              <a:t> </a:t>
            </a:r>
            <a:r>
              <a:rPr lang="en-US" dirty="0" err="1"/>
              <a:t>poderia</a:t>
            </a:r>
            <a:r>
              <a:rPr lang="en-US" dirty="0"/>
              <a:t> </a:t>
            </a:r>
            <a:r>
              <a:rPr lang="en-US" dirty="0" err="1"/>
              <a:t>demandar</a:t>
            </a:r>
            <a:r>
              <a:rPr lang="en-US" dirty="0"/>
              <a:t>, de </a:t>
            </a:r>
            <a:r>
              <a:rPr lang="en-US" dirty="0" err="1"/>
              <a:t>acordo</a:t>
            </a:r>
            <a:r>
              <a:rPr lang="en-US" dirty="0"/>
              <a:t> com o </a:t>
            </a:r>
            <a:r>
              <a:rPr lang="en-US" dirty="0" err="1"/>
              <a:t>exemplo</a:t>
            </a:r>
            <a:r>
              <a:rPr lang="en-US" dirty="0"/>
              <a:t> </a:t>
            </a:r>
            <a:r>
              <a:rPr lang="en-US" dirty="0" err="1"/>
              <a:t>acima</a:t>
            </a:r>
            <a:r>
              <a:rPr lang="en-US" dirty="0"/>
              <a:t>, 10 </a:t>
            </a:r>
            <a:r>
              <a:rPr lang="en-US" dirty="0" err="1"/>
              <a:t>orientadores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orientador</a:t>
            </a:r>
            <a:r>
              <a:rPr lang="en-US" dirty="0"/>
              <a:t> se </a:t>
            </a:r>
            <a:r>
              <a:rPr lang="en-US" dirty="0" err="1"/>
              <a:t>responsabilizaria</a:t>
            </a:r>
            <a:r>
              <a:rPr lang="en-US" dirty="0"/>
              <a:t> por um </a:t>
            </a:r>
            <a:r>
              <a:rPr lang="en-US" dirty="0" err="1"/>
              <a:t>grupo</a:t>
            </a:r>
            <a:r>
              <a:rPr lang="en-US" dirty="0"/>
              <a:t> de 4 </a:t>
            </a:r>
            <a:r>
              <a:rPr lang="en-US" dirty="0" err="1"/>
              <a:t>alunos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comparação</a:t>
            </a:r>
            <a:r>
              <a:rPr lang="en-US" dirty="0"/>
              <a:t>: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disciplina</a:t>
            </a:r>
            <a:r>
              <a:rPr lang="en-US" dirty="0"/>
              <a:t> de 4 horas-aula por </a:t>
            </a:r>
            <a:r>
              <a:rPr lang="en-US" dirty="0" err="1"/>
              <a:t>semana</a:t>
            </a:r>
            <a:r>
              <a:rPr lang="en-US" dirty="0"/>
              <a:t> </a:t>
            </a:r>
            <a:r>
              <a:rPr lang="en-US" dirty="0" err="1"/>
              <a:t>perfaz</a:t>
            </a:r>
            <a:r>
              <a:rPr lang="en-US" dirty="0"/>
              <a:t> o total de 144 </a:t>
            </a:r>
            <a:r>
              <a:rPr lang="en-US" dirty="0" err="1"/>
              <a:t>pontos</a:t>
            </a:r>
            <a:r>
              <a:rPr lang="en-US" dirty="0"/>
              <a:t> por </a:t>
            </a:r>
            <a:r>
              <a:rPr lang="en-US" dirty="0" err="1"/>
              <a:t>semestre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16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Coordenação</a:t>
            </a:r>
            <a:r>
              <a:rPr lang="en-US" dirty="0"/>
              <a:t> do PEX: </a:t>
            </a:r>
            <a:r>
              <a:rPr lang="en-US" dirty="0" err="1"/>
              <a:t>responsável</a:t>
            </a:r>
            <a:r>
              <a:rPr lang="en-US" dirty="0"/>
              <a:t> por </a:t>
            </a:r>
            <a:r>
              <a:rPr lang="en-US" dirty="0" err="1"/>
              <a:t>garantir</a:t>
            </a:r>
            <a:r>
              <a:rPr lang="en-US" dirty="0"/>
              <a:t> a </a:t>
            </a:r>
            <a:r>
              <a:rPr lang="en-US" dirty="0" err="1"/>
              <a:t>oferta</a:t>
            </a:r>
            <a:r>
              <a:rPr lang="en-US" dirty="0"/>
              <a:t> de AEXs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2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8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36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7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64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2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45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AC1FD1-427E-A143-B9A7-73E480656CA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6224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2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AC1FD1-427E-A143-B9A7-73E480656CA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3008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Calibri" charset="0"/>
              </a:rPr>
              <a:t>Ter </a:t>
            </a:r>
            <a:r>
              <a:rPr lang="en-US" b="1" dirty="0" err="1">
                <a:latin typeface="Calibri" charset="0"/>
              </a:rPr>
              <a:t>caráter</a:t>
            </a:r>
            <a:r>
              <a:rPr lang="en-US" b="1" dirty="0">
                <a:latin typeface="Calibri" charset="0"/>
              </a:rPr>
              <a:t> </a:t>
            </a:r>
            <a:r>
              <a:rPr lang="en-US" b="1" dirty="0" err="1">
                <a:latin typeface="Calibri" charset="0"/>
              </a:rPr>
              <a:t>orgânico-institucional</a:t>
            </a:r>
            <a:r>
              <a:rPr lang="en-US" dirty="0">
                <a:latin typeface="Calibri" charset="0"/>
              </a:rPr>
              <a:t>:  </a:t>
            </a:r>
            <a:r>
              <a:rPr lang="en-US" dirty="0" err="1">
                <a:latin typeface="Calibri" charset="0"/>
              </a:rPr>
              <a:t>significa</a:t>
            </a:r>
            <a:r>
              <a:rPr lang="en-US" dirty="0">
                <a:latin typeface="Calibri" charset="0"/>
              </a:rPr>
              <a:t> ser </a:t>
            </a:r>
            <a:r>
              <a:rPr lang="en-US" dirty="0" err="1">
                <a:latin typeface="Calibri" charset="0"/>
              </a:rPr>
              <a:t>concebido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como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uma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espécie</a:t>
            </a:r>
            <a:r>
              <a:rPr lang="en-US" dirty="0">
                <a:latin typeface="Calibri" charset="0"/>
              </a:rPr>
              <a:t> de </a:t>
            </a:r>
            <a:r>
              <a:rPr lang="en-US" dirty="0" err="1">
                <a:latin typeface="Calibri" charset="0"/>
              </a:rPr>
              <a:t>organismo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alinhado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à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missão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extensionista</a:t>
            </a:r>
            <a:r>
              <a:rPr lang="en-US" dirty="0">
                <a:latin typeface="Calibri" charset="0"/>
              </a:rPr>
              <a:t> da </a:t>
            </a:r>
            <a:r>
              <a:rPr lang="en-US" dirty="0" err="1">
                <a:latin typeface="Calibri" charset="0"/>
              </a:rPr>
              <a:t>Instituição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expressa</a:t>
            </a:r>
            <a:r>
              <a:rPr lang="en-US" dirty="0">
                <a:latin typeface="Calibri" charset="0"/>
              </a:rPr>
              <a:t> em </a:t>
            </a:r>
            <a:r>
              <a:rPr lang="en-US" dirty="0" err="1">
                <a:latin typeface="Calibri" charset="0"/>
              </a:rPr>
              <a:t>seu</a:t>
            </a:r>
            <a:r>
              <a:rPr lang="en-US" dirty="0">
                <a:latin typeface="Calibri" charset="0"/>
              </a:rPr>
              <a:t> PPI e PDI, </a:t>
            </a:r>
            <a:r>
              <a:rPr lang="en-US" dirty="0" err="1">
                <a:latin typeface="Calibri" charset="0"/>
              </a:rPr>
              <a:t>sendo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portanto</a:t>
            </a:r>
            <a:r>
              <a:rPr lang="en-US" dirty="0">
                <a:latin typeface="Calibri" charset="0"/>
              </a:rPr>
              <a:t>, </a:t>
            </a:r>
            <a:r>
              <a:rPr lang="en-US" dirty="0" err="1">
                <a:latin typeface="Calibri" charset="0"/>
              </a:rPr>
              <a:t>composto</a:t>
            </a:r>
            <a:r>
              <a:rPr lang="en-US" dirty="0">
                <a:latin typeface="Calibri" charset="0"/>
              </a:rPr>
              <a:t> por </a:t>
            </a:r>
            <a:r>
              <a:rPr lang="en-US" dirty="0" err="1">
                <a:latin typeface="Calibri" charset="0"/>
              </a:rPr>
              <a:t>diferentes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órgãos</a:t>
            </a:r>
            <a:r>
              <a:rPr lang="en-US" dirty="0">
                <a:latin typeface="Calibri" charset="0"/>
              </a:rPr>
              <a:t> (AEX </a:t>
            </a:r>
            <a:r>
              <a:rPr lang="en-US" dirty="0" err="1">
                <a:latin typeface="Calibri" charset="0"/>
              </a:rPr>
              <a:t>ou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ações</a:t>
            </a:r>
            <a:r>
              <a:rPr lang="en-US" dirty="0">
                <a:latin typeface="Calibri" charset="0"/>
              </a:rPr>
              <a:t> de </a:t>
            </a:r>
            <a:r>
              <a:rPr lang="en-US" dirty="0" err="1">
                <a:latin typeface="Calibri" charset="0"/>
              </a:rPr>
              <a:t>extensão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vinculadas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ao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programa</a:t>
            </a:r>
            <a:r>
              <a:rPr lang="en-US" dirty="0">
                <a:latin typeface="Calibri" charset="0"/>
              </a:rPr>
              <a:t>), que </a:t>
            </a:r>
            <a:r>
              <a:rPr lang="en-US" dirty="0" err="1">
                <a:latin typeface="Calibri" charset="0"/>
              </a:rPr>
              <a:t>funcionam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conjuntamente</a:t>
            </a:r>
            <a:r>
              <a:rPr lang="en-US" dirty="0">
                <a:latin typeface="Calibri" charset="0"/>
              </a:rPr>
              <a:t> em </a:t>
            </a:r>
            <a:r>
              <a:rPr lang="en-US" dirty="0" err="1">
                <a:latin typeface="Calibri" charset="0"/>
              </a:rPr>
              <a:t>prol</a:t>
            </a:r>
            <a:r>
              <a:rPr lang="en-US" dirty="0">
                <a:latin typeface="Calibri" charset="0"/>
              </a:rPr>
              <a:t> de um </a:t>
            </a:r>
            <a:r>
              <a:rPr lang="en-US" dirty="0" err="1">
                <a:latin typeface="Calibri" charset="0"/>
              </a:rPr>
              <a:t>objetivo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comum</a:t>
            </a:r>
            <a:r>
              <a:rPr lang="en-US" dirty="0">
                <a:latin typeface="Calibri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8F8C7-0FD9-E646-B3CE-0A7836BA44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extensão</a:t>
            </a:r>
            <a:r>
              <a:rPr lang="en-US" dirty="0"/>
              <a:t> é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catavento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As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vinculadas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(</a:t>
            </a:r>
            <a:r>
              <a:rPr lang="en-US" dirty="0" err="1"/>
              <a:t>projetos</a:t>
            </a:r>
            <a:r>
              <a:rPr lang="en-US" dirty="0"/>
              <a:t>, </a:t>
            </a:r>
            <a:r>
              <a:rPr lang="en-US" dirty="0" err="1"/>
              <a:t>cursos</a:t>
            </a:r>
            <a:r>
              <a:rPr lang="en-US" dirty="0"/>
              <a:t> e </a:t>
            </a:r>
            <a:r>
              <a:rPr lang="en-US" dirty="0" err="1"/>
              <a:t>eventos</a:t>
            </a:r>
            <a:r>
              <a:rPr lang="en-US" dirty="0"/>
              <a:t>) </a:t>
            </a:r>
            <a:r>
              <a:rPr lang="en-US" dirty="0" err="1"/>
              <a:t>seguem</a:t>
            </a:r>
            <a:r>
              <a:rPr lang="en-US" dirty="0"/>
              <a:t> um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,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as </a:t>
            </a:r>
            <a:r>
              <a:rPr lang="en-US" dirty="0" err="1"/>
              <a:t>pás</a:t>
            </a:r>
            <a:r>
              <a:rPr lang="en-US" dirty="0"/>
              <a:t> do </a:t>
            </a:r>
            <a:r>
              <a:rPr lang="en-US" dirty="0" err="1"/>
              <a:t>catavento</a:t>
            </a:r>
            <a:r>
              <a:rPr lang="en-US" dirty="0"/>
              <a:t> </a:t>
            </a:r>
            <a:r>
              <a:rPr lang="en-US" dirty="0" err="1"/>
              <a:t>giram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no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o </a:t>
            </a:r>
            <a:r>
              <a:rPr lang="en-US" dirty="0" err="1"/>
              <a:t>catavento</a:t>
            </a:r>
            <a:r>
              <a:rPr lang="en-US" dirty="0"/>
              <a:t> é </a:t>
            </a:r>
            <a:r>
              <a:rPr lang="en-US" dirty="0" err="1"/>
              <a:t>posto</a:t>
            </a:r>
            <a:r>
              <a:rPr lang="en-US" dirty="0"/>
              <a:t> em </a:t>
            </a:r>
            <a:r>
              <a:rPr lang="en-US" dirty="0" err="1"/>
              <a:t>movimento</a:t>
            </a:r>
            <a:r>
              <a:rPr lang="en-US" dirty="0"/>
              <a:t> pela </a:t>
            </a:r>
            <a:r>
              <a:rPr lang="en-US" dirty="0" err="1"/>
              <a:t>força</a:t>
            </a:r>
            <a:r>
              <a:rPr lang="en-US" dirty="0"/>
              <a:t> do </a:t>
            </a:r>
            <a:r>
              <a:rPr lang="en-US" dirty="0" err="1"/>
              <a:t>vento</a:t>
            </a:r>
            <a:r>
              <a:rPr lang="en-US" dirty="0"/>
              <a:t>, o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extensão</a:t>
            </a:r>
            <a:r>
              <a:rPr lang="en-US" dirty="0"/>
              <a:t> é </a:t>
            </a:r>
            <a:r>
              <a:rPr lang="en-US" dirty="0" err="1"/>
              <a:t>movido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corpo</a:t>
            </a:r>
            <a:r>
              <a:rPr lang="en-US" dirty="0"/>
              <a:t> </a:t>
            </a:r>
            <a:r>
              <a:rPr lang="en-US" dirty="0" err="1"/>
              <a:t>discente</a:t>
            </a:r>
            <a:r>
              <a:rPr lang="en-US" dirty="0"/>
              <a:t> e, </a:t>
            </a:r>
            <a:r>
              <a:rPr lang="en-US" dirty="0" err="1"/>
              <a:t>movendo</a:t>
            </a:r>
            <a:r>
              <a:rPr lang="en-US" dirty="0"/>
              <a:t>-se, </a:t>
            </a:r>
            <a:r>
              <a:rPr lang="en-US" dirty="0" err="1"/>
              <a:t>faz</a:t>
            </a:r>
            <a:r>
              <a:rPr lang="en-US" dirty="0"/>
              <a:t> com que </a:t>
            </a:r>
            <a:r>
              <a:rPr lang="en-US" dirty="0" err="1"/>
              <a:t>interações</a:t>
            </a:r>
            <a:r>
              <a:rPr lang="en-US" dirty="0"/>
              <a:t>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estabelecidas</a:t>
            </a:r>
            <a:r>
              <a:rPr lang="en-US" dirty="0"/>
              <a:t> com a </a:t>
            </a:r>
            <a:r>
              <a:rPr lang="en-US" dirty="0" err="1"/>
              <a:t>sociedade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, </a:t>
            </a:r>
            <a:r>
              <a:rPr lang="en-US" dirty="0" err="1"/>
              <a:t>sinergia</a:t>
            </a:r>
            <a:r>
              <a:rPr lang="en-US" dirty="0"/>
              <a:t> e </a:t>
            </a:r>
            <a:r>
              <a:rPr lang="en-US" dirty="0" err="1"/>
              <a:t>articulação</a:t>
            </a:r>
            <a:r>
              <a:rPr lang="en-US" dirty="0"/>
              <a:t> de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permanentes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Traz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o </a:t>
            </a:r>
            <a:r>
              <a:rPr lang="en-US" dirty="0" err="1"/>
              <a:t>sentido</a:t>
            </a:r>
            <a:r>
              <a:rPr lang="en-US" dirty="0"/>
              <a:t> </a:t>
            </a:r>
            <a:r>
              <a:rPr lang="en-US" dirty="0" err="1"/>
              <a:t>lúdico</a:t>
            </a:r>
            <a:r>
              <a:rPr lang="en-US" dirty="0"/>
              <a:t> de alegria, que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das </a:t>
            </a:r>
            <a:r>
              <a:rPr lang="en-US" dirty="0" err="1"/>
              <a:t>crianças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7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AC1FD1-427E-A143-B9A7-73E480656CA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232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INSTRUÇÃO NORMATIVA 01/2021, DE 26 DE OUTUBRO DE 2021: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Normatiza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Diretrizes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Elaboração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Projetos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Pedagógicos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Cursos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Graduação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do Centro Federal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Educação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Tecnológica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 Minas Gerais - CEFET-MG.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Anexo 2 – </a:t>
            </a:r>
            <a:r>
              <a:rPr lang="en-US" dirty="0" err="1"/>
              <a:t>Modelo</a:t>
            </a:r>
            <a:r>
              <a:rPr lang="en-US" dirty="0"/>
              <a:t> de PPC  –  </a:t>
            </a:r>
            <a:r>
              <a:rPr lang="en-US" dirty="0" err="1"/>
              <a:t>Seção</a:t>
            </a:r>
            <a:r>
              <a:rPr lang="en-US" dirty="0"/>
              <a:t> 4.6.2: </a:t>
            </a:r>
            <a:r>
              <a:rPr lang="en-US" dirty="0" err="1"/>
              <a:t>Políticas</a:t>
            </a:r>
            <a:r>
              <a:rPr lang="en-US" dirty="0"/>
              <a:t> de </a:t>
            </a:r>
            <a:r>
              <a:rPr lang="en-US" dirty="0" err="1"/>
              <a:t>integração</a:t>
            </a:r>
            <a:r>
              <a:rPr lang="en-US" dirty="0"/>
              <a:t> das </a:t>
            </a:r>
            <a:r>
              <a:rPr lang="en-US" dirty="0" err="1"/>
              <a:t>ações</a:t>
            </a:r>
            <a:r>
              <a:rPr lang="en-US" dirty="0"/>
              <a:t> de </a:t>
            </a:r>
            <a:r>
              <a:rPr lang="en-US" dirty="0" err="1"/>
              <a:t>extensão</a:t>
            </a:r>
            <a:r>
              <a:rPr lang="en-US" dirty="0"/>
              <a:t>. </a:t>
            </a:r>
            <a:r>
              <a:rPr lang="en-US" dirty="0" err="1"/>
              <a:t>Sugiro</a:t>
            </a:r>
            <a:r>
              <a:rPr lang="en-US" dirty="0"/>
              <a:t>: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 err="1"/>
              <a:t>Colocar</a:t>
            </a:r>
            <a:r>
              <a:rPr lang="en-US" dirty="0"/>
              <a:t> no singular: </a:t>
            </a:r>
            <a:r>
              <a:rPr lang="en-US" dirty="0" err="1"/>
              <a:t>Política</a:t>
            </a:r>
            <a:r>
              <a:rPr lang="en-US" dirty="0"/>
              <a:t> de </a:t>
            </a:r>
            <a:r>
              <a:rPr lang="en-US" dirty="0" err="1"/>
              <a:t>integração</a:t>
            </a:r>
            <a:r>
              <a:rPr lang="en-US" dirty="0"/>
              <a:t> das </a:t>
            </a:r>
            <a:r>
              <a:rPr lang="en-US" dirty="0" err="1"/>
              <a:t>ações</a:t>
            </a:r>
            <a:r>
              <a:rPr lang="en-US" dirty="0"/>
              <a:t> de </a:t>
            </a:r>
            <a:r>
              <a:rPr lang="en-US" dirty="0" err="1"/>
              <a:t>extensão</a:t>
            </a:r>
            <a:r>
              <a:rPr lang="en-US" dirty="0"/>
              <a:t>. 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No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citar</a:t>
            </a:r>
            <a:r>
              <a:rPr lang="en-US" dirty="0"/>
              <a:t> </a:t>
            </a:r>
            <a:r>
              <a:rPr lang="en-US" dirty="0" err="1"/>
              <a:t>além</a:t>
            </a:r>
            <a:r>
              <a:rPr lang="en-US" dirty="0"/>
              <a:t> da RCEPE que </a:t>
            </a:r>
            <a:r>
              <a:rPr lang="en-US" dirty="0" err="1"/>
              <a:t>referendará</a:t>
            </a:r>
            <a:r>
              <a:rPr lang="en-US" dirty="0"/>
              <a:t> a RCGRAD-29/21, a RCEPE que </a:t>
            </a:r>
            <a:r>
              <a:rPr lang="en-US" dirty="0" err="1"/>
              <a:t>referendará</a:t>
            </a:r>
            <a:r>
              <a:rPr lang="en-US" dirty="0"/>
              <a:t> a RCEX-428/21, que </a:t>
            </a:r>
            <a:r>
              <a:rPr lang="en-US" dirty="0" err="1"/>
              <a:t>regulamenta</a:t>
            </a:r>
            <a:r>
              <a:rPr lang="en-US" dirty="0"/>
              <a:t> a </a:t>
            </a:r>
            <a:r>
              <a:rPr lang="en-US" dirty="0" err="1"/>
              <a:t>participação</a:t>
            </a:r>
            <a:r>
              <a:rPr lang="en-US" dirty="0"/>
              <a:t> </a:t>
            </a:r>
            <a:r>
              <a:rPr lang="en-US" dirty="0" err="1"/>
              <a:t>discente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organização</a:t>
            </a:r>
            <a:r>
              <a:rPr lang="en-US" dirty="0"/>
              <a:t> e </a:t>
            </a:r>
            <a:r>
              <a:rPr lang="en-US" dirty="0" err="1"/>
              <a:t>execução</a:t>
            </a:r>
            <a:r>
              <a:rPr lang="en-US" dirty="0"/>
              <a:t> de </a:t>
            </a:r>
            <a:r>
              <a:rPr lang="en-US" dirty="0" err="1"/>
              <a:t>ações</a:t>
            </a:r>
            <a:r>
              <a:rPr lang="en-US" dirty="0"/>
              <a:t> de </a:t>
            </a:r>
            <a:r>
              <a:rPr lang="en-US" dirty="0" err="1"/>
              <a:t>extensão</a:t>
            </a:r>
            <a:r>
              <a:rPr lang="en-US" dirty="0"/>
              <a:t>.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 err="1"/>
              <a:t>Descrever</a:t>
            </a:r>
            <a:r>
              <a:rPr lang="en-US" dirty="0"/>
              <a:t> o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Extensão</a:t>
            </a:r>
            <a:r>
              <a:rPr lang="en-US" dirty="0"/>
              <a:t> (PEX) que </a:t>
            </a:r>
            <a:r>
              <a:rPr lang="en-US" dirty="0" err="1"/>
              <a:t>comporá</a:t>
            </a:r>
            <a:r>
              <a:rPr lang="en-US" dirty="0"/>
              <a:t> o </a:t>
            </a:r>
            <a:r>
              <a:rPr lang="en-US" dirty="0" err="1"/>
              <a:t>itinerário</a:t>
            </a:r>
            <a:r>
              <a:rPr lang="en-US" dirty="0"/>
              <a:t> formative do </a:t>
            </a:r>
            <a:r>
              <a:rPr lang="en-US" dirty="0" err="1"/>
              <a:t>discente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INSTRUÇÃO NORMATIVA 01/2021, DE 26 DE OUTUBRO DE 2021: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Normatiza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Diretrizes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Elaboração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Projetos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Pedagógicos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Cursos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Graduação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do Centro Federal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Educação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Tecnológica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de Minas Gerais - CEFET-MG.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Anexo 2 – </a:t>
            </a:r>
            <a:r>
              <a:rPr lang="en-US" dirty="0" err="1"/>
              <a:t>Modelo</a:t>
            </a:r>
            <a:r>
              <a:rPr lang="en-US" dirty="0"/>
              <a:t> de PPC  –  </a:t>
            </a:r>
            <a:r>
              <a:rPr lang="en-US" dirty="0" err="1"/>
              <a:t>Seção</a:t>
            </a:r>
            <a:r>
              <a:rPr lang="en-US" dirty="0"/>
              <a:t> 4.6.2: </a:t>
            </a:r>
            <a:r>
              <a:rPr lang="en-US" dirty="0" err="1"/>
              <a:t>Políticas</a:t>
            </a:r>
            <a:r>
              <a:rPr lang="en-US" dirty="0"/>
              <a:t> de </a:t>
            </a:r>
            <a:r>
              <a:rPr lang="en-US" dirty="0" err="1"/>
              <a:t>integração</a:t>
            </a:r>
            <a:r>
              <a:rPr lang="en-US" dirty="0"/>
              <a:t> das </a:t>
            </a:r>
            <a:r>
              <a:rPr lang="en-US" dirty="0" err="1"/>
              <a:t>ações</a:t>
            </a:r>
            <a:r>
              <a:rPr lang="en-US" dirty="0"/>
              <a:t> de </a:t>
            </a:r>
            <a:r>
              <a:rPr lang="en-US" dirty="0" err="1"/>
              <a:t>extensão</a:t>
            </a:r>
            <a:r>
              <a:rPr lang="en-US" dirty="0"/>
              <a:t>. </a:t>
            </a:r>
            <a:r>
              <a:rPr lang="en-US" dirty="0" err="1"/>
              <a:t>Sugiro</a:t>
            </a:r>
            <a:r>
              <a:rPr lang="en-US" dirty="0"/>
              <a:t>: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 err="1"/>
              <a:t>Colocar</a:t>
            </a:r>
            <a:r>
              <a:rPr lang="en-US" dirty="0"/>
              <a:t> no singular: </a:t>
            </a:r>
            <a:r>
              <a:rPr lang="en-US" dirty="0" err="1"/>
              <a:t>Política</a:t>
            </a:r>
            <a:r>
              <a:rPr lang="en-US" dirty="0"/>
              <a:t> de </a:t>
            </a:r>
            <a:r>
              <a:rPr lang="en-US" dirty="0" err="1"/>
              <a:t>integração</a:t>
            </a:r>
            <a:r>
              <a:rPr lang="en-US" dirty="0"/>
              <a:t> das </a:t>
            </a:r>
            <a:r>
              <a:rPr lang="en-US" dirty="0" err="1"/>
              <a:t>ações</a:t>
            </a:r>
            <a:r>
              <a:rPr lang="en-US" dirty="0"/>
              <a:t> de </a:t>
            </a:r>
            <a:r>
              <a:rPr lang="en-US" dirty="0" err="1"/>
              <a:t>extensão</a:t>
            </a:r>
            <a:r>
              <a:rPr lang="en-US" dirty="0"/>
              <a:t>. 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No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citar</a:t>
            </a:r>
            <a:r>
              <a:rPr lang="en-US" dirty="0"/>
              <a:t> </a:t>
            </a:r>
            <a:r>
              <a:rPr lang="en-US" dirty="0" err="1"/>
              <a:t>além</a:t>
            </a:r>
            <a:r>
              <a:rPr lang="en-US" dirty="0"/>
              <a:t> da RCEPE que </a:t>
            </a:r>
            <a:r>
              <a:rPr lang="en-US" dirty="0" err="1"/>
              <a:t>referendará</a:t>
            </a:r>
            <a:r>
              <a:rPr lang="en-US" dirty="0"/>
              <a:t> a RCGRAD-29/21, a RCEPE que </a:t>
            </a:r>
            <a:r>
              <a:rPr lang="en-US" dirty="0" err="1"/>
              <a:t>referendará</a:t>
            </a:r>
            <a:r>
              <a:rPr lang="en-US" dirty="0"/>
              <a:t> a RCEX-428/21, que </a:t>
            </a:r>
            <a:r>
              <a:rPr lang="en-US" dirty="0" err="1"/>
              <a:t>regulamenta</a:t>
            </a:r>
            <a:r>
              <a:rPr lang="en-US" dirty="0"/>
              <a:t> a </a:t>
            </a:r>
            <a:r>
              <a:rPr lang="en-US" dirty="0" err="1"/>
              <a:t>participação</a:t>
            </a:r>
            <a:r>
              <a:rPr lang="en-US" dirty="0"/>
              <a:t> </a:t>
            </a:r>
            <a:r>
              <a:rPr lang="en-US" dirty="0" err="1"/>
              <a:t>discente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organização</a:t>
            </a:r>
            <a:r>
              <a:rPr lang="en-US" dirty="0"/>
              <a:t> e </a:t>
            </a:r>
            <a:r>
              <a:rPr lang="en-US" dirty="0" err="1"/>
              <a:t>execução</a:t>
            </a:r>
            <a:r>
              <a:rPr lang="en-US" dirty="0"/>
              <a:t> de </a:t>
            </a:r>
            <a:r>
              <a:rPr lang="en-US" dirty="0" err="1"/>
              <a:t>ações</a:t>
            </a:r>
            <a:r>
              <a:rPr lang="en-US" dirty="0"/>
              <a:t> de </a:t>
            </a:r>
            <a:r>
              <a:rPr lang="en-US" dirty="0" err="1"/>
              <a:t>extensão</a:t>
            </a:r>
            <a:r>
              <a:rPr lang="en-US" dirty="0"/>
              <a:t>.</a:t>
            </a:r>
          </a:p>
          <a:p>
            <a:pPr marL="228600" marR="0" lvl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 err="1"/>
              <a:t>Descrever</a:t>
            </a:r>
            <a:r>
              <a:rPr lang="en-US" dirty="0"/>
              <a:t> o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Extensão</a:t>
            </a:r>
            <a:r>
              <a:rPr lang="en-US" dirty="0"/>
              <a:t> (PEX) que </a:t>
            </a:r>
            <a:r>
              <a:rPr lang="en-US" dirty="0" err="1"/>
              <a:t>comporá</a:t>
            </a:r>
            <a:r>
              <a:rPr lang="en-US" dirty="0"/>
              <a:t> o </a:t>
            </a:r>
            <a:r>
              <a:rPr lang="en-US" dirty="0" err="1"/>
              <a:t>itinerário</a:t>
            </a:r>
            <a:r>
              <a:rPr lang="en-US" dirty="0"/>
              <a:t> formative do </a:t>
            </a:r>
            <a:r>
              <a:rPr lang="en-US" dirty="0" err="1"/>
              <a:t>discente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9F885-E6B1-EE4B-A4BD-B834A7405EA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5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8A98-60AD-8947-8A90-85EFCF5C1D2C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EE529-2638-A04A-B709-45E0CE228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564B6-E68C-3D4A-98FC-9E95583A7A2B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818-B27B-B243-93D5-27177ECB7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69"/>
            <a:ext cx="2057400" cy="439270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169"/>
            <a:ext cx="6019800" cy="439270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D5A0-466D-0442-B71A-338800C52AFD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A6353-E0F7-AB49-AAAB-41984EF51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30747-8915-D541-8662-FCE3527589D3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B611-B8C1-A044-9D33-D960BD687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2436-FB35-2544-BE85-2EF3705724AB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313B-CD28-CA49-8316-67C2B6F9F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1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269B-F818-894C-86FD-C8A68E1EC073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B3CA-B7BD-8747-BC78-6361982CC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46D9-519F-4B40-A0FE-6D48E6F26F0F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5511-9739-0B42-A2FE-3B05512E6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A29E-EB12-9A49-8348-CEBA349F0F0D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30E1-1F5E-4245-928B-032493BFC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A1FB-A6C2-7C49-BBCC-8C0E7B03A977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58AD-D186-1442-9FE3-C46A72CD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6040-3D96-3C48-8BE1-BE548BF412CC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683B-E6B2-6343-9C7A-1DD3B5E6B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F173-72BA-A04B-80B3-4DCE84FE7848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C1A7-F182-F743-AAB0-64AFFE917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1738"/>
            <a:ext cx="8229600" cy="339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FD1787-8B42-5D4D-8AE7-FC1C96679909}" type="datetime1">
              <a:rPr lang="pt-BR"/>
              <a:pPr>
                <a:defRPr/>
              </a:pPr>
              <a:t>28/01/2022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8C77DE-359C-FB4A-8001-237A7389F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70213"/>
            <a:ext cx="8255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1FFF5-470C-5549-BDB9-9FD8E2713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366" y="3110636"/>
            <a:ext cx="8208987" cy="836100"/>
          </a:xfrm>
          <a:prstGeom prst="rect">
            <a:avLst/>
          </a:prstGeom>
        </p:spPr>
      </p:pic>
      <p:sp>
        <p:nvSpPr>
          <p:cNvPr id="17" name="TextBox 4">
            <a:extLst>
              <a:ext uri="{FF2B5EF4-FFF2-40B4-BE49-F238E27FC236}">
                <a16:creationId xmlns:a16="http://schemas.microsoft.com/office/drawing/2014/main" id="{2B633E60-C330-0D45-8756-ECA6D932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28" y="1485551"/>
            <a:ext cx="80211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200" b="1" dirty="0">
                <a:latin typeface="Arial" charset="0"/>
                <a:cs typeface="Arial" charset="0"/>
              </a:rPr>
              <a:t>DIRETRIZES</a:t>
            </a:r>
          </a:p>
          <a:p>
            <a:pPr eaLnBrk="1" hangingPunct="1"/>
            <a:r>
              <a:rPr lang="en-US" sz="3200" b="1" dirty="0" err="1">
                <a:latin typeface="Arial" charset="0"/>
                <a:cs typeface="Arial" charset="0"/>
              </a:rPr>
              <a:t>Programa</a:t>
            </a:r>
            <a:r>
              <a:rPr lang="en-US" sz="3200" b="1" dirty="0">
                <a:latin typeface="Arial" charset="0"/>
                <a:cs typeface="Arial" charset="0"/>
              </a:rPr>
              <a:t> de </a:t>
            </a:r>
            <a:r>
              <a:rPr lang="en-US" sz="3200" b="1" dirty="0" err="1">
                <a:latin typeface="Arial" charset="0"/>
                <a:cs typeface="Arial" charset="0"/>
              </a:rPr>
              <a:t>Extensão</a:t>
            </a:r>
            <a:r>
              <a:rPr lang="en-US" sz="3200" b="1" dirty="0">
                <a:latin typeface="Arial" charset="0"/>
                <a:cs typeface="Arial" charset="0"/>
              </a:rPr>
              <a:t> Curricular (PEX)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78FC3371-40E3-DA46-8D1F-5E83E5789024}"/>
              </a:ext>
            </a:extLst>
          </p:cNvPr>
          <p:cNvSpPr txBox="1">
            <a:spLocks/>
          </p:cNvSpPr>
          <p:nvPr/>
        </p:nvSpPr>
        <p:spPr>
          <a:xfrm>
            <a:off x="543963" y="3080209"/>
            <a:ext cx="4979766" cy="6861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2" descr="Diretoria de Graduação">
            <a:extLst>
              <a:ext uri="{FF2B5EF4-FFF2-40B4-BE49-F238E27FC236}">
                <a16:creationId xmlns:a16="http://schemas.microsoft.com/office/drawing/2014/main" id="{8596A9C4-7085-934B-8A76-CE5AE302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79" y="4293369"/>
            <a:ext cx="1416522" cy="7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C0D32-A157-B842-93E0-D9CD6DB32E82}"/>
              </a:ext>
            </a:extLst>
          </p:cNvPr>
          <p:cNvSpPr txBox="1"/>
          <p:nvPr/>
        </p:nvSpPr>
        <p:spPr>
          <a:xfrm>
            <a:off x="580654" y="4324919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DIRGRAD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D4192-FA41-DD42-BC66-EBDFE5D283EE}"/>
              </a:ext>
            </a:extLst>
          </p:cNvPr>
          <p:cNvSpPr txBox="1"/>
          <p:nvPr/>
        </p:nvSpPr>
        <p:spPr>
          <a:xfrm>
            <a:off x="2444066" y="432491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DEDC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D6317-E32E-E447-851F-CEB5F9EF0634}"/>
              </a:ext>
            </a:extLst>
          </p:cNvPr>
          <p:cNvSpPr txBox="1"/>
          <p:nvPr/>
        </p:nvSpPr>
        <p:spPr>
          <a:xfrm>
            <a:off x="2157837" y="4209262"/>
            <a:ext cx="300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A66050-0876-3448-A0ED-4CE2AA5A7B02}"/>
              </a:ext>
            </a:extLst>
          </p:cNvPr>
          <p:cNvSpPr txBox="1"/>
          <p:nvPr/>
        </p:nvSpPr>
        <p:spPr>
          <a:xfrm>
            <a:off x="3479763" y="4209262"/>
            <a:ext cx="300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Características</a:t>
            </a:r>
            <a:r>
              <a:rPr lang="en-US" sz="46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do PEX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57200" y="1236027"/>
            <a:ext cx="8321675" cy="37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Duração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corresponda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à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duração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curso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Exemplo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: 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cada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ciclo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5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seria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realizada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nova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aprovação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institucional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Autossuficiência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: conjunto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ações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vinculadas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(AEXs)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deve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permitir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discente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cumprir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grande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parte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dos 10% da CH.</a:t>
            </a: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Abrangência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: PEX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conteria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ações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vinculadas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que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permitiriam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participação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estudantes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qualquer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período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Flexibilidade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pré-requisitos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para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participar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uma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AEX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vinculada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PEX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seriam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baseados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exclusivamente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conhecimentos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necessários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para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execução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2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Simplicidade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: as AEXs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devem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depender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formalização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parcerias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assinatura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convênios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) para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suas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execuções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Coordenação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Orientação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F6195C-9178-514C-AACD-0E95981E7D46}"/>
              </a:ext>
            </a:extLst>
          </p:cNvPr>
          <p:cNvGrpSpPr/>
          <p:nvPr/>
        </p:nvGrpSpPr>
        <p:grpSpPr>
          <a:xfrm>
            <a:off x="169683" y="2867850"/>
            <a:ext cx="712840" cy="707749"/>
            <a:chOff x="442549" y="2490777"/>
            <a:chExt cx="712840" cy="7077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BEA726-AC39-1745-AD85-A97FC17C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549" y="2490777"/>
              <a:ext cx="712840" cy="7077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1298D5-AB3C-2B45-A090-01E2BF2C125C}"/>
                </a:ext>
              </a:extLst>
            </p:cNvPr>
            <p:cNvSpPr txBox="1"/>
            <p:nvPr/>
          </p:nvSpPr>
          <p:spPr>
            <a:xfrm>
              <a:off x="565695" y="2916127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COORD 1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D585A5-6F64-8F4A-ABB8-89CB52949273}"/>
              </a:ext>
            </a:extLst>
          </p:cNvPr>
          <p:cNvSpPr/>
          <p:nvPr/>
        </p:nvSpPr>
        <p:spPr>
          <a:xfrm>
            <a:off x="1024330" y="1319753"/>
            <a:ext cx="7662470" cy="362848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F717771-405A-D34D-A8F2-5619B97363D6}"/>
              </a:ext>
            </a:extLst>
          </p:cNvPr>
          <p:cNvSpPr/>
          <p:nvPr/>
        </p:nvSpPr>
        <p:spPr>
          <a:xfrm>
            <a:off x="1102821" y="1222916"/>
            <a:ext cx="1983925" cy="61154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PROGRAMA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EADC20F-70B6-C74F-BCF9-A1B5C8DEF659}"/>
              </a:ext>
            </a:extLst>
          </p:cNvPr>
          <p:cNvSpPr/>
          <p:nvPr/>
        </p:nvSpPr>
        <p:spPr>
          <a:xfrm>
            <a:off x="1342514" y="1899263"/>
            <a:ext cx="2239671" cy="22109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967B86-04B6-2745-94BC-224253D0EF73}"/>
              </a:ext>
            </a:extLst>
          </p:cNvPr>
          <p:cNvGrpSpPr/>
          <p:nvPr/>
        </p:nvGrpSpPr>
        <p:grpSpPr>
          <a:xfrm>
            <a:off x="2094783" y="4142959"/>
            <a:ext cx="712840" cy="707749"/>
            <a:chOff x="442549" y="2490777"/>
            <a:chExt cx="712840" cy="7077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5FC967-7850-AA4D-A3E2-574C57D35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549" y="2490777"/>
              <a:ext cx="712840" cy="7077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8622E7-720A-2C47-A142-B941EE1B05CC}"/>
                </a:ext>
              </a:extLst>
            </p:cNvPr>
            <p:cNvSpPr txBox="1"/>
            <p:nvPr/>
          </p:nvSpPr>
          <p:spPr>
            <a:xfrm>
              <a:off x="561963" y="2916127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COORD 2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5C950D0-B004-654E-B9FD-1ABB8FD26D7D}"/>
              </a:ext>
            </a:extLst>
          </p:cNvPr>
          <p:cNvSpPr/>
          <p:nvPr/>
        </p:nvSpPr>
        <p:spPr>
          <a:xfrm>
            <a:off x="1996557" y="3635959"/>
            <a:ext cx="1870443" cy="53907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PROJETO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0D0B47-182E-684C-92BD-08B17402FA7E}"/>
              </a:ext>
            </a:extLst>
          </p:cNvPr>
          <p:cNvSpPr/>
          <p:nvPr/>
        </p:nvSpPr>
        <p:spPr>
          <a:xfrm>
            <a:off x="3749218" y="1931991"/>
            <a:ext cx="2239671" cy="22109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F89581-893A-7242-B4A7-40361024D3AF}"/>
              </a:ext>
            </a:extLst>
          </p:cNvPr>
          <p:cNvGrpSpPr/>
          <p:nvPr/>
        </p:nvGrpSpPr>
        <p:grpSpPr>
          <a:xfrm>
            <a:off x="4501487" y="4175687"/>
            <a:ext cx="712840" cy="707749"/>
            <a:chOff x="442549" y="2490777"/>
            <a:chExt cx="712840" cy="7077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7568A7-27F1-7240-BA30-68554CC3C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549" y="2490777"/>
              <a:ext cx="712840" cy="70774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8E1776-F441-A542-845F-D43F3B37CEDD}"/>
                </a:ext>
              </a:extLst>
            </p:cNvPr>
            <p:cNvSpPr txBox="1"/>
            <p:nvPr/>
          </p:nvSpPr>
          <p:spPr>
            <a:xfrm>
              <a:off x="561963" y="2916127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COORD 3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75F5BD9-AF7E-D940-AD43-955E4AB1D3F5}"/>
              </a:ext>
            </a:extLst>
          </p:cNvPr>
          <p:cNvSpPr/>
          <p:nvPr/>
        </p:nvSpPr>
        <p:spPr>
          <a:xfrm>
            <a:off x="4403261" y="3668687"/>
            <a:ext cx="1870443" cy="53907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CURSO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539A563-03DF-AE4D-A833-056CDC605701}"/>
              </a:ext>
            </a:extLst>
          </p:cNvPr>
          <p:cNvSpPr/>
          <p:nvPr/>
        </p:nvSpPr>
        <p:spPr>
          <a:xfrm>
            <a:off x="6194494" y="1931991"/>
            <a:ext cx="2239671" cy="2210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E2FED1-2B7A-6047-80C8-9C54E771B2D8}"/>
              </a:ext>
            </a:extLst>
          </p:cNvPr>
          <p:cNvGrpSpPr/>
          <p:nvPr/>
        </p:nvGrpSpPr>
        <p:grpSpPr>
          <a:xfrm>
            <a:off x="6946763" y="4175687"/>
            <a:ext cx="712840" cy="707749"/>
            <a:chOff x="442549" y="2490777"/>
            <a:chExt cx="712840" cy="7077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593D841-81D0-1E46-9656-2064FA4C6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549" y="2490777"/>
              <a:ext cx="712840" cy="70774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608BB9-879C-274C-84F1-8CEEC6E8D1C5}"/>
                </a:ext>
              </a:extLst>
            </p:cNvPr>
            <p:cNvSpPr txBox="1"/>
            <p:nvPr/>
          </p:nvSpPr>
          <p:spPr>
            <a:xfrm>
              <a:off x="561963" y="2916127"/>
              <a:ext cx="47641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COORD 4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740549C-9520-3742-8CF4-EAC6DF58FF78}"/>
              </a:ext>
            </a:extLst>
          </p:cNvPr>
          <p:cNvSpPr/>
          <p:nvPr/>
        </p:nvSpPr>
        <p:spPr>
          <a:xfrm>
            <a:off x="6848537" y="3668687"/>
            <a:ext cx="1870443" cy="53907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EVENTO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9591F4-7F28-8842-B57C-B9F902CC7E07}"/>
              </a:ext>
            </a:extLst>
          </p:cNvPr>
          <p:cNvSpPr/>
          <p:nvPr/>
        </p:nvSpPr>
        <p:spPr>
          <a:xfrm>
            <a:off x="2094461" y="2113781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F8F2056-EC44-B344-946C-923800D89949}"/>
              </a:ext>
            </a:extLst>
          </p:cNvPr>
          <p:cNvSpPr/>
          <p:nvPr/>
        </p:nvSpPr>
        <p:spPr>
          <a:xfrm>
            <a:off x="2088285" y="3017300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E20FB6-BB5A-3943-B3AB-6528079B388A}"/>
              </a:ext>
            </a:extLst>
          </p:cNvPr>
          <p:cNvGrpSpPr/>
          <p:nvPr/>
        </p:nvGrpSpPr>
        <p:grpSpPr>
          <a:xfrm>
            <a:off x="1553119" y="3115570"/>
            <a:ext cx="479618" cy="491639"/>
            <a:chOff x="1553119" y="3115570"/>
            <a:chExt cx="479618" cy="49163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38B64F1-6262-8A43-92A1-AE963CC9B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88E153-D5C3-DD4A-8D87-91A2F75187AF}"/>
                </a:ext>
              </a:extLst>
            </p:cNvPr>
            <p:cNvSpPr txBox="1"/>
            <p:nvPr/>
          </p:nvSpPr>
          <p:spPr>
            <a:xfrm>
              <a:off x="1553119" y="3407773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20DB6E6-AACF-194C-971B-A49EC06764B0}"/>
              </a:ext>
            </a:extLst>
          </p:cNvPr>
          <p:cNvGrpSpPr/>
          <p:nvPr/>
        </p:nvGrpSpPr>
        <p:grpSpPr>
          <a:xfrm>
            <a:off x="1553119" y="2189757"/>
            <a:ext cx="479618" cy="491639"/>
            <a:chOff x="1553119" y="3115570"/>
            <a:chExt cx="479618" cy="4916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684B1-7D56-E846-A297-E01209B8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482221-2DB7-4147-B88B-AE66E0632138}"/>
                </a:ext>
              </a:extLst>
            </p:cNvPr>
            <p:cNvSpPr txBox="1"/>
            <p:nvPr/>
          </p:nvSpPr>
          <p:spPr>
            <a:xfrm>
              <a:off x="1553119" y="3407773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 1</a:t>
              </a:r>
            </a:p>
          </p:txBody>
        </p:sp>
      </p:grpSp>
      <p:pic>
        <p:nvPicPr>
          <p:cNvPr id="37" name="Picture 3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D3E6018-60AA-BF47-85E8-4A52C5750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506" y="2199101"/>
            <a:ext cx="1108019" cy="497743"/>
          </a:xfrm>
          <a:prstGeom prst="rect">
            <a:avLst/>
          </a:prstGeom>
        </p:spPr>
      </p:pic>
      <p:pic>
        <p:nvPicPr>
          <p:cNvPr id="38" name="Picture 3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E2B5197F-BFFA-8E40-B704-C5E4DA8F7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773" y="3105815"/>
            <a:ext cx="1108019" cy="497743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E8A4D80-41B2-B74D-ACEF-5313ED6A72EB}"/>
              </a:ext>
            </a:extLst>
          </p:cNvPr>
          <p:cNvSpPr/>
          <p:nvPr/>
        </p:nvSpPr>
        <p:spPr>
          <a:xfrm>
            <a:off x="4440100" y="2107688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423CEEF-3410-C44C-AB86-92FED3D373BD}"/>
              </a:ext>
            </a:extLst>
          </p:cNvPr>
          <p:cNvSpPr/>
          <p:nvPr/>
        </p:nvSpPr>
        <p:spPr>
          <a:xfrm>
            <a:off x="4433924" y="3011207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94EE83-487F-E74B-9FF7-87EA68270BFB}"/>
              </a:ext>
            </a:extLst>
          </p:cNvPr>
          <p:cNvGrpSpPr/>
          <p:nvPr/>
        </p:nvGrpSpPr>
        <p:grpSpPr>
          <a:xfrm>
            <a:off x="3905792" y="3109477"/>
            <a:ext cx="479618" cy="491639"/>
            <a:chOff x="1560153" y="3115570"/>
            <a:chExt cx="479618" cy="49163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A524EEB-14AE-6C4C-AAAF-638F9B351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581CEE-929E-F847-B633-B7554222CC88}"/>
                </a:ext>
              </a:extLst>
            </p:cNvPr>
            <p:cNvSpPr txBox="1"/>
            <p:nvPr/>
          </p:nvSpPr>
          <p:spPr>
            <a:xfrm>
              <a:off x="1560153" y="3407773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795B12-B87A-944C-AB5D-3855DDEFAF9A}"/>
              </a:ext>
            </a:extLst>
          </p:cNvPr>
          <p:cNvGrpSpPr/>
          <p:nvPr/>
        </p:nvGrpSpPr>
        <p:grpSpPr>
          <a:xfrm>
            <a:off x="3905792" y="2183664"/>
            <a:ext cx="479618" cy="491639"/>
            <a:chOff x="1560153" y="3115570"/>
            <a:chExt cx="479618" cy="49163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19D10EB-A19F-B34B-860C-4A377D97E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21E1A2-BABF-874C-82F4-5317FE65AF04}"/>
                </a:ext>
              </a:extLst>
            </p:cNvPr>
            <p:cNvSpPr txBox="1"/>
            <p:nvPr/>
          </p:nvSpPr>
          <p:spPr>
            <a:xfrm>
              <a:off x="1560153" y="3407773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 3</a:t>
              </a:r>
            </a:p>
          </p:txBody>
        </p:sp>
      </p:grpSp>
      <p:pic>
        <p:nvPicPr>
          <p:cNvPr id="47" name="Picture 4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AF611E9-2F80-E941-99E7-B1FD68E94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145" y="2193008"/>
            <a:ext cx="1108019" cy="497743"/>
          </a:xfrm>
          <a:prstGeom prst="rect">
            <a:avLst/>
          </a:prstGeom>
        </p:spPr>
      </p:pic>
      <p:pic>
        <p:nvPicPr>
          <p:cNvPr id="48" name="Picture 4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45C24EB0-E8EC-7541-92CE-094170598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412" y="3099722"/>
            <a:ext cx="1108019" cy="497743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DFA20D4-7875-5144-B5E1-90A3728C43EF}"/>
              </a:ext>
            </a:extLst>
          </p:cNvPr>
          <p:cNvSpPr/>
          <p:nvPr/>
        </p:nvSpPr>
        <p:spPr>
          <a:xfrm>
            <a:off x="6905672" y="2107688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989B80B-1566-A14D-8E6F-FDBB885455A8}"/>
              </a:ext>
            </a:extLst>
          </p:cNvPr>
          <p:cNvSpPr/>
          <p:nvPr/>
        </p:nvSpPr>
        <p:spPr>
          <a:xfrm>
            <a:off x="6899496" y="3011207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EC5C47-A12F-8D4B-940E-3CEF36319F93}"/>
              </a:ext>
            </a:extLst>
          </p:cNvPr>
          <p:cNvGrpSpPr/>
          <p:nvPr/>
        </p:nvGrpSpPr>
        <p:grpSpPr>
          <a:xfrm>
            <a:off x="6371364" y="3109477"/>
            <a:ext cx="479618" cy="491639"/>
            <a:chOff x="1560153" y="3115570"/>
            <a:chExt cx="479618" cy="49163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2AB6657-DFD0-1F49-A3E3-40C9E60C6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27769F4-67D4-804F-9E51-B20267DB43DE}"/>
                </a:ext>
              </a:extLst>
            </p:cNvPr>
            <p:cNvSpPr txBox="1"/>
            <p:nvPr/>
          </p:nvSpPr>
          <p:spPr>
            <a:xfrm>
              <a:off x="1560153" y="3407773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 6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A94CD1-9478-8141-98BB-54492CA6D568}"/>
              </a:ext>
            </a:extLst>
          </p:cNvPr>
          <p:cNvGrpSpPr/>
          <p:nvPr/>
        </p:nvGrpSpPr>
        <p:grpSpPr>
          <a:xfrm>
            <a:off x="6364330" y="2183664"/>
            <a:ext cx="479618" cy="491639"/>
            <a:chOff x="1553119" y="3115570"/>
            <a:chExt cx="479618" cy="491639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687B767-ADAF-1F41-AEA7-2908506F0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215A17-ECEA-6C4E-81CC-E3589B59373E}"/>
                </a:ext>
              </a:extLst>
            </p:cNvPr>
            <p:cNvSpPr txBox="1"/>
            <p:nvPr/>
          </p:nvSpPr>
          <p:spPr>
            <a:xfrm>
              <a:off x="1553119" y="3407773"/>
              <a:ext cx="47961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 5</a:t>
              </a:r>
            </a:p>
          </p:txBody>
        </p:sp>
      </p:grpSp>
      <p:pic>
        <p:nvPicPr>
          <p:cNvPr id="57" name="Picture 5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44CA6F38-4526-2942-8490-A1ED2410B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17" y="2193008"/>
            <a:ext cx="1108019" cy="497743"/>
          </a:xfrm>
          <a:prstGeom prst="rect">
            <a:avLst/>
          </a:prstGeom>
        </p:spPr>
      </p:pic>
      <p:pic>
        <p:nvPicPr>
          <p:cNvPr id="58" name="Picture 5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CD6351B1-3BDD-6843-B449-584D27AC2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84" y="3099722"/>
            <a:ext cx="1108019" cy="4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 animBg="1"/>
      <p:bldP spid="19" grpId="0"/>
      <p:bldP spid="20" grpId="0" animBg="1"/>
      <p:bldP spid="24" grpId="0"/>
      <p:bldP spid="27" grpId="0" animBg="1"/>
      <p:bldP spid="28" grpId="0" animBg="1"/>
      <p:bldP spid="39" grpId="0" animBg="1"/>
      <p:bldP spid="40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Coordenação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Orientação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25" name="Picture 24" descr="Text, letter&#10;&#10;Description automatically generated">
            <a:extLst>
              <a:ext uri="{FF2B5EF4-FFF2-40B4-BE49-F238E27FC236}">
                <a16:creationId xmlns:a16="http://schemas.microsoft.com/office/drawing/2014/main" id="{0C82EBF2-4B1C-9446-9C29-8BA5BA241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46" y="1273310"/>
            <a:ext cx="7645124" cy="383354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83342F2-6E5B-9046-97C2-EEC55F4EBFA0}"/>
              </a:ext>
            </a:extLst>
          </p:cNvPr>
          <p:cNvSpPr/>
          <p:nvPr/>
        </p:nvSpPr>
        <p:spPr>
          <a:xfrm>
            <a:off x="2765234" y="1433689"/>
            <a:ext cx="3117772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5">
            <a:extLst>
              <a:ext uri="{FF2B5EF4-FFF2-40B4-BE49-F238E27FC236}">
                <a16:creationId xmlns:a16="http://schemas.microsoft.com/office/drawing/2014/main" id="{CF475BDE-1B10-4D81-A02C-222884F07451}"/>
              </a:ext>
            </a:extLst>
          </p:cNvPr>
          <p:cNvSpPr/>
          <p:nvPr/>
        </p:nvSpPr>
        <p:spPr>
          <a:xfrm>
            <a:off x="136621" y="2574131"/>
            <a:ext cx="1758279" cy="13889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RCEX-428/21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Minuta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regulamento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participação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discente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organização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execução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ações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extensão</a:t>
            </a:r>
            <a:endParaRPr lang="en-US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0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Processo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029498/2019</a:t>
            </a:r>
          </a:p>
        </p:txBody>
      </p:sp>
    </p:spTree>
    <p:extLst>
      <p:ext uri="{BB962C8B-B14F-4D97-AF65-F5344CB8AC3E}">
        <p14:creationId xmlns:p14="http://schemas.microsoft.com/office/powerpoint/2010/main" val="110401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DA7CF2F-CE9D-ED44-826C-45CC9F9ED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11" y="1362588"/>
            <a:ext cx="7715956" cy="3585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Coordenação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e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Orientação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3342F2-6E5B-9046-97C2-EEC55F4EBFA0}"/>
              </a:ext>
            </a:extLst>
          </p:cNvPr>
          <p:cNvSpPr/>
          <p:nvPr/>
        </p:nvSpPr>
        <p:spPr>
          <a:xfrm>
            <a:off x="2736534" y="1360487"/>
            <a:ext cx="3014135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5">
            <a:extLst>
              <a:ext uri="{FF2B5EF4-FFF2-40B4-BE49-F238E27FC236}">
                <a16:creationId xmlns:a16="http://schemas.microsoft.com/office/drawing/2014/main" id="{EBC9ACE8-DAE5-4DCE-932F-B5900943E7A4}"/>
              </a:ext>
            </a:extLst>
          </p:cNvPr>
          <p:cNvSpPr/>
          <p:nvPr/>
        </p:nvSpPr>
        <p:spPr>
          <a:xfrm>
            <a:off x="103570" y="2574131"/>
            <a:ext cx="1758279" cy="138895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RCEX-428/21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Minuta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regulamento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participação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discente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organização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execução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ações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extensão</a:t>
            </a:r>
            <a:endParaRPr lang="en-US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0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Processo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029498/2019</a:t>
            </a:r>
          </a:p>
        </p:txBody>
      </p:sp>
    </p:spTree>
    <p:extLst>
      <p:ext uri="{BB962C8B-B14F-4D97-AF65-F5344CB8AC3E}">
        <p14:creationId xmlns:p14="http://schemas.microsoft.com/office/powerpoint/2010/main" val="415521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Encargos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Acadêmicos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8C6040-C6A1-AC43-9851-FE3B3357C900}"/>
              </a:ext>
            </a:extLst>
          </p:cNvPr>
          <p:cNvGrpSpPr/>
          <p:nvPr/>
        </p:nvGrpSpPr>
        <p:grpSpPr>
          <a:xfrm>
            <a:off x="2043216" y="1452597"/>
            <a:ext cx="712840" cy="707749"/>
            <a:chOff x="442549" y="2490777"/>
            <a:chExt cx="712840" cy="7077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01D267-0519-264B-937D-36367A3B8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549" y="2490777"/>
              <a:ext cx="712840" cy="7077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040346-0314-B743-B328-FC76E30E7605}"/>
                </a:ext>
              </a:extLst>
            </p:cNvPr>
            <p:cNvSpPr txBox="1"/>
            <p:nvPr/>
          </p:nvSpPr>
          <p:spPr>
            <a:xfrm>
              <a:off x="584355" y="2916127"/>
              <a:ext cx="42351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COORD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C0F082-3031-3544-A14A-7F21D097E77C}"/>
              </a:ext>
            </a:extLst>
          </p:cNvPr>
          <p:cNvGrpSpPr/>
          <p:nvPr/>
        </p:nvGrpSpPr>
        <p:grpSpPr>
          <a:xfrm>
            <a:off x="2022449" y="2652533"/>
            <a:ext cx="712840" cy="707749"/>
            <a:chOff x="442549" y="2490777"/>
            <a:chExt cx="712840" cy="7077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B835F9-AEB2-6849-87B1-1E093327E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549" y="2490777"/>
              <a:ext cx="712840" cy="7077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C9497F-EDD5-614A-BDBC-8AEAF06F3D52}"/>
                </a:ext>
              </a:extLst>
            </p:cNvPr>
            <p:cNvSpPr txBox="1"/>
            <p:nvPr/>
          </p:nvSpPr>
          <p:spPr>
            <a:xfrm>
              <a:off x="584355" y="2916127"/>
              <a:ext cx="42351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COORD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6D0024-516A-5D44-9B59-A5FB7D09F1A0}"/>
              </a:ext>
            </a:extLst>
          </p:cNvPr>
          <p:cNvGrpSpPr/>
          <p:nvPr/>
        </p:nvGrpSpPr>
        <p:grpSpPr>
          <a:xfrm>
            <a:off x="2164255" y="4094011"/>
            <a:ext cx="426720" cy="491639"/>
            <a:chOff x="1581255" y="3115570"/>
            <a:chExt cx="426720" cy="4916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B5E748-71C2-BB4D-A543-8437CBF69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6A621C-94A8-B64B-9F13-A0D36A886E0F}"/>
                </a:ext>
              </a:extLst>
            </p:cNvPr>
            <p:cNvSpPr txBox="1"/>
            <p:nvPr/>
          </p:nvSpPr>
          <p:spPr>
            <a:xfrm>
              <a:off x="1581255" y="3407773"/>
              <a:ext cx="426720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</a:t>
              </a:r>
            </a:p>
          </p:txBody>
        </p:sp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7FF9EFA-6D1E-B54A-AC29-8A1EFEBEC62C}"/>
              </a:ext>
            </a:extLst>
          </p:cNvPr>
          <p:cNvSpPr/>
          <p:nvPr/>
        </p:nvSpPr>
        <p:spPr>
          <a:xfrm>
            <a:off x="2860829" y="1871277"/>
            <a:ext cx="545543" cy="3334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29A7E0B-1E65-3B4B-8C7A-56FD05C8C1BA}"/>
              </a:ext>
            </a:extLst>
          </p:cNvPr>
          <p:cNvSpPr/>
          <p:nvPr/>
        </p:nvSpPr>
        <p:spPr>
          <a:xfrm>
            <a:off x="3478678" y="1506754"/>
            <a:ext cx="5285241" cy="8936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mês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(12 meses): 360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C0EE932-7F6D-A548-8A0F-A023F71EE515}"/>
              </a:ext>
            </a:extLst>
          </p:cNvPr>
          <p:cNvSpPr/>
          <p:nvPr/>
        </p:nvSpPr>
        <p:spPr>
          <a:xfrm>
            <a:off x="2862761" y="3022070"/>
            <a:ext cx="545543" cy="3334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DD5DB04-D5A7-304E-AD25-1723D5DE2806}"/>
              </a:ext>
            </a:extLst>
          </p:cNvPr>
          <p:cNvSpPr/>
          <p:nvPr/>
        </p:nvSpPr>
        <p:spPr>
          <a:xfrm>
            <a:off x="2858065" y="4299675"/>
            <a:ext cx="545543" cy="3334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96474C3-FEF8-9842-B0C7-227BF12C5950}"/>
              </a:ext>
            </a:extLst>
          </p:cNvPr>
          <p:cNvSpPr/>
          <p:nvPr/>
        </p:nvSpPr>
        <p:spPr>
          <a:xfrm>
            <a:off x="1403213" y="1961752"/>
            <a:ext cx="1983925" cy="61154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PEX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C296C1-509A-C343-9203-836C11AF0B6F}"/>
              </a:ext>
            </a:extLst>
          </p:cNvPr>
          <p:cNvSpPr/>
          <p:nvPr/>
        </p:nvSpPr>
        <p:spPr>
          <a:xfrm>
            <a:off x="1348468" y="3168875"/>
            <a:ext cx="2093413" cy="61154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AEX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70043EE-A5C7-934A-AF68-C4D9AD6D5FD8}"/>
              </a:ext>
            </a:extLst>
          </p:cNvPr>
          <p:cNvSpPr/>
          <p:nvPr/>
        </p:nvSpPr>
        <p:spPr>
          <a:xfrm>
            <a:off x="1322985" y="4401509"/>
            <a:ext cx="2093413" cy="61154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Discentes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0CBCB80-016C-BA4A-A99C-B1B75755AA66}"/>
              </a:ext>
            </a:extLst>
          </p:cNvPr>
          <p:cNvSpPr/>
          <p:nvPr/>
        </p:nvSpPr>
        <p:spPr>
          <a:xfrm>
            <a:off x="3478677" y="2741958"/>
            <a:ext cx="5285242" cy="8936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mês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Semestre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(4 meses): 60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EC6C28A-EE09-5D4D-82FE-19E2A624BD52}"/>
              </a:ext>
            </a:extLst>
          </p:cNvPr>
          <p:cNvSpPr/>
          <p:nvPr/>
        </p:nvSpPr>
        <p:spPr>
          <a:xfrm>
            <a:off x="3478677" y="3977162"/>
            <a:ext cx="5285242" cy="8936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por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aluno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mês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Semestre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(4 meses - 4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alunos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): 160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pontos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id="{3890502E-E076-49DD-98DC-5C612CFFF924}"/>
              </a:ext>
            </a:extLst>
          </p:cNvPr>
          <p:cNvSpPr/>
          <p:nvPr/>
        </p:nvSpPr>
        <p:spPr>
          <a:xfrm>
            <a:off x="124359" y="2573298"/>
            <a:ext cx="1697126" cy="14038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RCEX-429/21</a:t>
            </a:r>
          </a:p>
          <a:p>
            <a:pPr algn="ctr"/>
            <a:endParaRPr lang="en-US" sz="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Aprova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proposta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alterações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dos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encargos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acadêmicos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relativos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à </a:t>
            </a:r>
            <a:r>
              <a:rPr lang="en-US" sz="1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Extensão</a:t>
            </a:r>
            <a:endParaRPr lang="en-US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000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Processo</a:t>
            </a:r>
            <a:r>
              <a:rPr lang="en-US" sz="1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049587/2021</a:t>
            </a:r>
          </a:p>
        </p:txBody>
      </p:sp>
    </p:spTree>
    <p:extLst>
      <p:ext uri="{BB962C8B-B14F-4D97-AF65-F5344CB8AC3E}">
        <p14:creationId xmlns:p14="http://schemas.microsoft.com/office/powerpoint/2010/main" val="3108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/>
      <p:bldP spid="2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Atribuição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Encargos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-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Atual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AD25E2-FC3D-0448-ACC9-A7A9A250F8BB}"/>
              </a:ext>
            </a:extLst>
          </p:cNvPr>
          <p:cNvSpPr>
            <a:spLocks noChangeAspect="1"/>
          </p:cNvSpPr>
          <p:nvPr/>
        </p:nvSpPr>
        <p:spPr>
          <a:xfrm>
            <a:off x="6343628" y="2153343"/>
            <a:ext cx="1920240" cy="18061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Chefia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Departamento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4E567B-C9E2-4F45-A1DD-903121595EAA}"/>
              </a:ext>
            </a:extLst>
          </p:cNvPr>
          <p:cNvSpPr>
            <a:spLocks noChangeAspect="1"/>
          </p:cNvSpPr>
          <p:nvPr/>
        </p:nvSpPr>
        <p:spPr>
          <a:xfrm>
            <a:off x="655929" y="2153343"/>
            <a:ext cx="1920240" cy="18028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Coordenação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do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Curso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52A13E-01CD-B143-A34B-C8978CAD5958}"/>
              </a:ext>
            </a:extLst>
          </p:cNvPr>
          <p:cNvCxnSpPr>
            <a:cxnSpLocks/>
          </p:cNvCxnSpPr>
          <p:nvPr/>
        </p:nvCxnSpPr>
        <p:spPr>
          <a:xfrm>
            <a:off x="2576169" y="2952380"/>
            <a:ext cx="3767459" cy="16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0026C7-5646-3F4F-9779-71817A66DAA1}"/>
              </a:ext>
            </a:extLst>
          </p:cNvPr>
          <p:cNvCxnSpPr>
            <a:cxnSpLocks/>
          </p:cNvCxnSpPr>
          <p:nvPr/>
        </p:nvCxnSpPr>
        <p:spPr>
          <a:xfrm flipH="1">
            <a:off x="2568854" y="3193780"/>
            <a:ext cx="3767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F7684A-7722-D443-8183-C3E8A6C1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86" y="3269666"/>
            <a:ext cx="400994" cy="613285"/>
          </a:xfrm>
          <a:prstGeom prst="rect">
            <a:avLst/>
          </a:prstGeom>
        </p:spPr>
      </p:pic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97F8462-C737-BE44-9BA6-3C6A7B76F40E}"/>
              </a:ext>
            </a:extLst>
          </p:cNvPr>
          <p:cNvSpPr/>
          <p:nvPr/>
        </p:nvSpPr>
        <p:spPr>
          <a:xfrm>
            <a:off x="4291189" y="3304231"/>
            <a:ext cx="1020217" cy="54155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Alocação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Docentes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às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Disciplinas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67ABD0A-736E-EF44-83CF-9D972A82F15E}"/>
              </a:ext>
            </a:extLst>
          </p:cNvPr>
          <p:cNvSpPr/>
          <p:nvPr/>
        </p:nvSpPr>
        <p:spPr>
          <a:xfrm>
            <a:off x="4254737" y="2322993"/>
            <a:ext cx="1020217" cy="53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Oferta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Semestral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Disciplinas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</p:txBody>
      </p:sp>
      <p:pic>
        <p:nvPicPr>
          <p:cNvPr id="21" name="Picture 20" descr="Text, icon&#10;&#10;Description automatically generated">
            <a:extLst>
              <a:ext uri="{FF2B5EF4-FFF2-40B4-BE49-F238E27FC236}">
                <a16:creationId xmlns:a16="http://schemas.microsoft.com/office/drawing/2014/main" id="{520E5C8A-6CCC-4E47-AF11-ACCF275F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86" y="2294296"/>
            <a:ext cx="382637" cy="5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Atribuição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dos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Encargos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– Nova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89673CD-F856-4646-8176-1F778429D830}"/>
              </a:ext>
            </a:extLst>
          </p:cNvPr>
          <p:cNvSpPr>
            <a:spLocks noChangeAspect="1"/>
          </p:cNvSpPr>
          <p:nvPr/>
        </p:nvSpPr>
        <p:spPr>
          <a:xfrm>
            <a:off x="3566160" y="3237206"/>
            <a:ext cx="1920240" cy="18061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Coordenação</a:t>
            </a:r>
            <a:r>
              <a:rPr lang="en-US" sz="1600" dirty="0">
                <a:solidFill>
                  <a:schemeClr val="bg1"/>
                </a:solidFill>
                <a:latin typeface="Arial" charset="0"/>
                <a:cs typeface="Arial" charset="0"/>
              </a:rPr>
              <a:t> do PEX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5AD25E2-FC3D-0448-ACC9-A7A9A250F8BB}"/>
              </a:ext>
            </a:extLst>
          </p:cNvPr>
          <p:cNvSpPr>
            <a:spLocks noChangeAspect="1"/>
          </p:cNvSpPr>
          <p:nvPr/>
        </p:nvSpPr>
        <p:spPr>
          <a:xfrm>
            <a:off x="6358259" y="1263905"/>
            <a:ext cx="1920240" cy="180612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Chefia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Departamento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4E567B-C9E2-4F45-A1DD-903121595EAA}"/>
              </a:ext>
            </a:extLst>
          </p:cNvPr>
          <p:cNvSpPr>
            <a:spLocks noChangeAspect="1"/>
          </p:cNvSpPr>
          <p:nvPr/>
        </p:nvSpPr>
        <p:spPr>
          <a:xfrm>
            <a:off x="670560" y="1263905"/>
            <a:ext cx="1920240" cy="18028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Coordenação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do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Curso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52A13E-01CD-B143-A34B-C8978CAD5958}"/>
              </a:ext>
            </a:extLst>
          </p:cNvPr>
          <p:cNvCxnSpPr>
            <a:cxnSpLocks/>
          </p:cNvCxnSpPr>
          <p:nvPr/>
        </p:nvCxnSpPr>
        <p:spPr>
          <a:xfrm>
            <a:off x="2590800" y="2062942"/>
            <a:ext cx="3767459" cy="16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0026C7-5646-3F4F-9779-71817A66DAA1}"/>
              </a:ext>
            </a:extLst>
          </p:cNvPr>
          <p:cNvCxnSpPr>
            <a:cxnSpLocks/>
          </p:cNvCxnSpPr>
          <p:nvPr/>
        </p:nvCxnSpPr>
        <p:spPr>
          <a:xfrm flipH="1">
            <a:off x="2583485" y="2304342"/>
            <a:ext cx="376745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F7684A-7722-D443-8183-C3E8A6C1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22" y="2367461"/>
            <a:ext cx="400994" cy="613285"/>
          </a:xfrm>
          <a:prstGeom prst="rect">
            <a:avLst/>
          </a:prstGeom>
        </p:spPr>
      </p:pic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97F8462-C737-BE44-9BA6-3C6A7B76F40E}"/>
              </a:ext>
            </a:extLst>
          </p:cNvPr>
          <p:cNvSpPr/>
          <p:nvPr/>
        </p:nvSpPr>
        <p:spPr>
          <a:xfrm>
            <a:off x="4351621" y="2382091"/>
            <a:ext cx="1362899" cy="57233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Alocação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Docentes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para as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Disciplinas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e AEXs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67ABD0A-736E-EF44-83CF-9D972A82F15E}"/>
              </a:ext>
            </a:extLst>
          </p:cNvPr>
          <p:cNvSpPr/>
          <p:nvPr/>
        </p:nvSpPr>
        <p:spPr>
          <a:xfrm>
            <a:off x="3282381" y="1452164"/>
            <a:ext cx="1020217" cy="53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Oferta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Semestral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Disciplinas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E8F04BC-02BC-6744-B293-15069781B80F}"/>
              </a:ext>
            </a:extLst>
          </p:cNvPr>
          <p:cNvCxnSpPr>
            <a:cxnSpLocks/>
          </p:cNvCxnSpPr>
          <p:nvPr/>
        </p:nvCxnSpPr>
        <p:spPr>
          <a:xfrm>
            <a:off x="1503231" y="3066797"/>
            <a:ext cx="2249139" cy="159385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3404E67-A6A8-B64B-B147-0983225C492C}"/>
              </a:ext>
            </a:extLst>
          </p:cNvPr>
          <p:cNvSpPr/>
          <p:nvPr/>
        </p:nvSpPr>
        <p:spPr>
          <a:xfrm rot="2110134">
            <a:off x="1782094" y="3770824"/>
            <a:ext cx="1020217" cy="53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Consulta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sobre</a:t>
            </a:r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a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oferta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de AEXs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4CD38A-BD05-DB44-A49D-6623FC803F0E}"/>
              </a:ext>
            </a:extLst>
          </p:cNvPr>
          <p:cNvCxnSpPr>
            <a:cxnSpLocks/>
          </p:cNvCxnSpPr>
          <p:nvPr/>
        </p:nvCxnSpPr>
        <p:spPr>
          <a:xfrm flipH="1" flipV="1">
            <a:off x="1977888" y="3019484"/>
            <a:ext cx="1561977" cy="108801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27FCB59-8EFD-0743-8845-5C2AD2850DB7}"/>
              </a:ext>
            </a:extLst>
          </p:cNvPr>
          <p:cNvSpPr/>
          <p:nvPr/>
        </p:nvSpPr>
        <p:spPr>
          <a:xfrm rot="2093972">
            <a:off x="2659232" y="3195999"/>
            <a:ext cx="1020217" cy="5019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Informa o conjunto de AEXs</a:t>
            </a:r>
          </a:p>
        </p:txBody>
      </p:sp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2191A348-E468-364A-B6F3-D9CB63274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86">
            <a:off x="2380587" y="2686734"/>
            <a:ext cx="382637" cy="588929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00CBDE8-C76B-B343-9ADC-D4A60341AA67}"/>
              </a:ext>
            </a:extLst>
          </p:cNvPr>
          <p:cNvSpPr/>
          <p:nvPr/>
        </p:nvSpPr>
        <p:spPr>
          <a:xfrm>
            <a:off x="4333853" y="1570228"/>
            <a:ext cx="303992" cy="36236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33" name="Picture 32" descr="Text, icon&#10;&#10;Description automatically generated">
            <a:extLst>
              <a:ext uri="{FF2B5EF4-FFF2-40B4-BE49-F238E27FC236}">
                <a16:creationId xmlns:a16="http://schemas.microsoft.com/office/drawing/2014/main" id="{8FCB1E59-878B-A94E-A546-4624BE114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745" y="1418006"/>
            <a:ext cx="382637" cy="588929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2038BE0-017D-9B4B-BC26-2A0DF7F12193}"/>
              </a:ext>
            </a:extLst>
          </p:cNvPr>
          <p:cNvSpPr/>
          <p:nvPr/>
        </p:nvSpPr>
        <p:spPr>
          <a:xfrm>
            <a:off x="5116224" y="1444287"/>
            <a:ext cx="1020217" cy="5315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Oferta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Semestral de AEXs</a:t>
            </a:r>
          </a:p>
        </p:txBody>
      </p:sp>
      <p:pic>
        <p:nvPicPr>
          <p:cNvPr id="35" name="Picture 34" descr="Text, icon&#10;&#10;Description automatically generated">
            <a:extLst>
              <a:ext uri="{FF2B5EF4-FFF2-40B4-BE49-F238E27FC236}">
                <a16:creationId xmlns:a16="http://schemas.microsoft.com/office/drawing/2014/main" id="{7A439BBA-6AD6-B143-8589-6A7CFB1D2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902" y="1423467"/>
            <a:ext cx="382637" cy="5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5" grpId="0" animBg="1"/>
      <p:bldP spid="68" grpId="0" animBg="1"/>
      <p:bldP spid="71" grpId="0" animBg="1"/>
      <p:bldP spid="29" grpId="0" animBg="1"/>
      <p:bldP spid="32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Exemplo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311275"/>
            <a:ext cx="8429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  <a:defRPr/>
            </a:pP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Engenharia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Computação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(Nova 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Gameleira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ADF8E42-5DD3-8C4C-88F4-B404B59DAB9C}"/>
              </a:ext>
            </a:extLst>
          </p:cNvPr>
          <p:cNvGraphicFramePr>
            <a:graphicFrameLocks noGrp="1"/>
          </p:cNvGraphicFramePr>
          <p:nvPr/>
        </p:nvGraphicFramePr>
        <p:xfrm>
          <a:off x="447675" y="2104083"/>
          <a:ext cx="3605754" cy="22199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7880">
                  <a:extLst>
                    <a:ext uri="{9D8B030D-6E8A-4147-A177-3AD203B41FA5}">
                      <a16:colId xmlns:a16="http://schemas.microsoft.com/office/drawing/2014/main" val="3464495827"/>
                    </a:ext>
                  </a:extLst>
                </a:gridCol>
                <a:gridCol w="904973">
                  <a:extLst>
                    <a:ext uri="{9D8B030D-6E8A-4147-A177-3AD203B41FA5}">
                      <a16:colId xmlns:a16="http://schemas.microsoft.com/office/drawing/2014/main" val="2432324740"/>
                    </a:ext>
                  </a:extLst>
                </a:gridCol>
                <a:gridCol w="772901">
                  <a:extLst>
                    <a:ext uri="{9D8B030D-6E8A-4147-A177-3AD203B41FA5}">
                      <a16:colId xmlns:a16="http://schemas.microsoft.com/office/drawing/2014/main" val="1301206219"/>
                    </a:ext>
                  </a:extLst>
                </a:gridCol>
              </a:tblGrid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Discriminação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Horas-Aula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Créditos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970220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Disciplinas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Obrigatórias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595732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Disciplinas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Optativas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64720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Disciplinas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Eletivas</a:t>
                      </a:r>
                      <a:r>
                        <a:rPr lang="en-US" sz="1000" dirty="0"/>
                        <a:t>/</a:t>
                      </a:r>
                      <a:r>
                        <a:rPr lang="en-US" sz="1000" dirty="0" err="1"/>
                        <a:t>Optativas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844879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Ativ</a:t>
                      </a:r>
                      <a:r>
                        <a:rPr lang="en-US" sz="1000" dirty="0"/>
                        <a:t>. </a:t>
                      </a:r>
                      <a:r>
                        <a:rPr lang="en-US" sz="1000" dirty="0" err="1"/>
                        <a:t>Curriculares</a:t>
                      </a:r>
                      <a:r>
                        <a:rPr lang="en-US" sz="1000" dirty="0"/>
                        <a:t> Comp. (ACCs)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841822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Estágio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Supervisionado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6074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CH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51218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1302FF-3F5E-2C4C-80BB-19E53B378C95}"/>
              </a:ext>
            </a:extLst>
          </p:cNvPr>
          <p:cNvCxnSpPr/>
          <p:nvPr/>
        </p:nvCxnSpPr>
        <p:spPr>
          <a:xfrm>
            <a:off x="4138898" y="3475133"/>
            <a:ext cx="533913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D26FD6-DECF-6E49-907D-2EE79F5DE80A}"/>
              </a:ext>
            </a:extLst>
          </p:cNvPr>
          <p:cNvSpPr/>
          <p:nvPr/>
        </p:nvSpPr>
        <p:spPr>
          <a:xfrm>
            <a:off x="1488559" y="4557768"/>
            <a:ext cx="1305906" cy="3904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PPC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EB90727-233E-EC43-9ED3-737F2FE54FF0}"/>
              </a:ext>
            </a:extLst>
          </p:cNvPr>
          <p:cNvSpPr/>
          <p:nvPr/>
        </p:nvSpPr>
        <p:spPr>
          <a:xfrm>
            <a:off x="5690311" y="4557767"/>
            <a:ext cx="1855261" cy="3904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PPC com AEX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49090418-F1A0-074E-B336-6F86E13344D4}"/>
              </a:ext>
            </a:extLst>
          </p:cNvPr>
          <p:cNvGraphicFramePr>
            <a:graphicFrameLocks noGrp="1"/>
          </p:cNvGraphicFramePr>
          <p:nvPr/>
        </p:nvGraphicFramePr>
        <p:xfrm>
          <a:off x="4758280" y="2104083"/>
          <a:ext cx="3605754" cy="22199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2141">
                  <a:extLst>
                    <a:ext uri="{9D8B030D-6E8A-4147-A177-3AD203B41FA5}">
                      <a16:colId xmlns:a16="http://schemas.microsoft.com/office/drawing/2014/main" val="3464495827"/>
                    </a:ext>
                  </a:extLst>
                </a:gridCol>
                <a:gridCol w="810705">
                  <a:extLst>
                    <a:ext uri="{9D8B030D-6E8A-4147-A177-3AD203B41FA5}">
                      <a16:colId xmlns:a16="http://schemas.microsoft.com/office/drawing/2014/main" val="2432324740"/>
                    </a:ext>
                  </a:extLst>
                </a:gridCol>
                <a:gridCol w="652908">
                  <a:extLst>
                    <a:ext uri="{9D8B030D-6E8A-4147-A177-3AD203B41FA5}">
                      <a16:colId xmlns:a16="http://schemas.microsoft.com/office/drawing/2014/main" val="1301206219"/>
                    </a:ext>
                  </a:extLst>
                </a:gridCol>
              </a:tblGrid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Discriminação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Horas-Aula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Créditos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970220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Disciplinas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Obrigatórias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595732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Disciplinas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Optativas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64720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Disciplinas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Eletivas</a:t>
                      </a:r>
                      <a:r>
                        <a:rPr lang="en-US" sz="1000" dirty="0"/>
                        <a:t>/</a:t>
                      </a:r>
                      <a:r>
                        <a:rPr lang="en-US" sz="1000" dirty="0" err="1"/>
                        <a:t>Optativas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ou</a:t>
                      </a:r>
                      <a:r>
                        <a:rPr lang="en-US" sz="1000" dirty="0"/>
                        <a:t> ACCs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844879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Ações</a:t>
                      </a:r>
                      <a:r>
                        <a:rPr lang="en-US" sz="1000" dirty="0"/>
                        <a:t> de </a:t>
                      </a:r>
                      <a:r>
                        <a:rPr lang="en-US" sz="1000" dirty="0" err="1"/>
                        <a:t>Extensão</a:t>
                      </a:r>
                      <a:r>
                        <a:rPr lang="en-US" sz="1000" dirty="0"/>
                        <a:t> (AEX)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841822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Estágio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Supervisionado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6074"/>
                  </a:ext>
                </a:extLst>
              </a:tr>
              <a:tr h="31713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CH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5121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775678E-A47C-E54C-8BB0-7802A4C570BB}"/>
              </a:ext>
            </a:extLst>
          </p:cNvPr>
          <p:cNvSpPr/>
          <p:nvPr/>
        </p:nvSpPr>
        <p:spPr>
          <a:xfrm>
            <a:off x="292232" y="3044857"/>
            <a:ext cx="8248453" cy="659877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0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516" y="4772025"/>
            <a:ext cx="512284" cy="273050"/>
          </a:xfrm>
        </p:spPr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Exemplo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311275"/>
            <a:ext cx="8429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  <a:defRPr/>
            </a:pP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PEX: conjunto de AEXs 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pré-definidas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8550F274-C2ED-9743-9876-CED8CDA13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34221"/>
              </p:ext>
            </p:extLst>
          </p:nvPr>
        </p:nvGraphicFramePr>
        <p:xfrm>
          <a:off x="266699" y="2045781"/>
          <a:ext cx="2540096" cy="1549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0779">
                  <a:extLst>
                    <a:ext uri="{9D8B030D-6E8A-4147-A177-3AD203B41FA5}">
                      <a16:colId xmlns:a16="http://schemas.microsoft.com/office/drawing/2014/main" val="3464495827"/>
                    </a:ext>
                  </a:extLst>
                </a:gridCol>
                <a:gridCol w="2109317">
                  <a:extLst>
                    <a:ext uri="{9D8B030D-6E8A-4147-A177-3AD203B41FA5}">
                      <a16:colId xmlns:a16="http://schemas.microsoft.com/office/drawing/2014/main" val="3832195680"/>
                    </a:ext>
                  </a:extLst>
                </a:gridCol>
              </a:tblGrid>
              <a:tr h="3187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70220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Programação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(60 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595732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Web (60 H)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64720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Robótica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(60 H)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844879"/>
                  </a:ext>
                </a:extLst>
              </a:tr>
              <a:tr h="15936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DE CURSOS: 180 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300915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0627022C-E9AF-2243-B286-F74C2F789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56205"/>
              </p:ext>
            </p:extLst>
          </p:nvPr>
        </p:nvGraphicFramePr>
        <p:xfrm>
          <a:off x="2991257" y="2045781"/>
          <a:ext cx="2765806" cy="15492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1248">
                  <a:extLst>
                    <a:ext uri="{9D8B030D-6E8A-4147-A177-3AD203B41FA5}">
                      <a16:colId xmlns:a16="http://schemas.microsoft.com/office/drawing/2014/main" val="3464495827"/>
                    </a:ext>
                  </a:extLst>
                </a:gridCol>
                <a:gridCol w="2314558">
                  <a:extLst>
                    <a:ext uri="{9D8B030D-6E8A-4147-A177-3AD203B41FA5}">
                      <a16:colId xmlns:a16="http://schemas.microsoft.com/office/drawing/2014/main" val="738619773"/>
                    </a:ext>
                  </a:extLst>
                </a:gridCol>
              </a:tblGrid>
              <a:tr h="3187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70220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Introdução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Extensão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(60 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595732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Manutenção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Computadores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(60 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64720"/>
                  </a:ext>
                </a:extLst>
              </a:tr>
              <a:tr h="31872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Fábrica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Software (60 H)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841822"/>
                  </a:ext>
                </a:extLst>
              </a:tr>
              <a:tr h="22975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DE PROJETOS: 180 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094799"/>
                  </a:ext>
                </a:extLst>
              </a:tr>
            </a:tbl>
          </a:graphicData>
        </a:graphic>
      </p:graphicFrame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4B164EBC-5654-9F46-BB00-63A1E67C6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306257"/>
              </p:ext>
            </p:extLst>
          </p:nvPr>
        </p:nvGraphicFramePr>
        <p:xfrm>
          <a:off x="5981245" y="2060410"/>
          <a:ext cx="2610460" cy="13882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4413">
                  <a:extLst>
                    <a:ext uri="{9D8B030D-6E8A-4147-A177-3AD203B41FA5}">
                      <a16:colId xmlns:a16="http://schemas.microsoft.com/office/drawing/2014/main" val="3464495827"/>
                    </a:ext>
                  </a:extLst>
                </a:gridCol>
                <a:gridCol w="2146047">
                  <a:extLst>
                    <a:ext uri="{9D8B030D-6E8A-4147-A177-3AD203B41FA5}">
                      <a16:colId xmlns:a16="http://schemas.microsoft.com/office/drawing/2014/main" val="3194903559"/>
                    </a:ext>
                  </a:extLst>
                </a:gridCol>
              </a:tblGrid>
              <a:tr h="2987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70220"/>
                  </a:ext>
                </a:extLst>
              </a:tr>
              <a:tr h="33287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Mostra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Bienal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(60 H)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59573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Encontro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Computação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 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64720"/>
                  </a:ext>
                </a:extLst>
              </a:tr>
              <a:tr h="4274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DE EVENTOS: 90 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12186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BAD8D1A-7DC1-624C-8605-D43914D70A6E}"/>
              </a:ext>
            </a:extLst>
          </p:cNvPr>
          <p:cNvSpPr/>
          <p:nvPr/>
        </p:nvSpPr>
        <p:spPr>
          <a:xfrm>
            <a:off x="6128417" y="3741402"/>
            <a:ext cx="2316116" cy="5282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 Total: 450 horas-aula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58C0AC4-29DE-4E7E-A504-818D457CE84A}"/>
              </a:ext>
            </a:extLst>
          </p:cNvPr>
          <p:cNvSpPr/>
          <p:nvPr/>
        </p:nvSpPr>
        <p:spPr>
          <a:xfrm>
            <a:off x="2860020" y="2316562"/>
            <a:ext cx="3008078" cy="39790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5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516" y="4772025"/>
            <a:ext cx="512284" cy="273050"/>
          </a:xfrm>
        </p:spPr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Exemplo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311275"/>
            <a:ext cx="8429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  <a:defRPr/>
            </a:pP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Objetivos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da AEX “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Introdução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à 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Extensão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”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F0714C24-A04E-4B80-9E6D-419171892CD6}"/>
              </a:ext>
            </a:extLst>
          </p:cNvPr>
          <p:cNvSpPr/>
          <p:nvPr/>
        </p:nvSpPr>
        <p:spPr>
          <a:xfrm>
            <a:off x="536421" y="1901954"/>
            <a:ext cx="8071157" cy="29804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arenR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Introduzir o estudante aos principais conceitos e diretrizes da Extensão na Educação Superior Brasileira;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Discutir o significado da Extensão em uma perspectiva articuladora com o Ensino e a Pesquisa;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Discutir os potenciais impactos da Extensão na sociedade, bem como na formação acadêmico-profissional e cidadã do estudante;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Introduzir o estudante à experiência de interagir de forma protagonista com algum setor da sociedade;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 o estudante a elaborar e executar ações de Extensão.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481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Roteiro</a:t>
            </a:r>
            <a:endParaRPr lang="en-US" sz="4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5000" y="4724400"/>
            <a:ext cx="431800" cy="320675"/>
          </a:xfrm>
        </p:spPr>
        <p:txBody>
          <a:bodyPr/>
          <a:lstStyle/>
          <a:p>
            <a:pPr>
              <a:defRPr/>
            </a:pPr>
            <a:fld id="{2FABD392-D56F-9E41-A545-4B8DA3DF00E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932C4CBB-7568-E04E-8310-B45236CE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46" y="3578145"/>
            <a:ext cx="72085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Quando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propor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o PEX e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ações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vinculadas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</a:p>
          <a:p>
            <a:pPr marL="0" indent="0" algn="just" eaLnBrk="1" hangingPunct="1">
              <a:defRPr/>
            </a:pPr>
            <a:endParaRPr lang="en-US" sz="2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F95102FD-86D9-FE4C-A0C5-A0393EA09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445" y="2013956"/>
            <a:ext cx="751682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     Qual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é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a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definição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programa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extensão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D21FA724-61A3-2A40-BFF2-B7494AE1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44" y="2754949"/>
            <a:ext cx="720855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Que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diretrizes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considerar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na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elaboração</a:t>
            </a:r>
            <a:r>
              <a:rPr lang="en-US" sz="2500" dirty="0">
                <a:solidFill>
                  <a:srgbClr val="000000"/>
                </a:solidFill>
                <a:latin typeface="Arial" charset="0"/>
                <a:cs typeface="Arial" charset="0"/>
              </a:rPr>
              <a:t> do PEX?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F936127-CA81-EB41-B49F-807E672B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9" y="2013956"/>
            <a:ext cx="518389" cy="518389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3F2563A5-39F3-D74E-8C27-229CD615F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12" y="3431023"/>
            <a:ext cx="813866" cy="813866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19F8F91-D1C0-DF45-AF90-796A81B5A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06" y="2678186"/>
            <a:ext cx="696078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6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516" y="4772025"/>
            <a:ext cx="512284" cy="273050"/>
          </a:xfrm>
        </p:spPr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Exemplo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311275"/>
            <a:ext cx="8429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  <a:defRPr/>
            </a:pP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Implementação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da AEX P1: “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Introdução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à 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Extensão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”</a:t>
            </a:r>
            <a:endParaRPr lang="en-US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E0DD91A6-D6F2-4271-A967-99FBA30CE1B3}"/>
              </a:ext>
            </a:extLst>
          </p:cNvPr>
          <p:cNvSpPr/>
          <p:nvPr/>
        </p:nvSpPr>
        <p:spPr>
          <a:xfrm>
            <a:off x="1032930" y="1884764"/>
            <a:ext cx="2712802" cy="10156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 Horas-Aula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784F9003-B197-4B29-95E6-C1EBC6850023}"/>
              </a:ext>
            </a:extLst>
          </p:cNvPr>
          <p:cNvSpPr/>
          <p:nvPr/>
        </p:nvSpPr>
        <p:spPr>
          <a:xfrm>
            <a:off x="5399630" y="1849341"/>
            <a:ext cx="2712802" cy="10156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50 Horas-Aula</a:t>
            </a:r>
          </a:p>
        </p:txBody>
      </p: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D9D2167E-E17B-4F39-9A5A-11A771382694}"/>
              </a:ext>
            </a:extLst>
          </p:cNvPr>
          <p:cNvSpPr/>
          <p:nvPr/>
        </p:nvSpPr>
        <p:spPr>
          <a:xfrm>
            <a:off x="1991547" y="3066106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8396887B-573B-4371-84F5-8DEF7FD728AA}"/>
              </a:ext>
            </a:extLst>
          </p:cNvPr>
          <p:cNvSpPr txBox="1"/>
          <p:nvPr/>
        </p:nvSpPr>
        <p:spPr>
          <a:xfrm>
            <a:off x="1483256" y="3434285"/>
            <a:ext cx="42672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ORIENT</a:t>
            </a:r>
          </a:p>
        </p:txBody>
      </p:sp>
      <p:pic>
        <p:nvPicPr>
          <p:cNvPr id="13" name="Picture 3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3A336D78-71D5-4C3F-B64D-693D8D9C7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92" y="3151426"/>
            <a:ext cx="1108019" cy="497743"/>
          </a:xfrm>
          <a:prstGeom prst="rect">
            <a:avLst/>
          </a:prstGeom>
        </p:spPr>
      </p:pic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2F891B8C-25E9-4AAF-BEAB-9C7CDB8E0075}"/>
              </a:ext>
            </a:extLst>
          </p:cNvPr>
          <p:cNvSpPr/>
          <p:nvPr/>
        </p:nvSpPr>
        <p:spPr>
          <a:xfrm>
            <a:off x="428328" y="3875376"/>
            <a:ext cx="3879263" cy="10156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 de Extensão.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para a Extensão na Educação Superior Brasileira.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Modalidades de ações de Extensão.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gerais para a proposição e o desenvolvimento de ações de Extensão no CEFET-MG. 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0DB7D2CB-E617-4F19-B6D6-965B834E232C}"/>
              </a:ext>
            </a:extLst>
          </p:cNvPr>
          <p:cNvSpPr/>
          <p:nvPr/>
        </p:nvSpPr>
        <p:spPr>
          <a:xfrm>
            <a:off x="5288896" y="3110174"/>
            <a:ext cx="1312709" cy="65383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BA51E1B0-BFB3-4CCE-A757-B91D53CFE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41" y="3195494"/>
            <a:ext cx="1108019" cy="49774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F230930-1D6A-4B0C-AAC1-F7E94CFFC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42" y="2976873"/>
            <a:ext cx="920410" cy="913252"/>
          </a:xfrm>
          <a:prstGeom prst="rect">
            <a:avLst/>
          </a:prstGeom>
        </p:spPr>
      </p:pic>
      <p:sp>
        <p:nvSpPr>
          <p:cNvPr id="18" name="Left-Right Arrow 7">
            <a:extLst>
              <a:ext uri="{FF2B5EF4-FFF2-40B4-BE49-F238E27FC236}">
                <a16:creationId xmlns:a16="http://schemas.microsoft.com/office/drawing/2014/main" id="{138ABE88-3566-4747-8398-71F375675B6E}"/>
              </a:ext>
            </a:extLst>
          </p:cNvPr>
          <p:cNvSpPr/>
          <p:nvPr/>
        </p:nvSpPr>
        <p:spPr>
          <a:xfrm>
            <a:off x="6752685" y="3332074"/>
            <a:ext cx="434400" cy="225234"/>
          </a:xfrm>
          <a:prstGeom prst="left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23DFC1F7-37D8-46AC-86EA-DADF5117D8A2}"/>
              </a:ext>
            </a:extLst>
          </p:cNvPr>
          <p:cNvSpPr/>
          <p:nvPr/>
        </p:nvSpPr>
        <p:spPr>
          <a:xfrm>
            <a:off x="4813053" y="3994813"/>
            <a:ext cx="3879263" cy="6785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 dialógica com algum setor da sociedade.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de proposta de ação de extensão.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extensão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elaborada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id="{5E92D30C-78F0-44EC-8C54-0984BD8B4AFF}"/>
              </a:ext>
            </a:extLst>
          </p:cNvPr>
          <p:cNvGrpSpPr/>
          <p:nvPr/>
        </p:nvGrpSpPr>
        <p:grpSpPr>
          <a:xfrm>
            <a:off x="1153850" y="3038299"/>
            <a:ext cx="712840" cy="707749"/>
            <a:chOff x="442549" y="2490777"/>
            <a:chExt cx="712840" cy="707749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1709D415-548F-4C64-81D4-5039AF76A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2549" y="2490777"/>
              <a:ext cx="712840" cy="707749"/>
            </a:xfrm>
            <a:prstGeom prst="rect">
              <a:avLst/>
            </a:prstGeom>
          </p:spPr>
        </p:pic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70747591-B2E5-4648-AC2B-4341E4A0E10A}"/>
                </a:ext>
              </a:extLst>
            </p:cNvPr>
            <p:cNvSpPr txBox="1"/>
            <p:nvPr/>
          </p:nvSpPr>
          <p:spPr>
            <a:xfrm>
              <a:off x="586961" y="2905494"/>
              <a:ext cx="44114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COORD </a:t>
              </a:r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id="{A546465C-2243-414C-B661-954C03CC03BF}"/>
              </a:ext>
            </a:extLst>
          </p:cNvPr>
          <p:cNvGrpSpPr/>
          <p:nvPr/>
        </p:nvGrpSpPr>
        <p:grpSpPr>
          <a:xfrm>
            <a:off x="4741598" y="3198545"/>
            <a:ext cx="444352" cy="491639"/>
            <a:chOff x="1585018" y="3115570"/>
            <a:chExt cx="444352" cy="491639"/>
          </a:xfrm>
        </p:grpSpPr>
        <p:pic>
          <p:nvPicPr>
            <p:cNvPr id="24" name="Picture 33">
              <a:extLst>
                <a:ext uri="{FF2B5EF4-FFF2-40B4-BE49-F238E27FC236}">
                  <a16:creationId xmlns:a16="http://schemas.microsoft.com/office/drawing/2014/main" id="{D912DCB2-FD80-41E8-B013-7CB90469D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463" y="3115570"/>
              <a:ext cx="381020" cy="491639"/>
            </a:xfrm>
            <a:prstGeom prst="rect">
              <a:avLst/>
            </a:prstGeom>
          </p:spPr>
        </p:pic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802295EB-7685-4B59-B339-E425ED02D4F2}"/>
                </a:ext>
              </a:extLst>
            </p:cNvPr>
            <p:cNvSpPr txBox="1"/>
            <p:nvPr/>
          </p:nvSpPr>
          <p:spPr>
            <a:xfrm>
              <a:off x="1585018" y="3407773"/>
              <a:ext cx="44435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ORIENT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491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FC6A416-39D1-604A-9E50-0452DE110AFC}"/>
              </a:ext>
            </a:extLst>
          </p:cNvPr>
          <p:cNvGrpSpPr/>
          <p:nvPr/>
        </p:nvGrpSpPr>
        <p:grpSpPr>
          <a:xfrm>
            <a:off x="66421" y="3774804"/>
            <a:ext cx="640080" cy="797542"/>
            <a:chOff x="66421" y="3855269"/>
            <a:chExt cx="640080" cy="797542"/>
          </a:xfrm>
        </p:grpSpPr>
        <p:pic>
          <p:nvPicPr>
            <p:cNvPr id="16" name="Picture 15" descr="A picture containing vector graphics, clipart&#10;&#10;Description automatically generated">
              <a:extLst>
                <a:ext uri="{FF2B5EF4-FFF2-40B4-BE49-F238E27FC236}">
                  <a16:creationId xmlns:a16="http://schemas.microsoft.com/office/drawing/2014/main" id="{3EF6A421-6D2F-204B-9C2E-14D984F1F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21" y="3855269"/>
              <a:ext cx="640080" cy="6400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3512F7-6ABB-E047-94E8-42564BEF5D8A}"/>
                </a:ext>
              </a:extLst>
            </p:cNvPr>
            <p:cNvSpPr txBox="1"/>
            <p:nvPr/>
          </p:nvSpPr>
          <p:spPr>
            <a:xfrm>
              <a:off x="200421" y="4437367"/>
              <a:ext cx="3978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/>
                <a:t>Vítor</a:t>
              </a:r>
              <a:endParaRPr lang="en-US" sz="8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Linha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do Tempo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9934" y="4772025"/>
            <a:ext cx="476865" cy="273050"/>
          </a:xfrm>
        </p:spPr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52F31BDC-7D6B-4D02-A4E0-E7D974ADBC2A}"/>
              </a:ext>
            </a:extLst>
          </p:cNvPr>
          <p:cNvSpPr/>
          <p:nvPr/>
        </p:nvSpPr>
        <p:spPr>
          <a:xfrm>
            <a:off x="1918219" y="1258215"/>
            <a:ext cx="1107375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2024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589E2822-61B6-4FFB-A5B8-61CF391BE4D4}"/>
              </a:ext>
            </a:extLst>
          </p:cNvPr>
          <p:cNvSpPr/>
          <p:nvPr/>
        </p:nvSpPr>
        <p:spPr>
          <a:xfrm>
            <a:off x="1049767" y="2326853"/>
            <a:ext cx="640080" cy="3074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P1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D5C9B481-127B-46F8-9853-832C19EF77EA}"/>
              </a:ext>
            </a:extLst>
          </p:cNvPr>
          <p:cNvCxnSpPr>
            <a:cxnSpLocks/>
          </p:cNvCxnSpPr>
          <p:nvPr/>
        </p:nvCxnSpPr>
        <p:spPr>
          <a:xfrm>
            <a:off x="1054951" y="2099729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08045102-2870-444E-A800-B17669EE5DAB}"/>
              </a:ext>
            </a:extLst>
          </p:cNvPr>
          <p:cNvCxnSpPr>
            <a:cxnSpLocks/>
          </p:cNvCxnSpPr>
          <p:nvPr/>
        </p:nvCxnSpPr>
        <p:spPr>
          <a:xfrm>
            <a:off x="1751154" y="2099836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ACE0216F-9D78-453E-9F26-0E5E83AEB998}"/>
              </a:ext>
            </a:extLst>
          </p:cNvPr>
          <p:cNvCxnSpPr>
            <a:cxnSpLocks/>
          </p:cNvCxnSpPr>
          <p:nvPr/>
        </p:nvCxnSpPr>
        <p:spPr>
          <a:xfrm>
            <a:off x="2447357" y="2105834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AC92773F-6E39-4A6C-B5FA-27DE1288F58B}"/>
              </a:ext>
            </a:extLst>
          </p:cNvPr>
          <p:cNvCxnSpPr>
            <a:cxnSpLocks/>
          </p:cNvCxnSpPr>
          <p:nvPr/>
        </p:nvCxnSpPr>
        <p:spPr>
          <a:xfrm>
            <a:off x="3143560" y="2105941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2EE1F11-0209-44EC-B7A6-BB6A20B416D2}"/>
              </a:ext>
            </a:extLst>
          </p:cNvPr>
          <p:cNvCxnSpPr>
            <a:cxnSpLocks/>
          </p:cNvCxnSpPr>
          <p:nvPr/>
        </p:nvCxnSpPr>
        <p:spPr>
          <a:xfrm>
            <a:off x="3839763" y="2107755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A35595D9-423A-42DB-A731-F06B90DD372B}"/>
              </a:ext>
            </a:extLst>
          </p:cNvPr>
          <p:cNvCxnSpPr>
            <a:cxnSpLocks/>
          </p:cNvCxnSpPr>
          <p:nvPr/>
        </p:nvCxnSpPr>
        <p:spPr>
          <a:xfrm>
            <a:off x="4535966" y="2107862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42F1ED91-E99A-40D8-AEA3-AB7F88E9BE65}"/>
              </a:ext>
            </a:extLst>
          </p:cNvPr>
          <p:cNvCxnSpPr>
            <a:cxnSpLocks/>
          </p:cNvCxnSpPr>
          <p:nvPr/>
        </p:nvCxnSpPr>
        <p:spPr>
          <a:xfrm>
            <a:off x="5232169" y="2113860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2C052226-5B1F-47C8-9F4E-BC6725D6AD1A}"/>
              </a:ext>
            </a:extLst>
          </p:cNvPr>
          <p:cNvCxnSpPr>
            <a:cxnSpLocks/>
          </p:cNvCxnSpPr>
          <p:nvPr/>
        </p:nvCxnSpPr>
        <p:spPr>
          <a:xfrm>
            <a:off x="5928372" y="2113967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8B300CF9-E4FF-47FD-B4D6-2E8BCF06CFE7}"/>
              </a:ext>
            </a:extLst>
          </p:cNvPr>
          <p:cNvCxnSpPr>
            <a:cxnSpLocks/>
          </p:cNvCxnSpPr>
          <p:nvPr/>
        </p:nvCxnSpPr>
        <p:spPr>
          <a:xfrm>
            <a:off x="6624575" y="2115674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id="{5B08A24D-9DE4-4CDB-8BC2-3AC0900706EA}"/>
              </a:ext>
            </a:extLst>
          </p:cNvPr>
          <p:cNvCxnSpPr>
            <a:cxnSpLocks/>
          </p:cNvCxnSpPr>
          <p:nvPr/>
        </p:nvCxnSpPr>
        <p:spPr>
          <a:xfrm>
            <a:off x="7320778" y="2115781"/>
            <a:ext cx="696203" cy="1921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ounded Rectangle 12">
            <a:extLst>
              <a:ext uri="{FF2B5EF4-FFF2-40B4-BE49-F238E27FC236}">
                <a16:creationId xmlns:a16="http://schemas.microsoft.com/office/drawing/2014/main" id="{C671FA71-5850-4352-92D0-A5EF3DAA4EF3}"/>
              </a:ext>
            </a:extLst>
          </p:cNvPr>
          <p:cNvSpPr/>
          <p:nvPr/>
        </p:nvSpPr>
        <p:spPr>
          <a:xfrm>
            <a:off x="3269292" y="1257802"/>
            <a:ext cx="1107375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2025</a:t>
            </a:r>
          </a:p>
        </p:txBody>
      </p:sp>
      <p:sp>
        <p:nvSpPr>
          <p:cNvPr id="50" name="Rounded Rectangle 12">
            <a:extLst>
              <a:ext uri="{FF2B5EF4-FFF2-40B4-BE49-F238E27FC236}">
                <a16:creationId xmlns:a16="http://schemas.microsoft.com/office/drawing/2014/main" id="{AF606BEF-BD24-4269-A543-17DEB37E8151}"/>
              </a:ext>
            </a:extLst>
          </p:cNvPr>
          <p:cNvSpPr/>
          <p:nvPr/>
        </p:nvSpPr>
        <p:spPr>
          <a:xfrm>
            <a:off x="4691168" y="1258143"/>
            <a:ext cx="1107375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2026</a:t>
            </a:r>
          </a:p>
        </p:txBody>
      </p:sp>
      <p:sp>
        <p:nvSpPr>
          <p:cNvPr id="51" name="Rounded Rectangle 12">
            <a:extLst>
              <a:ext uri="{FF2B5EF4-FFF2-40B4-BE49-F238E27FC236}">
                <a16:creationId xmlns:a16="http://schemas.microsoft.com/office/drawing/2014/main" id="{A0348CDC-0ED1-4A2A-BE9C-110E9615BF9C}"/>
              </a:ext>
            </a:extLst>
          </p:cNvPr>
          <p:cNvSpPr/>
          <p:nvPr/>
        </p:nvSpPr>
        <p:spPr>
          <a:xfrm>
            <a:off x="6070479" y="1260179"/>
            <a:ext cx="1107375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EC40EA-CD50-5D49-95DF-73566BBE1C40}"/>
              </a:ext>
            </a:extLst>
          </p:cNvPr>
          <p:cNvGrpSpPr/>
          <p:nvPr/>
        </p:nvGrpSpPr>
        <p:grpSpPr>
          <a:xfrm>
            <a:off x="1758468" y="2325283"/>
            <a:ext cx="647882" cy="656812"/>
            <a:chOff x="1736523" y="2427693"/>
            <a:chExt cx="647882" cy="656812"/>
          </a:xfrm>
        </p:grpSpPr>
        <p:sp>
          <p:nvSpPr>
            <p:cNvPr id="26" name="Rounded Rectangle 12">
              <a:extLst>
                <a:ext uri="{FF2B5EF4-FFF2-40B4-BE49-F238E27FC236}">
                  <a16:creationId xmlns:a16="http://schemas.microsoft.com/office/drawing/2014/main" id="{A34B63BC-0F02-874C-BFA5-B07D20B3DEEB}"/>
                </a:ext>
              </a:extLst>
            </p:cNvPr>
            <p:cNvSpPr/>
            <p:nvPr/>
          </p:nvSpPr>
          <p:spPr>
            <a:xfrm>
              <a:off x="1736523" y="2777019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28" name="Rounded Rectangle 12">
              <a:extLst>
                <a:ext uri="{FF2B5EF4-FFF2-40B4-BE49-F238E27FC236}">
                  <a16:creationId xmlns:a16="http://schemas.microsoft.com/office/drawing/2014/main" id="{AC439AD6-761D-4B42-B120-805D7E5CD97A}"/>
                </a:ext>
              </a:extLst>
            </p:cNvPr>
            <p:cNvSpPr/>
            <p:nvPr/>
          </p:nvSpPr>
          <p:spPr>
            <a:xfrm>
              <a:off x="1744325" y="2427693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</p:grp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E2581524-A26B-5342-A224-AEC2DE66F865}"/>
              </a:ext>
            </a:extLst>
          </p:cNvPr>
          <p:cNvSpPr/>
          <p:nvPr/>
        </p:nvSpPr>
        <p:spPr>
          <a:xfrm>
            <a:off x="1235308" y="1719264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84B8D30B-30E9-294E-BD3C-30F8D0A8FFDB}"/>
              </a:ext>
            </a:extLst>
          </p:cNvPr>
          <p:cNvSpPr/>
          <p:nvPr/>
        </p:nvSpPr>
        <p:spPr>
          <a:xfrm>
            <a:off x="1906266" y="1715899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ounded Rectangle 12">
            <a:extLst>
              <a:ext uri="{FF2B5EF4-FFF2-40B4-BE49-F238E27FC236}">
                <a16:creationId xmlns:a16="http://schemas.microsoft.com/office/drawing/2014/main" id="{9898D1E1-45DA-7448-9CE9-8271FB410D29}"/>
              </a:ext>
            </a:extLst>
          </p:cNvPr>
          <p:cNvSpPr/>
          <p:nvPr/>
        </p:nvSpPr>
        <p:spPr>
          <a:xfrm>
            <a:off x="2644589" y="1733752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170FC0DE-B4B8-9748-B36F-1C7669858F61}"/>
              </a:ext>
            </a:extLst>
          </p:cNvPr>
          <p:cNvSpPr/>
          <p:nvPr/>
        </p:nvSpPr>
        <p:spPr>
          <a:xfrm>
            <a:off x="3315547" y="1730387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ounded Rectangle 12">
            <a:extLst>
              <a:ext uri="{FF2B5EF4-FFF2-40B4-BE49-F238E27FC236}">
                <a16:creationId xmlns:a16="http://schemas.microsoft.com/office/drawing/2014/main" id="{CBD256F5-D17F-124E-8925-1DE4D2B727F1}"/>
              </a:ext>
            </a:extLst>
          </p:cNvPr>
          <p:cNvSpPr/>
          <p:nvPr/>
        </p:nvSpPr>
        <p:spPr>
          <a:xfrm>
            <a:off x="4048591" y="1733752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1C25368A-7152-1543-BB11-5BCA4AB7B0AB}"/>
              </a:ext>
            </a:extLst>
          </p:cNvPr>
          <p:cNvSpPr/>
          <p:nvPr/>
        </p:nvSpPr>
        <p:spPr>
          <a:xfrm>
            <a:off x="4719549" y="1730387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Rounded Rectangle 12">
            <a:extLst>
              <a:ext uri="{FF2B5EF4-FFF2-40B4-BE49-F238E27FC236}">
                <a16:creationId xmlns:a16="http://schemas.microsoft.com/office/drawing/2014/main" id="{BCCFE781-08CF-4D4C-9D9F-E0A2CA489475}"/>
              </a:ext>
            </a:extLst>
          </p:cNvPr>
          <p:cNvSpPr/>
          <p:nvPr/>
        </p:nvSpPr>
        <p:spPr>
          <a:xfrm>
            <a:off x="5404072" y="1738783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Rounded Rectangle 12">
            <a:extLst>
              <a:ext uri="{FF2B5EF4-FFF2-40B4-BE49-F238E27FC236}">
                <a16:creationId xmlns:a16="http://schemas.microsoft.com/office/drawing/2014/main" id="{CEA111EF-7B39-D34F-9843-B377636DA2CC}"/>
              </a:ext>
            </a:extLst>
          </p:cNvPr>
          <p:cNvSpPr/>
          <p:nvPr/>
        </p:nvSpPr>
        <p:spPr>
          <a:xfrm>
            <a:off x="6075030" y="1735418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ounded Rectangle 12">
            <a:extLst>
              <a:ext uri="{FF2B5EF4-FFF2-40B4-BE49-F238E27FC236}">
                <a16:creationId xmlns:a16="http://schemas.microsoft.com/office/drawing/2014/main" id="{E77A2556-4A6F-D947-B725-CBFCB5C01F11}"/>
              </a:ext>
            </a:extLst>
          </p:cNvPr>
          <p:cNvSpPr/>
          <p:nvPr/>
        </p:nvSpPr>
        <p:spPr>
          <a:xfrm>
            <a:off x="6786910" y="1756860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Rounded Rectangle 12">
            <a:extLst>
              <a:ext uri="{FF2B5EF4-FFF2-40B4-BE49-F238E27FC236}">
                <a16:creationId xmlns:a16="http://schemas.microsoft.com/office/drawing/2014/main" id="{57598043-D9AB-B140-81AB-F48D35796D5A}"/>
              </a:ext>
            </a:extLst>
          </p:cNvPr>
          <p:cNvSpPr/>
          <p:nvPr/>
        </p:nvSpPr>
        <p:spPr>
          <a:xfrm>
            <a:off x="7457868" y="1753495"/>
            <a:ext cx="423822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AFA32D-CC6E-D249-B5C3-DF28A108FA2D}"/>
              </a:ext>
            </a:extLst>
          </p:cNvPr>
          <p:cNvCxnSpPr>
            <a:cxnSpLocks/>
          </p:cNvCxnSpPr>
          <p:nvPr/>
        </p:nvCxnSpPr>
        <p:spPr>
          <a:xfrm flipV="1">
            <a:off x="2447357" y="1589757"/>
            <a:ext cx="0" cy="44460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4FDBF1-79E6-584B-AD33-7C8BF62EBA92}"/>
              </a:ext>
            </a:extLst>
          </p:cNvPr>
          <p:cNvCxnSpPr>
            <a:cxnSpLocks/>
          </p:cNvCxnSpPr>
          <p:nvPr/>
        </p:nvCxnSpPr>
        <p:spPr>
          <a:xfrm flipV="1">
            <a:off x="3839763" y="1590522"/>
            <a:ext cx="0" cy="44460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88F52AE-2BF6-E94D-A6FF-634F7021D285}"/>
              </a:ext>
            </a:extLst>
          </p:cNvPr>
          <p:cNvCxnSpPr>
            <a:cxnSpLocks/>
          </p:cNvCxnSpPr>
          <p:nvPr/>
        </p:nvCxnSpPr>
        <p:spPr>
          <a:xfrm flipV="1">
            <a:off x="5227037" y="1589757"/>
            <a:ext cx="0" cy="44460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4837CD-BF0B-B74B-AA9C-7C32799E094A}"/>
              </a:ext>
            </a:extLst>
          </p:cNvPr>
          <p:cNvCxnSpPr>
            <a:cxnSpLocks/>
          </p:cNvCxnSpPr>
          <p:nvPr/>
        </p:nvCxnSpPr>
        <p:spPr>
          <a:xfrm flipV="1">
            <a:off x="6624166" y="1599184"/>
            <a:ext cx="0" cy="44460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ounded Rectangle 12">
            <a:extLst>
              <a:ext uri="{FF2B5EF4-FFF2-40B4-BE49-F238E27FC236}">
                <a16:creationId xmlns:a16="http://schemas.microsoft.com/office/drawing/2014/main" id="{E1F4670D-2FAB-0E45-9844-C042275EF0A2}"/>
              </a:ext>
            </a:extLst>
          </p:cNvPr>
          <p:cNvSpPr/>
          <p:nvPr/>
        </p:nvSpPr>
        <p:spPr>
          <a:xfrm>
            <a:off x="526955" y="1260327"/>
            <a:ext cx="1107375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2023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D7C620-80C3-614B-A4B0-1B8A49F47041}"/>
              </a:ext>
            </a:extLst>
          </p:cNvPr>
          <p:cNvCxnSpPr>
            <a:cxnSpLocks/>
          </p:cNvCxnSpPr>
          <p:nvPr/>
        </p:nvCxnSpPr>
        <p:spPr>
          <a:xfrm flipV="1">
            <a:off x="1056093" y="1591869"/>
            <a:ext cx="0" cy="44460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ounded Rectangle 12">
            <a:extLst>
              <a:ext uri="{FF2B5EF4-FFF2-40B4-BE49-F238E27FC236}">
                <a16:creationId xmlns:a16="http://schemas.microsoft.com/office/drawing/2014/main" id="{07C064CA-7A8C-1144-853C-631942D25C7B}"/>
              </a:ext>
            </a:extLst>
          </p:cNvPr>
          <p:cNvSpPr/>
          <p:nvPr/>
        </p:nvSpPr>
        <p:spPr>
          <a:xfrm>
            <a:off x="7481997" y="1269999"/>
            <a:ext cx="1107375" cy="4703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2028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C08509-18F6-7C48-B988-BCC03CCA0B71}"/>
              </a:ext>
            </a:extLst>
          </p:cNvPr>
          <p:cNvCxnSpPr>
            <a:cxnSpLocks/>
          </p:cNvCxnSpPr>
          <p:nvPr/>
        </p:nvCxnSpPr>
        <p:spPr>
          <a:xfrm flipV="1">
            <a:off x="8011135" y="1601541"/>
            <a:ext cx="0" cy="44460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Agrupar 16">
            <a:extLst>
              <a:ext uri="{FF2B5EF4-FFF2-40B4-BE49-F238E27FC236}">
                <a16:creationId xmlns:a16="http://schemas.microsoft.com/office/drawing/2014/main" id="{6907EB5F-0068-D345-849D-6D370BD5AEFB}"/>
              </a:ext>
            </a:extLst>
          </p:cNvPr>
          <p:cNvGrpSpPr/>
          <p:nvPr/>
        </p:nvGrpSpPr>
        <p:grpSpPr>
          <a:xfrm>
            <a:off x="103676" y="1698499"/>
            <a:ext cx="795835" cy="735085"/>
            <a:chOff x="525812" y="1625600"/>
            <a:chExt cx="1107375" cy="697817"/>
          </a:xfrm>
        </p:grpSpPr>
        <p:sp>
          <p:nvSpPr>
            <p:cNvPr id="65" name="Elipse 10">
              <a:extLst>
                <a:ext uri="{FF2B5EF4-FFF2-40B4-BE49-F238E27FC236}">
                  <a16:creationId xmlns:a16="http://schemas.microsoft.com/office/drawing/2014/main" id="{BC44AF53-ECDD-4F42-86A0-CD6EBE068B8C}"/>
                </a:ext>
              </a:extLst>
            </p:cNvPr>
            <p:cNvSpPr/>
            <p:nvPr/>
          </p:nvSpPr>
          <p:spPr>
            <a:xfrm>
              <a:off x="525812" y="1625600"/>
              <a:ext cx="1107375" cy="6978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6" name="Rounded Rectangle 12">
              <a:extLst>
                <a:ext uri="{FF2B5EF4-FFF2-40B4-BE49-F238E27FC236}">
                  <a16:creationId xmlns:a16="http://schemas.microsoft.com/office/drawing/2014/main" id="{67275C1D-0B7E-8548-8412-7C9C684E3DBE}"/>
                </a:ext>
              </a:extLst>
            </p:cNvPr>
            <p:cNvSpPr/>
            <p:nvPr/>
          </p:nvSpPr>
          <p:spPr>
            <a:xfrm>
              <a:off x="525812" y="1736973"/>
              <a:ext cx="1107375" cy="470363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Início</a:t>
              </a:r>
              <a:r>
                <a:rPr lang="en-US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: </a:t>
              </a:r>
              <a: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01/12/2022</a:t>
              </a:r>
            </a:p>
          </p:txBody>
        </p:sp>
      </p:grpSp>
      <p:grpSp>
        <p:nvGrpSpPr>
          <p:cNvPr id="70" name="Agrupar 16">
            <a:extLst>
              <a:ext uri="{FF2B5EF4-FFF2-40B4-BE49-F238E27FC236}">
                <a16:creationId xmlns:a16="http://schemas.microsoft.com/office/drawing/2014/main" id="{003C8C79-183E-5648-8935-14FAD6528CE2}"/>
              </a:ext>
            </a:extLst>
          </p:cNvPr>
          <p:cNvGrpSpPr/>
          <p:nvPr/>
        </p:nvGrpSpPr>
        <p:grpSpPr>
          <a:xfrm>
            <a:off x="8142387" y="1749394"/>
            <a:ext cx="795835" cy="735085"/>
            <a:chOff x="525812" y="1625600"/>
            <a:chExt cx="1107375" cy="697817"/>
          </a:xfrm>
        </p:grpSpPr>
        <p:sp>
          <p:nvSpPr>
            <p:cNvPr id="71" name="Elipse 10">
              <a:extLst>
                <a:ext uri="{FF2B5EF4-FFF2-40B4-BE49-F238E27FC236}">
                  <a16:creationId xmlns:a16="http://schemas.microsoft.com/office/drawing/2014/main" id="{B64D8947-1AEE-5443-96D2-3428EBE3A54C}"/>
                </a:ext>
              </a:extLst>
            </p:cNvPr>
            <p:cNvSpPr/>
            <p:nvPr/>
          </p:nvSpPr>
          <p:spPr>
            <a:xfrm>
              <a:off x="525812" y="1625600"/>
              <a:ext cx="1107375" cy="6978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ounded Rectangle 12">
              <a:extLst>
                <a:ext uri="{FF2B5EF4-FFF2-40B4-BE49-F238E27FC236}">
                  <a16:creationId xmlns:a16="http://schemas.microsoft.com/office/drawing/2014/main" id="{F4BEB0AA-C99F-D24D-8A0C-DE06DC971A3A}"/>
                </a:ext>
              </a:extLst>
            </p:cNvPr>
            <p:cNvSpPr/>
            <p:nvPr/>
          </p:nvSpPr>
          <p:spPr>
            <a:xfrm>
              <a:off x="525812" y="1736973"/>
              <a:ext cx="1107375" cy="470363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Fim</a:t>
              </a:r>
              <a:r>
                <a:rPr lang="en-US" sz="10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: </a:t>
              </a:r>
              <a: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31/11/2027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7859E62-9C09-5B4E-9B00-DA5D58B105B4}"/>
              </a:ext>
            </a:extLst>
          </p:cNvPr>
          <p:cNvGrpSpPr/>
          <p:nvPr/>
        </p:nvGrpSpPr>
        <p:grpSpPr>
          <a:xfrm>
            <a:off x="2456673" y="2325283"/>
            <a:ext cx="647882" cy="1004513"/>
            <a:chOff x="2434728" y="2427693"/>
            <a:chExt cx="647882" cy="1004513"/>
          </a:xfrm>
        </p:grpSpPr>
        <p:sp>
          <p:nvSpPr>
            <p:cNvPr id="27" name="Rounded Rectangle 12">
              <a:extLst>
                <a:ext uri="{FF2B5EF4-FFF2-40B4-BE49-F238E27FC236}">
                  <a16:creationId xmlns:a16="http://schemas.microsoft.com/office/drawing/2014/main" id="{1F2E6C3C-4AC6-B44B-A971-A9619D9694BF}"/>
                </a:ext>
              </a:extLst>
            </p:cNvPr>
            <p:cNvSpPr/>
            <p:nvPr/>
          </p:nvSpPr>
          <p:spPr>
            <a:xfrm>
              <a:off x="2442529" y="3124720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67" name="Rounded Rectangle 12">
              <a:extLst>
                <a:ext uri="{FF2B5EF4-FFF2-40B4-BE49-F238E27FC236}">
                  <a16:creationId xmlns:a16="http://schemas.microsoft.com/office/drawing/2014/main" id="{9181096A-85BD-2342-89C3-12382EF33C0F}"/>
                </a:ext>
              </a:extLst>
            </p:cNvPr>
            <p:cNvSpPr/>
            <p:nvPr/>
          </p:nvSpPr>
          <p:spPr>
            <a:xfrm>
              <a:off x="2434728" y="2777019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68" name="Rounded Rectangle 12">
              <a:extLst>
                <a:ext uri="{FF2B5EF4-FFF2-40B4-BE49-F238E27FC236}">
                  <a16:creationId xmlns:a16="http://schemas.microsoft.com/office/drawing/2014/main" id="{48354170-EA6E-8A4D-AEF0-B56FAEE16A9E}"/>
                </a:ext>
              </a:extLst>
            </p:cNvPr>
            <p:cNvSpPr/>
            <p:nvPr/>
          </p:nvSpPr>
          <p:spPr>
            <a:xfrm>
              <a:off x="2442530" y="2427693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5403B14-B18D-5D47-AD66-8EFB390FC03F}"/>
              </a:ext>
            </a:extLst>
          </p:cNvPr>
          <p:cNvGrpSpPr/>
          <p:nvPr/>
        </p:nvGrpSpPr>
        <p:grpSpPr>
          <a:xfrm>
            <a:off x="3171548" y="2323960"/>
            <a:ext cx="647882" cy="1709543"/>
            <a:chOff x="3149603" y="2426370"/>
            <a:chExt cx="647882" cy="1709543"/>
          </a:xfrm>
        </p:grpSpPr>
        <p:sp>
          <p:nvSpPr>
            <p:cNvPr id="52" name="Rounded Rectangle 12">
              <a:extLst>
                <a:ext uri="{FF2B5EF4-FFF2-40B4-BE49-F238E27FC236}">
                  <a16:creationId xmlns:a16="http://schemas.microsoft.com/office/drawing/2014/main" id="{0487416E-5503-44A6-B8B6-A33B47B2C419}"/>
                </a:ext>
              </a:extLst>
            </p:cNvPr>
            <p:cNvSpPr/>
            <p:nvPr/>
          </p:nvSpPr>
          <p:spPr>
            <a:xfrm>
              <a:off x="3150875" y="3475912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C2</a:t>
              </a:r>
            </a:p>
          </p:txBody>
        </p:sp>
        <p:sp>
          <p:nvSpPr>
            <p:cNvPr id="30" name="Rounded Rectangle 12">
              <a:extLst>
                <a:ext uri="{FF2B5EF4-FFF2-40B4-BE49-F238E27FC236}">
                  <a16:creationId xmlns:a16="http://schemas.microsoft.com/office/drawing/2014/main" id="{280C04A9-3843-F243-BC41-61A7FCFD9259}"/>
                </a:ext>
              </a:extLst>
            </p:cNvPr>
            <p:cNvSpPr/>
            <p:nvPr/>
          </p:nvSpPr>
          <p:spPr>
            <a:xfrm>
              <a:off x="3150875" y="3828427"/>
              <a:ext cx="640080" cy="30748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E1</a:t>
              </a:r>
            </a:p>
          </p:txBody>
        </p:sp>
        <p:sp>
          <p:nvSpPr>
            <p:cNvPr id="69" name="Rounded Rectangle 12">
              <a:extLst>
                <a:ext uri="{FF2B5EF4-FFF2-40B4-BE49-F238E27FC236}">
                  <a16:creationId xmlns:a16="http://schemas.microsoft.com/office/drawing/2014/main" id="{8353CA6F-D909-3D4C-AD25-024D3C8CD5BC}"/>
                </a:ext>
              </a:extLst>
            </p:cNvPr>
            <p:cNvSpPr/>
            <p:nvPr/>
          </p:nvSpPr>
          <p:spPr>
            <a:xfrm>
              <a:off x="3157404" y="312339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76" name="Rounded Rectangle 12">
              <a:extLst>
                <a:ext uri="{FF2B5EF4-FFF2-40B4-BE49-F238E27FC236}">
                  <a16:creationId xmlns:a16="http://schemas.microsoft.com/office/drawing/2014/main" id="{30B226E1-84B9-8E47-BEA5-35B6B71E2643}"/>
                </a:ext>
              </a:extLst>
            </p:cNvPr>
            <p:cNvSpPr/>
            <p:nvPr/>
          </p:nvSpPr>
          <p:spPr>
            <a:xfrm>
              <a:off x="3149603" y="2775696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77" name="Rounded Rectangle 12">
              <a:extLst>
                <a:ext uri="{FF2B5EF4-FFF2-40B4-BE49-F238E27FC236}">
                  <a16:creationId xmlns:a16="http://schemas.microsoft.com/office/drawing/2014/main" id="{F0EDD404-BBD6-7745-856C-5F97FEC9807C}"/>
                </a:ext>
              </a:extLst>
            </p:cNvPr>
            <p:cNvSpPr/>
            <p:nvPr/>
          </p:nvSpPr>
          <p:spPr>
            <a:xfrm>
              <a:off x="3157405" y="2426370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9508A3-9AA1-DB4B-9B66-8B5C1BF803A3}"/>
              </a:ext>
            </a:extLst>
          </p:cNvPr>
          <p:cNvGrpSpPr/>
          <p:nvPr/>
        </p:nvGrpSpPr>
        <p:grpSpPr>
          <a:xfrm>
            <a:off x="3865226" y="2323960"/>
            <a:ext cx="649647" cy="1709543"/>
            <a:chOff x="3843281" y="2426370"/>
            <a:chExt cx="649647" cy="1709543"/>
          </a:xfrm>
        </p:grpSpPr>
        <p:sp>
          <p:nvSpPr>
            <p:cNvPr id="78" name="Rounded Rectangle 12">
              <a:extLst>
                <a:ext uri="{FF2B5EF4-FFF2-40B4-BE49-F238E27FC236}">
                  <a16:creationId xmlns:a16="http://schemas.microsoft.com/office/drawing/2014/main" id="{195CCF48-5F5B-C945-B806-E7880A700D1A}"/>
                </a:ext>
              </a:extLst>
            </p:cNvPr>
            <p:cNvSpPr/>
            <p:nvPr/>
          </p:nvSpPr>
          <p:spPr>
            <a:xfrm>
              <a:off x="3846318" y="3475912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C2</a:t>
              </a:r>
            </a:p>
          </p:txBody>
        </p:sp>
        <p:sp>
          <p:nvSpPr>
            <p:cNvPr id="80" name="Rounded Rectangle 12">
              <a:extLst>
                <a:ext uri="{FF2B5EF4-FFF2-40B4-BE49-F238E27FC236}">
                  <a16:creationId xmlns:a16="http://schemas.microsoft.com/office/drawing/2014/main" id="{CCA0E088-09E1-DC49-9C1E-E13AAEE06FC8}"/>
                </a:ext>
              </a:extLst>
            </p:cNvPr>
            <p:cNvSpPr/>
            <p:nvPr/>
          </p:nvSpPr>
          <p:spPr>
            <a:xfrm>
              <a:off x="3852847" y="312339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81" name="Rounded Rectangle 12">
              <a:extLst>
                <a:ext uri="{FF2B5EF4-FFF2-40B4-BE49-F238E27FC236}">
                  <a16:creationId xmlns:a16="http://schemas.microsoft.com/office/drawing/2014/main" id="{DA245658-D43C-9542-BFAC-6E49062B850A}"/>
                </a:ext>
              </a:extLst>
            </p:cNvPr>
            <p:cNvSpPr/>
            <p:nvPr/>
          </p:nvSpPr>
          <p:spPr>
            <a:xfrm>
              <a:off x="3845046" y="2775696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82" name="Rounded Rectangle 12">
              <a:extLst>
                <a:ext uri="{FF2B5EF4-FFF2-40B4-BE49-F238E27FC236}">
                  <a16:creationId xmlns:a16="http://schemas.microsoft.com/office/drawing/2014/main" id="{56FA95CC-654E-D64B-A711-77B07B963C82}"/>
                </a:ext>
              </a:extLst>
            </p:cNvPr>
            <p:cNvSpPr/>
            <p:nvPr/>
          </p:nvSpPr>
          <p:spPr>
            <a:xfrm>
              <a:off x="3852848" y="2426370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  <p:sp>
          <p:nvSpPr>
            <p:cNvPr id="83" name="Rounded Rectangle 12">
              <a:extLst>
                <a:ext uri="{FF2B5EF4-FFF2-40B4-BE49-F238E27FC236}">
                  <a16:creationId xmlns:a16="http://schemas.microsoft.com/office/drawing/2014/main" id="{41E3B225-77DD-6D47-B447-CF2E7C3A426F}"/>
                </a:ext>
              </a:extLst>
            </p:cNvPr>
            <p:cNvSpPr/>
            <p:nvPr/>
          </p:nvSpPr>
          <p:spPr>
            <a:xfrm>
              <a:off x="3843281" y="382842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AF13BD-A23B-C14F-BD01-488D52AE2491}"/>
              </a:ext>
            </a:extLst>
          </p:cNvPr>
          <p:cNvGrpSpPr/>
          <p:nvPr/>
        </p:nvGrpSpPr>
        <p:grpSpPr>
          <a:xfrm>
            <a:off x="4570235" y="2323960"/>
            <a:ext cx="649647" cy="2410898"/>
            <a:chOff x="4548290" y="2426370"/>
            <a:chExt cx="649647" cy="2410898"/>
          </a:xfrm>
        </p:grpSpPr>
        <p:sp>
          <p:nvSpPr>
            <p:cNvPr id="84" name="Rounded Rectangle 12">
              <a:extLst>
                <a:ext uri="{FF2B5EF4-FFF2-40B4-BE49-F238E27FC236}">
                  <a16:creationId xmlns:a16="http://schemas.microsoft.com/office/drawing/2014/main" id="{FC8D8924-2F47-1B40-8A3D-4F90761D1906}"/>
                </a:ext>
              </a:extLst>
            </p:cNvPr>
            <p:cNvSpPr/>
            <p:nvPr/>
          </p:nvSpPr>
          <p:spPr>
            <a:xfrm>
              <a:off x="4551327" y="3475912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C2</a:t>
              </a:r>
            </a:p>
          </p:txBody>
        </p:sp>
        <p:sp>
          <p:nvSpPr>
            <p:cNvPr id="85" name="Rounded Rectangle 12">
              <a:extLst>
                <a:ext uri="{FF2B5EF4-FFF2-40B4-BE49-F238E27FC236}">
                  <a16:creationId xmlns:a16="http://schemas.microsoft.com/office/drawing/2014/main" id="{669ABA7D-82C5-5E4B-946D-B8BE75D0AFEB}"/>
                </a:ext>
              </a:extLst>
            </p:cNvPr>
            <p:cNvSpPr/>
            <p:nvPr/>
          </p:nvSpPr>
          <p:spPr>
            <a:xfrm>
              <a:off x="4557856" y="312339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86" name="Rounded Rectangle 12">
              <a:extLst>
                <a:ext uri="{FF2B5EF4-FFF2-40B4-BE49-F238E27FC236}">
                  <a16:creationId xmlns:a16="http://schemas.microsoft.com/office/drawing/2014/main" id="{338A974A-3456-2947-B99F-663C0F5FF36E}"/>
                </a:ext>
              </a:extLst>
            </p:cNvPr>
            <p:cNvSpPr/>
            <p:nvPr/>
          </p:nvSpPr>
          <p:spPr>
            <a:xfrm>
              <a:off x="4550055" y="2775696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87" name="Rounded Rectangle 12">
              <a:extLst>
                <a:ext uri="{FF2B5EF4-FFF2-40B4-BE49-F238E27FC236}">
                  <a16:creationId xmlns:a16="http://schemas.microsoft.com/office/drawing/2014/main" id="{D7F534A0-2487-6A4A-BAC2-86F826FBF727}"/>
                </a:ext>
              </a:extLst>
            </p:cNvPr>
            <p:cNvSpPr/>
            <p:nvPr/>
          </p:nvSpPr>
          <p:spPr>
            <a:xfrm>
              <a:off x="4557857" y="2426370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  <p:sp>
          <p:nvSpPr>
            <p:cNvPr id="88" name="Rounded Rectangle 12">
              <a:extLst>
                <a:ext uri="{FF2B5EF4-FFF2-40B4-BE49-F238E27FC236}">
                  <a16:creationId xmlns:a16="http://schemas.microsoft.com/office/drawing/2014/main" id="{2D965362-E85B-3448-84A9-6228E13595C7}"/>
                </a:ext>
              </a:extLst>
            </p:cNvPr>
            <p:cNvSpPr/>
            <p:nvPr/>
          </p:nvSpPr>
          <p:spPr>
            <a:xfrm>
              <a:off x="4548290" y="382842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P3</a:t>
              </a:r>
            </a:p>
          </p:txBody>
        </p:sp>
        <p:sp>
          <p:nvSpPr>
            <p:cNvPr id="89" name="Rounded Rectangle 12">
              <a:extLst>
                <a:ext uri="{FF2B5EF4-FFF2-40B4-BE49-F238E27FC236}">
                  <a16:creationId xmlns:a16="http://schemas.microsoft.com/office/drawing/2014/main" id="{FF078B47-8297-0240-8819-E802216650BC}"/>
                </a:ext>
              </a:extLst>
            </p:cNvPr>
            <p:cNvSpPr/>
            <p:nvPr/>
          </p:nvSpPr>
          <p:spPr>
            <a:xfrm>
              <a:off x="4550541" y="4529782"/>
              <a:ext cx="640080" cy="30748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E2</a:t>
              </a:r>
            </a:p>
          </p:txBody>
        </p:sp>
        <p:sp>
          <p:nvSpPr>
            <p:cNvPr id="90" name="Rounded Rectangle 12">
              <a:extLst>
                <a:ext uri="{FF2B5EF4-FFF2-40B4-BE49-F238E27FC236}">
                  <a16:creationId xmlns:a16="http://schemas.microsoft.com/office/drawing/2014/main" id="{4836ED34-3449-444C-B5C5-BF27A6544AE9}"/>
                </a:ext>
              </a:extLst>
            </p:cNvPr>
            <p:cNvSpPr/>
            <p:nvPr/>
          </p:nvSpPr>
          <p:spPr>
            <a:xfrm>
              <a:off x="4550055" y="4176128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42049B-A7D7-F241-AFB9-D80EA77AF8D1}"/>
              </a:ext>
            </a:extLst>
          </p:cNvPr>
          <p:cNvGrpSpPr/>
          <p:nvPr/>
        </p:nvGrpSpPr>
        <p:grpSpPr>
          <a:xfrm>
            <a:off x="5263952" y="2323960"/>
            <a:ext cx="649647" cy="2057244"/>
            <a:chOff x="5242007" y="2426370"/>
            <a:chExt cx="649647" cy="2057244"/>
          </a:xfrm>
        </p:grpSpPr>
        <p:sp>
          <p:nvSpPr>
            <p:cNvPr id="91" name="Rounded Rectangle 12">
              <a:extLst>
                <a:ext uri="{FF2B5EF4-FFF2-40B4-BE49-F238E27FC236}">
                  <a16:creationId xmlns:a16="http://schemas.microsoft.com/office/drawing/2014/main" id="{E81DC1D4-BE87-E041-9AAC-7C79D3D5A206}"/>
                </a:ext>
              </a:extLst>
            </p:cNvPr>
            <p:cNvSpPr/>
            <p:nvPr/>
          </p:nvSpPr>
          <p:spPr>
            <a:xfrm>
              <a:off x="5245044" y="3475912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C2</a:t>
              </a:r>
            </a:p>
          </p:txBody>
        </p:sp>
        <p:sp>
          <p:nvSpPr>
            <p:cNvPr id="92" name="Rounded Rectangle 12">
              <a:extLst>
                <a:ext uri="{FF2B5EF4-FFF2-40B4-BE49-F238E27FC236}">
                  <a16:creationId xmlns:a16="http://schemas.microsoft.com/office/drawing/2014/main" id="{F3533972-3E64-5149-8DBC-CF236B130576}"/>
                </a:ext>
              </a:extLst>
            </p:cNvPr>
            <p:cNvSpPr/>
            <p:nvPr/>
          </p:nvSpPr>
          <p:spPr>
            <a:xfrm>
              <a:off x="5251573" y="312339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93" name="Rounded Rectangle 12">
              <a:extLst>
                <a:ext uri="{FF2B5EF4-FFF2-40B4-BE49-F238E27FC236}">
                  <a16:creationId xmlns:a16="http://schemas.microsoft.com/office/drawing/2014/main" id="{5CC1D0B5-0235-9043-BB40-1801B098EFB9}"/>
                </a:ext>
              </a:extLst>
            </p:cNvPr>
            <p:cNvSpPr/>
            <p:nvPr/>
          </p:nvSpPr>
          <p:spPr>
            <a:xfrm>
              <a:off x="5243772" y="2775696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94" name="Rounded Rectangle 12">
              <a:extLst>
                <a:ext uri="{FF2B5EF4-FFF2-40B4-BE49-F238E27FC236}">
                  <a16:creationId xmlns:a16="http://schemas.microsoft.com/office/drawing/2014/main" id="{3B77D108-B715-8B48-968A-8D88C201A45E}"/>
                </a:ext>
              </a:extLst>
            </p:cNvPr>
            <p:cNvSpPr/>
            <p:nvPr/>
          </p:nvSpPr>
          <p:spPr>
            <a:xfrm>
              <a:off x="5251574" y="2426370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  <p:sp>
          <p:nvSpPr>
            <p:cNvPr id="95" name="Rounded Rectangle 12">
              <a:extLst>
                <a:ext uri="{FF2B5EF4-FFF2-40B4-BE49-F238E27FC236}">
                  <a16:creationId xmlns:a16="http://schemas.microsoft.com/office/drawing/2014/main" id="{A32D6F04-7E1E-434F-AFA5-40FDF79ED679}"/>
                </a:ext>
              </a:extLst>
            </p:cNvPr>
            <p:cNvSpPr/>
            <p:nvPr/>
          </p:nvSpPr>
          <p:spPr>
            <a:xfrm>
              <a:off x="5242007" y="382842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P3</a:t>
              </a:r>
            </a:p>
          </p:txBody>
        </p:sp>
        <p:sp>
          <p:nvSpPr>
            <p:cNvPr id="96" name="Rounded Rectangle 12">
              <a:extLst>
                <a:ext uri="{FF2B5EF4-FFF2-40B4-BE49-F238E27FC236}">
                  <a16:creationId xmlns:a16="http://schemas.microsoft.com/office/drawing/2014/main" id="{A8CB8E58-7282-D74D-864C-698AF57FDA52}"/>
                </a:ext>
              </a:extLst>
            </p:cNvPr>
            <p:cNvSpPr/>
            <p:nvPr/>
          </p:nvSpPr>
          <p:spPr>
            <a:xfrm>
              <a:off x="5243772" y="4176128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FFED45-3F6E-9042-BE7D-CA37B6112B37}"/>
              </a:ext>
            </a:extLst>
          </p:cNvPr>
          <p:cNvGrpSpPr/>
          <p:nvPr/>
        </p:nvGrpSpPr>
        <p:grpSpPr>
          <a:xfrm>
            <a:off x="5966494" y="2323960"/>
            <a:ext cx="649647" cy="2410898"/>
            <a:chOff x="5944549" y="2426370"/>
            <a:chExt cx="649647" cy="2410898"/>
          </a:xfrm>
        </p:grpSpPr>
        <p:sp>
          <p:nvSpPr>
            <p:cNvPr id="97" name="Rounded Rectangle 12">
              <a:extLst>
                <a:ext uri="{FF2B5EF4-FFF2-40B4-BE49-F238E27FC236}">
                  <a16:creationId xmlns:a16="http://schemas.microsoft.com/office/drawing/2014/main" id="{88017941-E54D-C648-B3F9-E6C566114E77}"/>
                </a:ext>
              </a:extLst>
            </p:cNvPr>
            <p:cNvSpPr/>
            <p:nvPr/>
          </p:nvSpPr>
          <p:spPr>
            <a:xfrm>
              <a:off x="5947586" y="3475912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C2</a:t>
              </a:r>
            </a:p>
          </p:txBody>
        </p:sp>
        <p:sp>
          <p:nvSpPr>
            <p:cNvPr id="98" name="Rounded Rectangle 12">
              <a:extLst>
                <a:ext uri="{FF2B5EF4-FFF2-40B4-BE49-F238E27FC236}">
                  <a16:creationId xmlns:a16="http://schemas.microsoft.com/office/drawing/2014/main" id="{C5DBF290-A839-1445-B069-682E4CC8E152}"/>
                </a:ext>
              </a:extLst>
            </p:cNvPr>
            <p:cNvSpPr/>
            <p:nvPr/>
          </p:nvSpPr>
          <p:spPr>
            <a:xfrm>
              <a:off x="5954115" y="312339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99" name="Rounded Rectangle 12">
              <a:extLst>
                <a:ext uri="{FF2B5EF4-FFF2-40B4-BE49-F238E27FC236}">
                  <a16:creationId xmlns:a16="http://schemas.microsoft.com/office/drawing/2014/main" id="{63B1F8F8-7E55-A84F-8F10-96F0DDE8250C}"/>
                </a:ext>
              </a:extLst>
            </p:cNvPr>
            <p:cNvSpPr/>
            <p:nvPr/>
          </p:nvSpPr>
          <p:spPr>
            <a:xfrm>
              <a:off x="5946314" y="2775696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100" name="Rounded Rectangle 12">
              <a:extLst>
                <a:ext uri="{FF2B5EF4-FFF2-40B4-BE49-F238E27FC236}">
                  <a16:creationId xmlns:a16="http://schemas.microsoft.com/office/drawing/2014/main" id="{32C50D22-ACF3-674A-9D87-7A8BF771240B}"/>
                </a:ext>
              </a:extLst>
            </p:cNvPr>
            <p:cNvSpPr/>
            <p:nvPr/>
          </p:nvSpPr>
          <p:spPr>
            <a:xfrm>
              <a:off x="5954116" y="2426370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  <p:sp>
          <p:nvSpPr>
            <p:cNvPr id="101" name="Rounded Rectangle 12">
              <a:extLst>
                <a:ext uri="{FF2B5EF4-FFF2-40B4-BE49-F238E27FC236}">
                  <a16:creationId xmlns:a16="http://schemas.microsoft.com/office/drawing/2014/main" id="{4159C1ED-F92C-D946-A273-722A024A7A7A}"/>
                </a:ext>
              </a:extLst>
            </p:cNvPr>
            <p:cNvSpPr/>
            <p:nvPr/>
          </p:nvSpPr>
          <p:spPr>
            <a:xfrm>
              <a:off x="5944549" y="3828427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P3</a:t>
              </a:r>
            </a:p>
          </p:txBody>
        </p:sp>
        <p:sp>
          <p:nvSpPr>
            <p:cNvPr id="102" name="Rounded Rectangle 12">
              <a:extLst>
                <a:ext uri="{FF2B5EF4-FFF2-40B4-BE49-F238E27FC236}">
                  <a16:creationId xmlns:a16="http://schemas.microsoft.com/office/drawing/2014/main" id="{3EBA73C6-02FF-2F47-8AE4-DCF19E035DFF}"/>
                </a:ext>
              </a:extLst>
            </p:cNvPr>
            <p:cNvSpPr/>
            <p:nvPr/>
          </p:nvSpPr>
          <p:spPr>
            <a:xfrm>
              <a:off x="5946314" y="4176128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C3</a:t>
              </a:r>
            </a:p>
          </p:txBody>
        </p:sp>
        <p:sp>
          <p:nvSpPr>
            <p:cNvPr id="103" name="Rounded Rectangle 12">
              <a:extLst>
                <a:ext uri="{FF2B5EF4-FFF2-40B4-BE49-F238E27FC236}">
                  <a16:creationId xmlns:a16="http://schemas.microsoft.com/office/drawing/2014/main" id="{4321B50C-BBF5-B646-A378-F31830FA7A36}"/>
                </a:ext>
              </a:extLst>
            </p:cNvPr>
            <p:cNvSpPr/>
            <p:nvPr/>
          </p:nvSpPr>
          <p:spPr>
            <a:xfrm>
              <a:off x="5944549" y="4529782"/>
              <a:ext cx="640080" cy="30748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E1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D4B216-258E-E14A-8058-041670ADA959}"/>
              </a:ext>
            </a:extLst>
          </p:cNvPr>
          <p:cNvGrpSpPr/>
          <p:nvPr/>
        </p:nvGrpSpPr>
        <p:grpSpPr>
          <a:xfrm>
            <a:off x="6660567" y="2323141"/>
            <a:ext cx="649647" cy="2057244"/>
            <a:chOff x="6638622" y="2425551"/>
            <a:chExt cx="649647" cy="2057244"/>
          </a:xfrm>
        </p:grpSpPr>
        <p:sp>
          <p:nvSpPr>
            <p:cNvPr id="104" name="Rounded Rectangle 12">
              <a:extLst>
                <a:ext uri="{FF2B5EF4-FFF2-40B4-BE49-F238E27FC236}">
                  <a16:creationId xmlns:a16="http://schemas.microsoft.com/office/drawing/2014/main" id="{5E19D1D5-B129-6E49-AB5D-17C072430DA3}"/>
                </a:ext>
              </a:extLst>
            </p:cNvPr>
            <p:cNvSpPr/>
            <p:nvPr/>
          </p:nvSpPr>
          <p:spPr>
            <a:xfrm>
              <a:off x="6641659" y="3475093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C2</a:t>
              </a:r>
            </a:p>
          </p:txBody>
        </p:sp>
        <p:sp>
          <p:nvSpPr>
            <p:cNvPr id="105" name="Rounded Rectangle 12">
              <a:extLst>
                <a:ext uri="{FF2B5EF4-FFF2-40B4-BE49-F238E27FC236}">
                  <a16:creationId xmlns:a16="http://schemas.microsoft.com/office/drawing/2014/main" id="{C1C33791-0F13-8246-AB14-32D1D7D1FDE8}"/>
                </a:ext>
              </a:extLst>
            </p:cNvPr>
            <p:cNvSpPr/>
            <p:nvPr/>
          </p:nvSpPr>
          <p:spPr>
            <a:xfrm>
              <a:off x="6648188" y="3122578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106" name="Rounded Rectangle 12">
              <a:extLst>
                <a:ext uri="{FF2B5EF4-FFF2-40B4-BE49-F238E27FC236}">
                  <a16:creationId xmlns:a16="http://schemas.microsoft.com/office/drawing/2014/main" id="{52BF9BB3-AADD-2646-BF35-0AE0E0FA7627}"/>
                </a:ext>
              </a:extLst>
            </p:cNvPr>
            <p:cNvSpPr/>
            <p:nvPr/>
          </p:nvSpPr>
          <p:spPr>
            <a:xfrm>
              <a:off x="6640387" y="2774877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107" name="Rounded Rectangle 12">
              <a:extLst>
                <a:ext uri="{FF2B5EF4-FFF2-40B4-BE49-F238E27FC236}">
                  <a16:creationId xmlns:a16="http://schemas.microsoft.com/office/drawing/2014/main" id="{31B5A32F-CB3A-1F4E-854E-3C4FBDB2709B}"/>
                </a:ext>
              </a:extLst>
            </p:cNvPr>
            <p:cNvSpPr/>
            <p:nvPr/>
          </p:nvSpPr>
          <p:spPr>
            <a:xfrm>
              <a:off x="6648189" y="2425551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  <p:sp>
          <p:nvSpPr>
            <p:cNvPr id="108" name="Rounded Rectangle 12">
              <a:extLst>
                <a:ext uri="{FF2B5EF4-FFF2-40B4-BE49-F238E27FC236}">
                  <a16:creationId xmlns:a16="http://schemas.microsoft.com/office/drawing/2014/main" id="{FD3BF8F8-0102-5545-87DA-8CECAF2780DB}"/>
                </a:ext>
              </a:extLst>
            </p:cNvPr>
            <p:cNvSpPr/>
            <p:nvPr/>
          </p:nvSpPr>
          <p:spPr>
            <a:xfrm>
              <a:off x="6638622" y="3827608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P3</a:t>
              </a:r>
            </a:p>
          </p:txBody>
        </p:sp>
        <p:sp>
          <p:nvSpPr>
            <p:cNvPr id="109" name="Rounded Rectangle 12">
              <a:extLst>
                <a:ext uri="{FF2B5EF4-FFF2-40B4-BE49-F238E27FC236}">
                  <a16:creationId xmlns:a16="http://schemas.microsoft.com/office/drawing/2014/main" id="{DCAE6FF0-2D4B-4C4C-BD2A-A903B6962A14}"/>
                </a:ext>
              </a:extLst>
            </p:cNvPr>
            <p:cNvSpPr/>
            <p:nvPr/>
          </p:nvSpPr>
          <p:spPr>
            <a:xfrm>
              <a:off x="6640387" y="4175309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66159E-C9B3-D44A-803A-FDA8F1118CB8}"/>
              </a:ext>
            </a:extLst>
          </p:cNvPr>
          <p:cNvGrpSpPr/>
          <p:nvPr/>
        </p:nvGrpSpPr>
        <p:grpSpPr>
          <a:xfrm>
            <a:off x="7363109" y="2323141"/>
            <a:ext cx="649647" cy="2410898"/>
            <a:chOff x="7341164" y="2425551"/>
            <a:chExt cx="649647" cy="2410898"/>
          </a:xfrm>
        </p:grpSpPr>
        <p:sp>
          <p:nvSpPr>
            <p:cNvPr id="110" name="Rounded Rectangle 12">
              <a:extLst>
                <a:ext uri="{FF2B5EF4-FFF2-40B4-BE49-F238E27FC236}">
                  <a16:creationId xmlns:a16="http://schemas.microsoft.com/office/drawing/2014/main" id="{3D716420-44A4-2D42-8D33-A8664C02E0EE}"/>
                </a:ext>
              </a:extLst>
            </p:cNvPr>
            <p:cNvSpPr/>
            <p:nvPr/>
          </p:nvSpPr>
          <p:spPr>
            <a:xfrm>
              <a:off x="7344201" y="3475093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C2</a:t>
              </a:r>
            </a:p>
          </p:txBody>
        </p:sp>
        <p:sp>
          <p:nvSpPr>
            <p:cNvPr id="111" name="Rounded Rectangle 12">
              <a:extLst>
                <a:ext uri="{FF2B5EF4-FFF2-40B4-BE49-F238E27FC236}">
                  <a16:creationId xmlns:a16="http://schemas.microsoft.com/office/drawing/2014/main" id="{813153D0-786A-BE4A-B7C5-701F52B3206F}"/>
                </a:ext>
              </a:extLst>
            </p:cNvPr>
            <p:cNvSpPr/>
            <p:nvPr/>
          </p:nvSpPr>
          <p:spPr>
            <a:xfrm>
              <a:off x="7350730" y="3122578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P2</a:t>
              </a:r>
            </a:p>
          </p:txBody>
        </p:sp>
        <p:sp>
          <p:nvSpPr>
            <p:cNvPr id="112" name="Rounded Rectangle 12">
              <a:extLst>
                <a:ext uri="{FF2B5EF4-FFF2-40B4-BE49-F238E27FC236}">
                  <a16:creationId xmlns:a16="http://schemas.microsoft.com/office/drawing/2014/main" id="{F2FE317B-6085-3644-B562-C6A4DC45F0E1}"/>
                </a:ext>
              </a:extLst>
            </p:cNvPr>
            <p:cNvSpPr/>
            <p:nvPr/>
          </p:nvSpPr>
          <p:spPr>
            <a:xfrm>
              <a:off x="7342929" y="2774877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C1</a:t>
              </a:r>
            </a:p>
          </p:txBody>
        </p:sp>
        <p:sp>
          <p:nvSpPr>
            <p:cNvPr id="113" name="Rounded Rectangle 12">
              <a:extLst>
                <a:ext uri="{FF2B5EF4-FFF2-40B4-BE49-F238E27FC236}">
                  <a16:creationId xmlns:a16="http://schemas.microsoft.com/office/drawing/2014/main" id="{A99AA991-EB4A-8E4C-B238-8DAAB296175D}"/>
                </a:ext>
              </a:extLst>
            </p:cNvPr>
            <p:cNvSpPr/>
            <p:nvPr/>
          </p:nvSpPr>
          <p:spPr>
            <a:xfrm>
              <a:off x="7350731" y="2425551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P1</a:t>
              </a:r>
            </a:p>
          </p:txBody>
        </p:sp>
        <p:sp>
          <p:nvSpPr>
            <p:cNvPr id="114" name="Rounded Rectangle 12">
              <a:extLst>
                <a:ext uri="{FF2B5EF4-FFF2-40B4-BE49-F238E27FC236}">
                  <a16:creationId xmlns:a16="http://schemas.microsoft.com/office/drawing/2014/main" id="{FCD2D2E6-BA8A-C543-9DB9-9BD1D97CA1D0}"/>
                </a:ext>
              </a:extLst>
            </p:cNvPr>
            <p:cNvSpPr/>
            <p:nvPr/>
          </p:nvSpPr>
          <p:spPr>
            <a:xfrm>
              <a:off x="7341164" y="3827608"/>
              <a:ext cx="640080" cy="30748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P3</a:t>
              </a:r>
            </a:p>
          </p:txBody>
        </p:sp>
        <p:sp>
          <p:nvSpPr>
            <p:cNvPr id="115" name="Rounded Rectangle 12">
              <a:extLst>
                <a:ext uri="{FF2B5EF4-FFF2-40B4-BE49-F238E27FC236}">
                  <a16:creationId xmlns:a16="http://schemas.microsoft.com/office/drawing/2014/main" id="{070EA67D-0730-8947-A771-3C5CE955A063}"/>
                </a:ext>
              </a:extLst>
            </p:cNvPr>
            <p:cNvSpPr/>
            <p:nvPr/>
          </p:nvSpPr>
          <p:spPr>
            <a:xfrm>
              <a:off x="7342929" y="4175309"/>
              <a:ext cx="640080" cy="307486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C3</a:t>
              </a:r>
            </a:p>
          </p:txBody>
        </p:sp>
        <p:sp>
          <p:nvSpPr>
            <p:cNvPr id="116" name="Rounded Rectangle 12">
              <a:extLst>
                <a:ext uri="{FF2B5EF4-FFF2-40B4-BE49-F238E27FC236}">
                  <a16:creationId xmlns:a16="http://schemas.microsoft.com/office/drawing/2014/main" id="{9100BEA8-375E-BE47-BE84-6A36F928E2A1}"/>
                </a:ext>
              </a:extLst>
            </p:cNvPr>
            <p:cNvSpPr/>
            <p:nvPr/>
          </p:nvSpPr>
          <p:spPr>
            <a:xfrm>
              <a:off x="7341164" y="4528963"/>
              <a:ext cx="640080" cy="30748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E2</a:t>
              </a:r>
            </a:p>
          </p:txBody>
        </p:sp>
      </p:grpSp>
      <p:graphicFrame>
        <p:nvGraphicFramePr>
          <p:cNvPr id="117" name="Table 3">
            <a:extLst>
              <a:ext uri="{FF2B5EF4-FFF2-40B4-BE49-F238E27FC236}">
                <a16:creationId xmlns:a16="http://schemas.microsoft.com/office/drawing/2014/main" id="{04CC22A3-CD56-4C4A-A42E-06CDDE4F0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28914"/>
              </p:ext>
            </p:extLst>
          </p:nvPr>
        </p:nvGraphicFramePr>
        <p:xfrm>
          <a:off x="665066" y="3202283"/>
          <a:ext cx="1323523" cy="17930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643">
                  <a:extLst>
                    <a:ext uri="{9D8B030D-6E8A-4147-A177-3AD203B41FA5}">
                      <a16:colId xmlns:a16="http://schemas.microsoft.com/office/drawing/2014/main" val="3464495827"/>
                    </a:ext>
                  </a:extLst>
                </a:gridCol>
                <a:gridCol w="564397">
                  <a:extLst>
                    <a:ext uri="{9D8B030D-6E8A-4147-A177-3AD203B41FA5}">
                      <a16:colId xmlns:a16="http://schemas.microsoft.com/office/drawing/2014/main" val="3832195680"/>
                    </a:ext>
                  </a:extLst>
                </a:gridCol>
                <a:gridCol w="463483">
                  <a:extLst>
                    <a:ext uri="{9D8B030D-6E8A-4147-A177-3AD203B41FA5}">
                      <a16:colId xmlns:a16="http://schemas.microsoft.com/office/drawing/2014/main" val="2128403001"/>
                    </a:ext>
                  </a:extLst>
                </a:gridCol>
              </a:tblGrid>
              <a:tr h="299507"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 CURSADA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970220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595732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64720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8844879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C2 e E1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3187869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446272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 e E2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510071"/>
                  </a:ext>
                </a:extLst>
              </a:tr>
              <a:tr h="20305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 450 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30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1631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CC8554-11EB-7A47-87A1-D891736425BC}"/>
              </a:ext>
            </a:extLst>
          </p:cNvPr>
          <p:cNvSpPr/>
          <p:nvPr/>
        </p:nvSpPr>
        <p:spPr>
          <a:xfrm>
            <a:off x="447674" y="1878068"/>
            <a:ext cx="8429625" cy="1440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Integralização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Créditos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311275"/>
            <a:ext cx="84296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  <a:defRPr/>
            </a:pP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Como </a:t>
            </a:r>
            <a:r>
              <a:rPr lang="en-US" sz="26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funcionaria</a:t>
            </a:r>
            <a:r>
              <a:rPr lang="en-US" sz="2600" u="sng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?</a:t>
            </a:r>
            <a:endParaRPr lang="en-US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rgbClr val="000000"/>
                </a:solidFill>
                <a:latin typeface="Arial" charset="0"/>
                <a:cs typeface="Arial" charset="0"/>
              </a:rPr>
              <a:t>Similar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Atividades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Curriculares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Complementares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(ACC)</a:t>
            </a:r>
            <a:r>
              <a:rPr lang="en-US" sz="2000" dirty="0">
                <a:latin typeface="Arial" charset="0"/>
                <a:cs typeface="Arial" charset="0"/>
              </a:rPr>
              <a:t>;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u="sng" dirty="0" err="1">
                <a:solidFill>
                  <a:srgbClr val="000000"/>
                </a:solidFill>
                <a:latin typeface="Arial" charset="0"/>
                <a:cs typeface="Arial" charset="0"/>
              </a:rPr>
              <a:t>Ou</a:t>
            </a:r>
            <a:r>
              <a:rPr lang="en-US" sz="2000" u="sng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u="sng" dirty="0" err="1">
                <a:solidFill>
                  <a:srgbClr val="000000"/>
                </a:solidFill>
                <a:latin typeface="Arial" charset="0"/>
                <a:cs typeface="Arial" charset="0"/>
              </a:rPr>
              <a:t>seja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</a:p>
          <a:p>
            <a:pPr marL="1200150" lvl="2" indent="-342900" algn="just" eaLnBrk="1" hangingPunct="1">
              <a:buFont typeface="Wingdings" pitchFamily="2" charset="2"/>
              <a:buChar char="Ø"/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Coordenador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Adjunto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Curso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analisaria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pelo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SIGAA as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solicitações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dos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discentes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;</a:t>
            </a:r>
          </a:p>
          <a:p>
            <a:pPr marL="1200150" lvl="2" indent="-342900" algn="just" eaLnBrk="1" hangingPunct="1">
              <a:buFont typeface="Wingdings" pitchFamily="2" charset="2"/>
              <a:buChar char="Ø"/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Certificados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seriam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disponibilizados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para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análise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como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ocorre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com as ACCs;</a:t>
            </a:r>
          </a:p>
          <a:p>
            <a:pPr marL="1200150" lvl="2" indent="-342900" algn="just" eaLnBrk="1" hangingPunct="1">
              <a:buFont typeface="Wingdings" pitchFamily="2" charset="2"/>
              <a:buChar char="Ø"/>
              <a:defRPr/>
            </a:pP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Parâmetros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integralização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previstos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no PPC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seriam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seguidos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pelo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SIGAA.</a:t>
            </a:r>
          </a:p>
          <a:p>
            <a:pPr marL="1200150" lvl="2" indent="-342900" algn="just" eaLnBrk="1" hangingPunct="1">
              <a:buFont typeface="Wingdings" pitchFamily="2" charset="2"/>
              <a:buChar char="Ø"/>
              <a:defRPr/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96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70213"/>
            <a:ext cx="8255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Quando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propor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413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Fluxo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Proposição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9459227-CA3E-AD49-BE04-7CF69B8D236E}"/>
              </a:ext>
            </a:extLst>
          </p:cNvPr>
          <p:cNvSpPr/>
          <p:nvPr/>
        </p:nvSpPr>
        <p:spPr>
          <a:xfrm>
            <a:off x="488677" y="1912824"/>
            <a:ext cx="5213623" cy="878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ETAPA 1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Aprovação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Institucional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 PEX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758A54-8AB4-7441-B4FB-2E38073FCDFA}"/>
              </a:ext>
            </a:extLst>
          </p:cNvPr>
          <p:cNvSpPr/>
          <p:nvPr/>
        </p:nvSpPr>
        <p:spPr>
          <a:xfrm>
            <a:off x="744716" y="3058937"/>
            <a:ext cx="7872899" cy="1055801"/>
          </a:xfrm>
          <a:prstGeom prst="roundRect">
            <a:avLst/>
          </a:prstGeom>
          <a:noFill/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para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PEX: 30/09/2022.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para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instância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14/10/2022.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para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instância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30/11/2022.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data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vigência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PEX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1/12/2022.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9E63F-BF1B-594B-8FF1-684A3C8F2B3D}"/>
              </a:ext>
            </a:extLst>
          </p:cNvPr>
          <p:cNvCxnSpPr>
            <a:cxnSpLocks/>
          </p:cNvCxnSpPr>
          <p:nvPr/>
        </p:nvCxnSpPr>
        <p:spPr>
          <a:xfrm>
            <a:off x="744716" y="2791052"/>
            <a:ext cx="0" cy="166306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5CB100-7A2C-894B-A522-093E16CABC26}"/>
              </a:ext>
            </a:extLst>
          </p:cNvPr>
          <p:cNvCxnSpPr>
            <a:cxnSpLocks/>
          </p:cNvCxnSpPr>
          <p:nvPr/>
        </p:nvCxnSpPr>
        <p:spPr>
          <a:xfrm>
            <a:off x="734245" y="4443645"/>
            <a:ext cx="180052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152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Fluxo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8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 Proposição</a:t>
            </a:r>
            <a:endParaRPr lang="en-US" sz="48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9459227-CA3E-AD49-BE04-7CF69B8D236E}"/>
              </a:ext>
            </a:extLst>
          </p:cNvPr>
          <p:cNvSpPr/>
          <p:nvPr/>
        </p:nvSpPr>
        <p:spPr>
          <a:xfrm>
            <a:off x="533833" y="1404822"/>
            <a:ext cx="7081045" cy="8782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ETAPA 2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Aprovação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Institucional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das AEX </a:t>
            </a:r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Vinculadas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758A54-8AB4-7441-B4FB-2E38073FCDFA}"/>
              </a:ext>
            </a:extLst>
          </p:cNvPr>
          <p:cNvSpPr/>
          <p:nvPr/>
        </p:nvSpPr>
        <p:spPr>
          <a:xfrm>
            <a:off x="721321" y="2664393"/>
            <a:ext cx="8422679" cy="1979613"/>
          </a:xfrm>
          <a:prstGeom prst="roundRect">
            <a:avLst/>
          </a:prstGeom>
          <a:noFill/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</a:t>
            </a: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temático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acadêmico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Graduação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semestral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AEXs de um dado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letivo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AEX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data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semestre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letivo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(ISL).</a:t>
            </a:r>
          </a:p>
          <a:p>
            <a:pPr marL="285750" indent="-285750">
              <a:buFontTx/>
              <a:buChar char="-"/>
            </a:pP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para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AEX: 8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ISL.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para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instância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ISL.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 para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instância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ISL.</a:t>
            </a:r>
          </a:p>
          <a:p>
            <a:pPr marL="285750" indent="-285750">
              <a:buFontTx/>
              <a:buChar char="-"/>
            </a:pPr>
            <a:endParaRPr lang="en-US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59E63F-BF1B-594B-8FF1-684A3C8F2B3D}"/>
              </a:ext>
            </a:extLst>
          </p:cNvPr>
          <p:cNvCxnSpPr>
            <a:cxnSpLocks/>
          </p:cNvCxnSpPr>
          <p:nvPr/>
        </p:nvCxnSpPr>
        <p:spPr>
          <a:xfrm>
            <a:off x="731792" y="2283050"/>
            <a:ext cx="0" cy="24736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5CB100-7A2C-894B-A522-093E16CABC26}"/>
              </a:ext>
            </a:extLst>
          </p:cNvPr>
          <p:cNvCxnSpPr>
            <a:cxnSpLocks/>
          </p:cNvCxnSpPr>
          <p:nvPr/>
        </p:nvCxnSpPr>
        <p:spPr>
          <a:xfrm>
            <a:off x="721321" y="4746271"/>
            <a:ext cx="1800520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915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5E0407-1EB0-DB44-9902-CBB5FACD39E8}"/>
              </a:ext>
            </a:extLst>
          </p:cNvPr>
          <p:cNvSpPr/>
          <p:nvPr/>
        </p:nvSpPr>
        <p:spPr>
          <a:xfrm>
            <a:off x="768350" y="4089285"/>
            <a:ext cx="8001000" cy="6253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B6800B-023B-8B42-8842-AEE79A71BE7B}"/>
              </a:ext>
            </a:extLst>
          </p:cNvPr>
          <p:cNvSpPr/>
          <p:nvPr/>
        </p:nvSpPr>
        <p:spPr>
          <a:xfrm>
            <a:off x="768350" y="3001526"/>
            <a:ext cx="8001000" cy="6253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8350" y="1901693"/>
            <a:ext cx="8001000" cy="6253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Contatos</a:t>
            </a:r>
            <a:endParaRPr lang="en-US" sz="45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427163"/>
            <a:ext cx="83216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Flávio Cardeal</a:t>
            </a:r>
          </a:p>
          <a:p>
            <a:pPr marL="457200" lvl="1" indent="0" algn="just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Diretor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Extensão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Desenvolvimento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Comunitário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E-mail: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cardeal@cefetmg.br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Ulisses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Cotta </a:t>
            </a: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Cavalca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Diretor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Adjunto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Extensão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Desenvolvimento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Comunitário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E-mail: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ulisses@cefetmg.br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Lucas Mello de Souza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n-US" sz="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Coordenador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de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Desenvolvimento</a:t>
            </a: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Comunitário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E-mail: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cdco@cefetmg.br</a:t>
            </a:r>
            <a:endParaRPr lang="en-US" sz="1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57200" lvl="1" indent="0" algn="just" eaLnBrk="1" hangingPunct="1"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29A5E-53AE-BC41-89CB-653F82CDF67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70213"/>
            <a:ext cx="8255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Definição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05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Definição</a:t>
            </a:r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– RCD-14/17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9934" y="4772025"/>
            <a:ext cx="476865" cy="273050"/>
          </a:xfrm>
        </p:spPr>
        <p:txBody>
          <a:bodyPr/>
          <a:lstStyle/>
          <a:p>
            <a:pPr>
              <a:defRPr/>
            </a:pPr>
            <a:fld id="{D1F71FEE-0CEE-B448-BB81-3CD64B2E7A6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A9DD268-9D4A-5D46-A63D-84A83CAA33DB}"/>
              </a:ext>
            </a:extLst>
          </p:cNvPr>
          <p:cNvSpPr/>
          <p:nvPr/>
        </p:nvSpPr>
        <p:spPr>
          <a:xfrm>
            <a:off x="536421" y="2532248"/>
            <a:ext cx="8071157" cy="19602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B6FE61B7-3DFB-2C44-B5E4-C5497226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56" y="1165225"/>
            <a:ext cx="7790088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Art. 3</a:t>
            </a:r>
            <a:r>
              <a:rPr lang="en-US" sz="26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– A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extensão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no CEFET-MG é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promovida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por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meio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das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seguintes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ações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I-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Programa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extensão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constitui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um 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conjunto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articulado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projetos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 e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outras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ações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extensão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tais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como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cursos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eventos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prestação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serviços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tendo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caráter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orgânico-institucional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interdisciplinar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clareza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diretrizes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orientação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para um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objetivo</a:t>
            </a:r>
            <a:r>
              <a:rPr lang="en-US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comum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sendo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executado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médio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longo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prazo</a:t>
            </a:r>
            <a:r>
              <a:rPr lang="en-US" sz="2200" dirty="0">
                <a:solidFill>
                  <a:srgbClr val="000000"/>
                </a:solidFill>
                <a:latin typeface="Arial" charset="0"/>
                <a:cs typeface="Arial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913432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Metáfora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catavento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ACC884-03C9-834F-9E70-AE871A20BA82}"/>
              </a:ext>
            </a:extLst>
          </p:cNvPr>
          <p:cNvGrpSpPr/>
          <p:nvPr/>
        </p:nvGrpSpPr>
        <p:grpSpPr>
          <a:xfrm>
            <a:off x="705830" y="1433708"/>
            <a:ext cx="3267739" cy="3338317"/>
            <a:chOff x="705830" y="1433708"/>
            <a:chExt cx="3267739" cy="3338317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17925CE4-6264-5A49-80D3-443892620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830" y="1433708"/>
              <a:ext cx="3267739" cy="3338317"/>
            </a:xfrm>
            <a:prstGeom prst="rect">
              <a:avLst/>
            </a:prstGeom>
          </p:spPr>
        </p:pic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771119F5-0A43-A742-B0C9-5C1EF3C17DFB}"/>
                </a:ext>
              </a:extLst>
            </p:cNvPr>
            <p:cNvSpPr/>
            <p:nvPr/>
          </p:nvSpPr>
          <p:spPr>
            <a:xfrm rot="21107067">
              <a:off x="1073209" y="2767099"/>
              <a:ext cx="1010115" cy="30748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Arial" charset="0"/>
                  <a:ea typeface="Arial" charset="0"/>
                  <a:cs typeface="Arial" charset="0"/>
                </a:rPr>
                <a:t>Projeto</a:t>
              </a:r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 1</a:t>
              </a:r>
            </a:p>
          </p:txBody>
        </p:sp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61BF36BA-E859-4442-842A-E40962750579}"/>
                </a:ext>
              </a:extLst>
            </p:cNvPr>
            <p:cNvSpPr/>
            <p:nvPr/>
          </p:nvSpPr>
          <p:spPr>
            <a:xfrm rot="19055365">
              <a:off x="2679097" y="2521701"/>
              <a:ext cx="1010115" cy="30748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Arial" charset="0"/>
                  <a:ea typeface="Arial" charset="0"/>
                  <a:cs typeface="Arial" charset="0"/>
                </a:rPr>
                <a:t>Curso</a:t>
              </a:r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 1</a:t>
              </a:r>
            </a:p>
          </p:txBody>
        </p:sp>
        <p:sp>
          <p:nvSpPr>
            <p:cNvPr id="17" name="Rounded Rectangle 12">
              <a:extLst>
                <a:ext uri="{FF2B5EF4-FFF2-40B4-BE49-F238E27FC236}">
                  <a16:creationId xmlns:a16="http://schemas.microsoft.com/office/drawing/2014/main" id="{CB2EE8B8-6466-764F-88B2-7D71C6DB0265}"/>
                </a:ext>
              </a:extLst>
            </p:cNvPr>
            <p:cNvSpPr/>
            <p:nvPr/>
          </p:nvSpPr>
          <p:spPr>
            <a:xfrm rot="1779278">
              <a:off x="2612921" y="3584237"/>
              <a:ext cx="1010115" cy="30748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Arial" charset="0"/>
                  <a:ea typeface="Arial" charset="0"/>
                  <a:cs typeface="Arial" charset="0"/>
                </a:rPr>
                <a:t>Curso</a:t>
              </a:r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 2</a:t>
              </a:r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4E766D03-17B0-B64B-846C-5FDD129D93F0}"/>
                </a:ext>
              </a:extLst>
            </p:cNvPr>
            <p:cNvSpPr/>
            <p:nvPr/>
          </p:nvSpPr>
          <p:spPr>
            <a:xfrm rot="4072226">
              <a:off x="1834641" y="1997343"/>
              <a:ext cx="1010115" cy="30748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Arial" charset="0"/>
                  <a:ea typeface="Arial" charset="0"/>
                  <a:cs typeface="Arial" charset="0"/>
                </a:rPr>
                <a:t>Projeto</a:t>
              </a:r>
              <a:r>
                <a:rPr lang="en-US" sz="1400" b="1" dirty="0">
                  <a:latin typeface="Arial" charset="0"/>
                  <a:ea typeface="Arial" charset="0"/>
                  <a:cs typeface="Arial" charset="0"/>
                </a:rPr>
                <a:t> 2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614B5085-0A76-5844-B0F6-9C5A116D5CCC}"/>
                </a:ext>
              </a:extLst>
            </p:cNvPr>
            <p:cNvSpPr/>
            <p:nvPr/>
          </p:nvSpPr>
          <p:spPr>
            <a:xfrm rot="16890617">
              <a:off x="1501966" y="3728654"/>
              <a:ext cx="1010115" cy="30748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latin typeface="Arial" charset="0"/>
                  <a:ea typeface="Arial" charset="0"/>
                  <a:cs typeface="Arial" charset="0"/>
                </a:rPr>
                <a:t>Evento</a:t>
              </a:r>
              <a:endParaRPr lang="en-US" sz="14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1EA32CE6-EF8A-44A2-B19E-5BB169B7DABA}"/>
              </a:ext>
            </a:extLst>
          </p:cNvPr>
          <p:cNvSpPr/>
          <p:nvPr/>
        </p:nvSpPr>
        <p:spPr>
          <a:xfrm>
            <a:off x="4591400" y="1458826"/>
            <a:ext cx="4012693" cy="31841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ações vinculadas ao programa seguem um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comum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assim como as pás do catavento giram todas no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sentido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como o catavento é posto em movimento pela força do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vento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programa de extensão é movido pelo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 discente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movendo-se, faz com que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interações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sejam estabelecidas com a sociedade.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Exemplos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65C9B6-154B-6F42-A900-D65A692B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38" y="1570253"/>
            <a:ext cx="2094750" cy="102119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A394BC5E-887B-B642-8FB5-D3E7FE74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750" y="2557985"/>
            <a:ext cx="2604830" cy="1041253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FF33B50-FD6E-7C4B-AFA8-1C79457EF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069" y="1488036"/>
            <a:ext cx="3113175" cy="644961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7ABD991-8F3D-F244-A23F-536AAA400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48" y="2691978"/>
            <a:ext cx="2080358" cy="10211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8C16FF-0E0E-3C41-ADC1-691257ED3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32" y="3922050"/>
            <a:ext cx="2080289" cy="1057480"/>
          </a:xfrm>
          <a:prstGeom prst="rect">
            <a:avLst/>
          </a:prstGeom>
        </p:spPr>
      </p:pic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1D485E-3ABE-A94A-850D-C8239D6C9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6964" y="3486150"/>
            <a:ext cx="1422400" cy="1422400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30F88798-AEE9-974C-8F09-CBE0BDB0F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980" y="3713168"/>
            <a:ext cx="1835293" cy="1835293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85A4D944-A8BB-6548-B5F1-E6A91964C6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8345" y="1221102"/>
            <a:ext cx="2751186" cy="17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70213"/>
            <a:ext cx="825500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Diretrizes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56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Previsão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do PEX no PPC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387486"/>
            <a:ext cx="7970461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PPC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contemplaria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a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descrição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de um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Programa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de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Extensão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(PEX) no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itinerário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formativo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u="sng" dirty="0" err="1">
                <a:solidFill>
                  <a:srgbClr val="000000"/>
                </a:solidFill>
                <a:latin typeface="Arial" charset="0"/>
                <a:cs typeface="Arial" charset="0"/>
              </a:rPr>
              <a:t>Objetivo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: o PEX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funcionaria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como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um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eixo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gerador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ações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extensão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(AEX).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5E9E6C68-B907-1D47-9C21-0E212A097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07" y="3249311"/>
            <a:ext cx="1698927" cy="169892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AD5FEF1-1ABA-EA4A-AE60-75919446E733}"/>
              </a:ext>
            </a:extLst>
          </p:cNvPr>
          <p:cNvSpPr/>
          <p:nvPr/>
        </p:nvSpPr>
        <p:spPr>
          <a:xfrm rot="20125798">
            <a:off x="2017283" y="3774822"/>
            <a:ext cx="891438" cy="25538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PPC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1B32A25-DE5A-8244-919E-77A9B1383F37}"/>
              </a:ext>
            </a:extLst>
          </p:cNvPr>
          <p:cNvSpPr/>
          <p:nvPr/>
        </p:nvSpPr>
        <p:spPr>
          <a:xfrm rot="10800000">
            <a:off x="3601627" y="3739439"/>
            <a:ext cx="970373" cy="730961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566B985-947C-7746-B874-DA35E182AA8D}"/>
              </a:ext>
            </a:extLst>
          </p:cNvPr>
          <p:cNvSpPr/>
          <p:nvPr/>
        </p:nvSpPr>
        <p:spPr>
          <a:xfrm>
            <a:off x="5078918" y="3601051"/>
            <a:ext cx="2524606" cy="10876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Programa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Extensão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Curricular (PEX)</a:t>
            </a:r>
          </a:p>
        </p:txBody>
      </p:sp>
    </p:spTree>
    <p:extLst>
      <p:ext uri="{BB962C8B-B14F-4D97-AF65-F5344CB8AC3E}">
        <p14:creationId xmlns:p14="http://schemas.microsoft.com/office/powerpoint/2010/main" val="16103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7EDE0CCA-11D0-1942-8A71-13DECC620C74}"/>
              </a:ext>
            </a:extLst>
          </p:cNvPr>
          <p:cNvSpPr/>
          <p:nvPr/>
        </p:nvSpPr>
        <p:spPr>
          <a:xfrm>
            <a:off x="1343452" y="3547825"/>
            <a:ext cx="3526260" cy="14004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0025"/>
            <a:ext cx="8769350" cy="96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Em que </a:t>
            </a:r>
            <a:r>
              <a:rPr lang="en-US" sz="4800" b="1" dirty="0" err="1">
                <a:solidFill>
                  <a:schemeClr val="bg1"/>
                </a:solidFill>
                <a:latin typeface="Arial"/>
                <a:cs typeface="Arial"/>
              </a:rPr>
              <a:t>seção</a:t>
            </a:r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 do PPC?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47675" y="1387486"/>
            <a:ext cx="797046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Seção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4.6.2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prevista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no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Modelo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de PPC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anexo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à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 charset="0"/>
              </a:rPr>
              <a:t> IN DIRGRAD 01/2021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, de 26/10/21.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u="sng" dirty="0" err="1">
                <a:solidFill>
                  <a:srgbClr val="000000"/>
                </a:solidFill>
                <a:latin typeface="Arial" charset="0"/>
                <a:cs typeface="Arial" charset="0"/>
              </a:rPr>
              <a:t>Título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Política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Integração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das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Ações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de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Extensão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(no singular)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Informações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charset="0"/>
                <a:cs typeface="Arial" charset="0"/>
              </a:rPr>
              <a:t>básicas</a:t>
            </a:r>
            <a:r>
              <a:rPr lang="en-US" sz="2600" dirty="0">
                <a:solidFill>
                  <a:srgbClr val="000000"/>
                </a:solidFill>
                <a:latin typeface="Arial" charset="0"/>
                <a:cs typeface="Arial" charset="0"/>
              </a:rPr>
              <a:t> do PEX: 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CE00-765D-4049-B0A6-6106E76E012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3B847-B48C-F14B-B6AE-CF7BE809814C}"/>
              </a:ext>
            </a:extLst>
          </p:cNvPr>
          <p:cNvSpPr txBox="1"/>
          <p:nvPr/>
        </p:nvSpPr>
        <p:spPr>
          <a:xfrm>
            <a:off x="1056938" y="3641989"/>
            <a:ext cx="36324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Objetivos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;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Público-alvo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;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Relevâncias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Acadêmica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e Social;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Metodologia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;</a:t>
            </a:r>
          </a:p>
          <a:p>
            <a:pPr marL="800100" lvl="1" indent="-342900" algn="just" eaLnBrk="1" hangingPunct="1">
              <a:buFont typeface="Courier New" panose="02070309020205020404" pitchFamily="49" charset="0"/>
              <a:buChar char="o"/>
              <a:defRPr/>
            </a:pP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Resultados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cs typeface="Arial" charset="0"/>
              </a:rPr>
              <a:t>Esperados</a:t>
            </a: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48858</TotalTime>
  <Words>1830</Words>
  <Application>Microsoft Macintosh PowerPoint</Application>
  <PresentationFormat>Custom</PresentationFormat>
  <Paragraphs>425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CEFET-MG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Flávio Cardeal</dc:creator>
  <cp:lastModifiedBy>Microsoft Office User</cp:lastModifiedBy>
  <cp:revision>2344</cp:revision>
  <cp:lastPrinted>2015-07-22T14:39:51Z</cp:lastPrinted>
  <dcterms:created xsi:type="dcterms:W3CDTF">2015-05-29T19:52:38Z</dcterms:created>
  <dcterms:modified xsi:type="dcterms:W3CDTF">2022-01-28T10:29:43Z</dcterms:modified>
</cp:coreProperties>
</file>