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26.xml.rels" ContentType="application/vnd.openxmlformats-package.relationships+xml"/>
  <Override PartName="/ppt/notesSlides/_rels/notesSlide33.xml.rels" ContentType="application/vnd.openxmlformats-package.relationships+xml"/>
  <Override PartName="/ppt/notesSlides/_rels/notesSlide42.xml.rels" ContentType="application/vnd.openxmlformats-package.relationships+xml"/>
  <Override PartName="/ppt/notesSlides/_rels/notesSlide30.xml.rels" ContentType="application/vnd.openxmlformats-package.relationships+xml"/>
  <Override PartName="/ppt/notesSlides/_rels/notesSlide36.xml.rels" ContentType="application/vnd.openxmlformats-package.relationships+xml"/>
  <Override PartName="/ppt/notesSlides/_rels/notesSlide21.xml.rels" ContentType="application/vnd.openxmlformats-package.relationships+xml"/>
  <Override PartName="/ppt/notesSlides/_rels/notesSlide29.xml.rels" ContentType="application/vnd.openxmlformats-package.relationships+xml"/>
  <Override PartName="/ppt/notesSlides/_rels/notesSlide12.xml.rels" ContentType="application/vnd.openxmlformats-package.relationships+xml"/>
  <Override PartName="/ppt/notesSlides/_rels/notesSlide40.xml.rels" ContentType="application/vnd.openxmlformats-package.relationships+xml"/>
  <Override PartName="/ppt/notesSlides/_rels/notesSlide39.xml.rels" ContentType="application/vnd.openxmlformats-package.relationships+xml"/>
  <Override PartName="/ppt/notesSlides/_rels/notesSlide24.xml.rels" ContentType="application/vnd.openxmlformats-package.relationships+xml"/>
  <Override PartName="/ppt/notesSlides/_rels/notesSlide17.xml.rels" ContentType="application/vnd.openxmlformats-package.relationships+xml"/>
  <Override PartName="/ppt/notesSlides/_rels/notesSlide8.xml.rels" ContentType="application/vnd.openxmlformats-package.relationships+xml"/>
  <Override PartName="/ppt/notesSlides/_rels/notesSlide1.xml.rels" ContentType="application/vnd.openxmlformats-package.relationships+xml"/>
  <Override PartName="/ppt/notesSlides/_rels/notesSlide35.xml.rels" ContentType="application/vnd.openxmlformats-package.relationships+xml"/>
  <Override PartName="/ppt/notesSlides/_rels/notesSlide28.xml.rels" ContentType="application/vnd.openxmlformats-package.relationships+xml"/>
  <Override PartName="/ppt/notesSlides/_rels/notesSlide4.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4.xml.rels" ContentType="application/vnd.openxmlformats-package.relationships+xml"/>
  <Override PartName="/ppt/notesSlides/_rels/notesSlide41.xml.rels" ContentType="application/vnd.openxmlformats-package.relationships+xml"/>
  <Override PartName="/ppt/notesSlides/_rels/notesSlide27.xml.rels" ContentType="application/vnd.openxmlformats-package.relationships+xml"/>
  <Override PartName="/ppt/notesSlides/_rels/notesSlide43.xml.rels" ContentType="application/vnd.openxmlformats-package.relationships+xml"/>
  <Override PartName="/ppt/notesSlides/_rels/notesSlide34.xml.rels" ContentType="application/vnd.openxmlformats-package.relationships+xml"/>
  <Override PartName="/ppt/notesSlides/_rels/notesSlide3.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6.xml.rels" ContentType="application/vnd.openxmlformats-package.relationships+xml"/>
  <Override PartName="/ppt/notesSlides/_rels/notesSlide31.xml.rels" ContentType="application/vnd.openxmlformats-package.relationships+xml"/>
  <Override PartName="/ppt/notesSlides/_rels/notesSlide15.xml.rels" ContentType="application/vnd.openxmlformats-package.relationships+xml"/>
  <Override PartName="/ppt/notesSlides/_rels/notesSlide22.xml.rels" ContentType="application/vnd.openxmlformats-package.relationships+xml"/>
  <Override PartName="/ppt/notesSlides/_rels/notesSlide37.xml.rels" ContentType="application/vnd.openxmlformats-package.relationships+xml"/>
  <Override PartName="/ppt/notesSlides/_rels/notesSlide7.xml.rels" ContentType="application/vnd.openxmlformats-package.relationships+xml"/>
  <Override PartName="/ppt/notesSlides/_rels/notesSlide32.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38.xml.rels" ContentType="application/vnd.openxmlformats-package.relationships+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5.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38.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2.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34.png" ContentType="image/png"/>
  <Override PartName="/ppt/media/image4.png" ContentType="image/png"/>
  <Override PartName="/ppt/media/image16.png" ContentType="image/png"/>
  <Override PartName="/ppt/media/image33.png" ContentType="image/png"/>
  <Override PartName="/ppt/media/image3.png" ContentType="image/png"/>
  <Override PartName="/ppt/media/image15.png" ContentType="image/png"/>
  <Override PartName="/ppt/media/image20.png" ContentType="image/png"/>
  <Override PartName="/ppt/media/image57.png" ContentType="image/png"/>
  <Override PartName="/ppt/media/image14.png" ContentType="image/png"/>
  <Override PartName="/ppt/media/image67.png" ContentType="image/png"/>
  <Override PartName="/ppt/media/image30.png" ContentType="image/png"/>
  <Override PartName="/ppt/media/image2.jpeg" ContentType="image/jpeg"/>
  <Override PartName="/ppt/media/image31.png" ContentType="image/png"/>
  <Override PartName="/ppt/media/image66.png" ContentType="image/png"/>
  <Override PartName="/ppt/media/image28.png" ContentType="image/png"/>
  <Override PartName="/ppt/media/image65.png" ContentType="image/png"/>
  <Override PartName="/ppt/media/image27.png" ContentType="image/png"/>
  <Override PartName="/ppt/media/image64.png" ContentType="image/png"/>
  <Override PartName="/ppt/media/image26.png" ContentType="image/png"/>
  <Override PartName="/ppt/media/image63.png" ContentType="image/png"/>
  <Override PartName="/ppt/media/image62.png" ContentType="image/png"/>
  <Override PartName="/ppt/media/image25.png" ContentType="image/png"/>
  <Override PartName="/ppt/media/image58.png" ContentType="image/png"/>
  <Override PartName="/ppt/media/image21.png" ContentType="image/png"/>
  <Override PartName="/ppt/media/image60.png" ContentType="image/png"/>
  <Override PartName="/ppt/media/image23.png" ContentType="image/png"/>
  <Override PartName="/ppt/media/image24.png" ContentType="image/png"/>
  <Override PartName="/ppt/media/image61.png" ContentType="image/png"/>
  <Override PartName="/ppt/media/image59.png" ContentType="image/png"/>
  <Override PartName="/ppt/media/image22.png" ContentType="image/png"/>
  <Override PartName="/ppt/media/image17.png" ContentType="image/png"/>
  <Override PartName="/ppt/media/image5.png" ContentType="image/png"/>
  <Override PartName="/ppt/media/image35.png" ContentType="image/png"/>
  <Override PartName="/ppt/media/image10.png" ContentType="image/png"/>
  <Override PartName="/ppt/media/image47.png" ContentType="image/png"/>
  <Override PartName="/ppt/media/image29.png" ContentType="image/png"/>
  <Override PartName="/ppt/media/image18.png" ContentType="image/png"/>
  <Override PartName="/ppt/media/image6.png" ContentType="image/png"/>
  <Override PartName="/ppt/media/image36.png" ContentType="image/png"/>
  <Override PartName="/ppt/media/image11.png" ContentType="image/png"/>
  <Override PartName="/ppt/media/image48.png" ContentType="image/png"/>
  <Override PartName="/ppt/media/image19.png" ContentType="image/png"/>
  <Override PartName="/ppt/media/image7.png" ContentType="image/png"/>
  <Override PartName="/ppt/media/image37.png" ContentType="image/png"/>
  <Override PartName="/ppt/media/image12.png" ContentType="image/png"/>
  <Override PartName="/ppt/media/image49.png" ContentType="image/png"/>
  <Override PartName="/ppt/media/image8.png" ContentType="image/png"/>
  <Override PartName="/ppt/media/image38.png" ContentType="image/png"/>
  <Override PartName="/ppt/media/image1.png" ContentType="image/png"/>
  <Override PartName="/ppt/media/image13.png" ContentType="image/png"/>
  <Override PartName="/ppt/media/image9.png" ContentType="image/png"/>
  <Override PartName="/ppt/media/image39.png" ContentType="image/png"/>
  <Override PartName="/ppt/media/image32.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2.xml" ContentType="application/vnd.openxmlformats-officedocument.presentationml.slide+xml"/>
  <Override PartName="/ppt/slides/slide44.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5148262"/>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pt-BR" sz="4400" spc="-1" strike="noStrike">
                <a:latin typeface="Arial"/>
              </a:rPr>
              <a:t>Clique para </a:t>
            </a:r>
            <a:r>
              <a:rPr b="0" lang="pt-BR" sz="4400" spc="-1" strike="noStrike">
                <a:latin typeface="Arial"/>
              </a:rPr>
              <a:t>mover o </a:t>
            </a:r>
            <a:r>
              <a:rPr b="0" lang="pt-BR" sz="4400" spc="-1" strike="noStrike">
                <a:latin typeface="Arial"/>
              </a:rPr>
              <a:t>slide</a:t>
            </a:r>
            <a:endParaRPr b="0" lang="pt-BR"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noAutofit/>
          </a:bodyPr>
          <a:p>
            <a:r>
              <a:rPr b="0" lang="pt-BR" sz="2000" spc="-1" strike="noStrike">
                <a:latin typeface="Arial"/>
              </a:rPr>
              <a:t>Clique para editar o </a:t>
            </a:r>
            <a:r>
              <a:rPr b="0" lang="pt-BR" sz="2000" spc="-1" strike="noStrike">
                <a:latin typeface="Arial"/>
              </a:rPr>
              <a:t>formato de notas</a:t>
            </a:r>
            <a:endParaRPr b="0" lang="pt-BR"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noAutofit/>
          </a:bodyPr>
          <a:p>
            <a:r>
              <a:rPr b="0" lang="pt-BR" sz="1400" spc="-1" strike="noStrike">
                <a:latin typeface="Times New Roman"/>
              </a:rPr>
              <a:t>&lt;cabeçalho&gt;</a:t>
            </a:r>
            <a:endParaRPr b="0" lang="pt-BR"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p:spPr>
        <p:txBody>
          <a:bodyPr lIns="0" rIns="0" tIns="0" bIns="0">
            <a:noAutofit/>
          </a:bodyPr>
          <a:p>
            <a:pPr algn="r"/>
            <a:r>
              <a:rPr b="0" lang="pt-BR" sz="1400" spc="-1" strike="noStrike">
                <a:latin typeface="Times New Roman"/>
              </a:rPr>
              <a:t>&lt;data/hora&gt;</a:t>
            </a:r>
            <a:endParaRPr b="0" lang="pt-BR"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noAutofit/>
          </a:bodyPr>
          <a:p>
            <a:r>
              <a:rPr b="0" lang="pt-BR" sz="1400" spc="-1" strike="noStrike">
                <a:latin typeface="Times New Roman"/>
              </a:rPr>
              <a:t>&lt;rodapé&gt;</a:t>
            </a:r>
            <a:endParaRPr b="0" lang="pt-BR"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68E7233A-246F-4819-8D85-5B3D9BACA3D7}"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384120" y="685800"/>
            <a:ext cx="6085440" cy="3424680"/>
          </a:xfrm>
          <a:prstGeom prst="rect">
            <a:avLst/>
          </a:prstGeom>
        </p:spPr>
      </p:sp>
      <p:sp>
        <p:nvSpPr>
          <p:cNvPr id="457"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58"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8835115-E38E-4D3A-B1E0-606C6BB89E65}"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384120" y="685800"/>
            <a:ext cx="6085440" cy="3424680"/>
          </a:xfrm>
          <a:prstGeom prst="rect">
            <a:avLst/>
          </a:prstGeom>
        </p:spPr>
      </p:sp>
      <p:sp>
        <p:nvSpPr>
          <p:cNvPr id="484"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85"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2D89F85-EC58-4BA1-9B05-CFAC2F4339FA}"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384120" y="685800"/>
            <a:ext cx="6085440" cy="3424680"/>
          </a:xfrm>
          <a:prstGeom prst="rect">
            <a:avLst/>
          </a:prstGeom>
        </p:spPr>
      </p:sp>
      <p:sp>
        <p:nvSpPr>
          <p:cNvPr id="487"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88"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03305C5-4DFC-4FE5-83F8-F96FADAF0FE9}"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384120" y="685800"/>
            <a:ext cx="6085440" cy="3424680"/>
          </a:xfrm>
          <a:prstGeom prst="rect">
            <a:avLst/>
          </a:prstGeom>
        </p:spPr>
      </p:sp>
      <p:sp>
        <p:nvSpPr>
          <p:cNvPr id="490" name="PlaceHolder 2"/>
          <p:cNvSpPr>
            <a:spLocks noGrp="1"/>
          </p:cNvSpPr>
          <p:nvPr>
            <p:ph type="body"/>
          </p:nvPr>
        </p:nvSpPr>
        <p:spPr>
          <a:xfrm>
            <a:off x="685800" y="4343400"/>
            <a:ext cx="5482080" cy="4110480"/>
          </a:xfrm>
          <a:prstGeom prst="rect">
            <a:avLst/>
          </a:prstGeom>
        </p:spPr>
        <p:txBody>
          <a:bodyPr lIns="0" rIns="0" tIns="0" bIns="0">
            <a:noAutofit/>
          </a:bodyPr>
          <a:p>
            <a:pPr marL="216000" indent="-212040">
              <a:lnSpc>
                <a:spcPct val="100000"/>
              </a:lnSpc>
              <a:tabLst>
                <a:tab algn="l" pos="0"/>
              </a:tabLst>
            </a:pPr>
            <a:r>
              <a:rPr b="1" lang="en-US" sz="2000" spc="-1" strike="noStrike">
                <a:latin typeface="Calibri"/>
              </a:rPr>
              <a:t>Ter caráter orgânico-institucional</a:t>
            </a:r>
            <a:r>
              <a:rPr b="0" lang="en-US" sz="2000" spc="-1" strike="noStrike">
                <a:latin typeface="Calibri"/>
              </a:rPr>
              <a:t>: significa ser concebido como uma espécie de organismo alinhado à missão extensionista da Instituição (orientada pelas diretrizes do PNEU), sendo, portanto, composto por diferentes órgãos (AEX ou ações de extensão vinculadas ao programa), que funcionam conjuntamente em prol de um objetivo comum. </a:t>
            </a:r>
            <a:endParaRPr b="0" lang="pt-BR" sz="2000" spc="-1" strike="noStrike">
              <a:latin typeface="Arial"/>
            </a:endParaRPr>
          </a:p>
        </p:txBody>
      </p:sp>
      <p:sp>
        <p:nvSpPr>
          <p:cNvPr id="491"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F58185B-007B-432B-852B-2865DD9FAAFF}" type="slidenum">
              <a:rPr b="0" lang="en-US" sz="1200" spc="-1" strike="noStrike">
                <a:solidFill>
                  <a:srgbClr val="000000"/>
                </a:solidFill>
                <a:latin typeface="+mn-lt"/>
                <a:ea typeface="+mn-ea"/>
              </a:rPr>
              <a:t>&lt;número&gt;</a:t>
            </a:fld>
            <a:endParaRPr b="0" lang="pt-BR"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PlaceHolder 1"/>
          <p:cNvSpPr>
            <a:spLocks noGrp="1"/>
          </p:cNvSpPr>
          <p:nvPr>
            <p:ph type="sldImg"/>
          </p:nvPr>
        </p:nvSpPr>
        <p:spPr>
          <a:xfrm>
            <a:off x="384120" y="685800"/>
            <a:ext cx="6085440" cy="3424680"/>
          </a:xfrm>
          <a:prstGeom prst="rect">
            <a:avLst/>
          </a:prstGeom>
        </p:spPr>
      </p:sp>
      <p:sp>
        <p:nvSpPr>
          <p:cNvPr id="493"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94"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AFD84F4-4AB1-41EE-A099-915E8CE28940}"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PlaceHolder 1"/>
          <p:cNvSpPr>
            <a:spLocks noGrp="1"/>
          </p:cNvSpPr>
          <p:nvPr>
            <p:ph type="sldImg"/>
          </p:nvPr>
        </p:nvSpPr>
        <p:spPr>
          <a:xfrm>
            <a:off x="384120" y="685800"/>
            <a:ext cx="6085440" cy="3424680"/>
          </a:xfrm>
          <a:prstGeom prst="rect">
            <a:avLst/>
          </a:prstGeom>
        </p:spPr>
      </p:sp>
      <p:sp>
        <p:nvSpPr>
          <p:cNvPr id="496"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97"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D52F63E-8631-4A50-A353-FC4219F1B45D}"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PlaceHolder 1"/>
          <p:cNvSpPr>
            <a:spLocks noGrp="1"/>
          </p:cNvSpPr>
          <p:nvPr>
            <p:ph type="sldImg"/>
          </p:nvPr>
        </p:nvSpPr>
        <p:spPr>
          <a:xfrm>
            <a:off x="384120" y="685800"/>
            <a:ext cx="6085440" cy="3424680"/>
          </a:xfrm>
          <a:prstGeom prst="rect">
            <a:avLst/>
          </a:prstGeom>
        </p:spPr>
      </p:sp>
      <p:sp>
        <p:nvSpPr>
          <p:cNvPr id="499"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00"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89405E9-5A6C-46AD-A5D6-0E4051AD64F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1" name="PlaceHolder 1"/>
          <p:cNvSpPr>
            <a:spLocks noGrp="1"/>
          </p:cNvSpPr>
          <p:nvPr>
            <p:ph type="sldImg"/>
          </p:nvPr>
        </p:nvSpPr>
        <p:spPr>
          <a:xfrm>
            <a:off x="384120" y="685800"/>
            <a:ext cx="6085440" cy="3424680"/>
          </a:xfrm>
          <a:prstGeom prst="rect">
            <a:avLst/>
          </a:prstGeom>
        </p:spPr>
      </p:sp>
      <p:sp>
        <p:nvSpPr>
          <p:cNvPr id="502"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03"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6F26D08-37FC-49DF-956F-85BD2DE6254D}"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4" name="PlaceHolder 1"/>
          <p:cNvSpPr>
            <a:spLocks noGrp="1"/>
          </p:cNvSpPr>
          <p:nvPr>
            <p:ph type="sldImg"/>
          </p:nvPr>
        </p:nvSpPr>
        <p:spPr>
          <a:xfrm>
            <a:off x="384120" y="685800"/>
            <a:ext cx="6085440" cy="3424680"/>
          </a:xfrm>
          <a:prstGeom prst="rect">
            <a:avLst/>
          </a:prstGeom>
        </p:spPr>
      </p:sp>
      <p:sp>
        <p:nvSpPr>
          <p:cNvPr id="505"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06"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356A2F0-B8EE-4C4D-A652-E2B9D21A7A9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7" name="PlaceHolder 1"/>
          <p:cNvSpPr>
            <a:spLocks noGrp="1"/>
          </p:cNvSpPr>
          <p:nvPr>
            <p:ph type="sldImg"/>
          </p:nvPr>
        </p:nvSpPr>
        <p:spPr>
          <a:xfrm>
            <a:off x="384120" y="685800"/>
            <a:ext cx="6085440" cy="3424680"/>
          </a:xfrm>
          <a:prstGeom prst="rect">
            <a:avLst/>
          </a:prstGeom>
        </p:spPr>
      </p:sp>
      <p:sp>
        <p:nvSpPr>
          <p:cNvPr id="508"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09"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6B31AB8-2B2A-481A-8D97-D7FD20886517}"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PlaceHolder 1"/>
          <p:cNvSpPr>
            <a:spLocks noGrp="1"/>
          </p:cNvSpPr>
          <p:nvPr>
            <p:ph type="sldImg"/>
          </p:nvPr>
        </p:nvSpPr>
        <p:spPr>
          <a:xfrm>
            <a:off x="384120" y="685800"/>
            <a:ext cx="6085440" cy="3424680"/>
          </a:xfrm>
          <a:prstGeom prst="rect">
            <a:avLst/>
          </a:prstGeom>
        </p:spPr>
      </p:sp>
      <p:sp>
        <p:nvSpPr>
          <p:cNvPr id="511"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12"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11D97B1-9156-4729-9343-9FA4392D03A4}"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384120" y="685800"/>
            <a:ext cx="6085440" cy="3424680"/>
          </a:xfrm>
          <a:prstGeom prst="rect">
            <a:avLst/>
          </a:prstGeom>
        </p:spPr>
      </p:sp>
      <p:sp>
        <p:nvSpPr>
          <p:cNvPr id="460"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61"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7B2CCAF-D38F-4628-953C-5D31FD82DDB5}" type="slidenum">
              <a:rPr b="0" lang="en-US" sz="1200" spc="-1" strike="noStrike">
                <a:solidFill>
                  <a:srgbClr val="000000"/>
                </a:solidFill>
                <a:latin typeface="+mn-lt"/>
                <a:ea typeface="+mn-ea"/>
              </a:rPr>
              <a:t>&lt;número&gt;</a:t>
            </a:fld>
            <a:endParaRPr b="0" lang="pt-BR"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3" name="PlaceHolder 1"/>
          <p:cNvSpPr>
            <a:spLocks noGrp="1"/>
          </p:cNvSpPr>
          <p:nvPr>
            <p:ph type="sldImg"/>
          </p:nvPr>
        </p:nvSpPr>
        <p:spPr>
          <a:xfrm>
            <a:off x="384120" y="685800"/>
            <a:ext cx="6085440" cy="3424680"/>
          </a:xfrm>
          <a:prstGeom prst="rect">
            <a:avLst/>
          </a:prstGeom>
        </p:spPr>
      </p:sp>
      <p:sp>
        <p:nvSpPr>
          <p:cNvPr id="514"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15"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9C2A141-83D9-45E0-B6E5-AC65172FD156}"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6" name="PlaceHolder 1"/>
          <p:cNvSpPr>
            <a:spLocks noGrp="1"/>
          </p:cNvSpPr>
          <p:nvPr>
            <p:ph type="sldImg"/>
          </p:nvPr>
        </p:nvSpPr>
        <p:spPr>
          <a:xfrm>
            <a:off x="384120" y="685800"/>
            <a:ext cx="6085440" cy="3424680"/>
          </a:xfrm>
          <a:prstGeom prst="rect">
            <a:avLst/>
          </a:prstGeom>
        </p:spPr>
      </p:sp>
      <p:sp>
        <p:nvSpPr>
          <p:cNvPr id="517"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18"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74CD2A7-E40B-4182-8874-D7BD2D0698AC}"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9" name="PlaceHolder 1"/>
          <p:cNvSpPr>
            <a:spLocks noGrp="1"/>
          </p:cNvSpPr>
          <p:nvPr>
            <p:ph type="sldImg"/>
          </p:nvPr>
        </p:nvSpPr>
        <p:spPr>
          <a:xfrm>
            <a:off x="384120" y="685800"/>
            <a:ext cx="6085440" cy="3424680"/>
          </a:xfrm>
          <a:prstGeom prst="rect">
            <a:avLst/>
          </a:prstGeom>
        </p:spPr>
      </p:sp>
      <p:sp>
        <p:nvSpPr>
          <p:cNvPr id="520"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21"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31F8B49-8291-46B1-A819-41C1AB52FD90}"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2" name="PlaceHolder 1"/>
          <p:cNvSpPr>
            <a:spLocks noGrp="1"/>
          </p:cNvSpPr>
          <p:nvPr>
            <p:ph type="sldImg"/>
          </p:nvPr>
        </p:nvSpPr>
        <p:spPr>
          <a:xfrm>
            <a:off x="384120" y="685800"/>
            <a:ext cx="6085440" cy="3424680"/>
          </a:xfrm>
          <a:prstGeom prst="rect">
            <a:avLst/>
          </a:prstGeom>
        </p:spPr>
      </p:sp>
      <p:sp>
        <p:nvSpPr>
          <p:cNvPr id="523"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24"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B1B1106-940A-40BA-BA41-C7597D655067}"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5" name="PlaceHolder 1"/>
          <p:cNvSpPr>
            <a:spLocks noGrp="1"/>
          </p:cNvSpPr>
          <p:nvPr>
            <p:ph type="sldImg"/>
          </p:nvPr>
        </p:nvSpPr>
        <p:spPr>
          <a:xfrm>
            <a:off x="384120" y="685800"/>
            <a:ext cx="6085440" cy="3424680"/>
          </a:xfrm>
          <a:prstGeom prst="rect">
            <a:avLst/>
          </a:prstGeom>
        </p:spPr>
      </p:sp>
      <p:sp>
        <p:nvSpPr>
          <p:cNvPr id="526"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27"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363DC31-64AF-4D2C-BC88-8DEE883367A8}"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8" name="PlaceHolder 1"/>
          <p:cNvSpPr>
            <a:spLocks noGrp="1"/>
          </p:cNvSpPr>
          <p:nvPr>
            <p:ph type="sldImg"/>
          </p:nvPr>
        </p:nvSpPr>
        <p:spPr>
          <a:xfrm>
            <a:off x="384120" y="685800"/>
            <a:ext cx="6085440" cy="3424680"/>
          </a:xfrm>
          <a:prstGeom prst="rect">
            <a:avLst/>
          </a:prstGeom>
        </p:spPr>
      </p:sp>
      <p:sp>
        <p:nvSpPr>
          <p:cNvPr id="529"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30"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E1AF3F8-DE71-4DAE-8D2C-51F6A06428AE}"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1" name="PlaceHolder 1"/>
          <p:cNvSpPr>
            <a:spLocks noGrp="1"/>
          </p:cNvSpPr>
          <p:nvPr>
            <p:ph type="sldImg"/>
          </p:nvPr>
        </p:nvSpPr>
        <p:spPr>
          <a:xfrm>
            <a:off x="384120" y="685800"/>
            <a:ext cx="6085440" cy="3424680"/>
          </a:xfrm>
          <a:prstGeom prst="rect">
            <a:avLst/>
          </a:prstGeom>
        </p:spPr>
      </p:sp>
      <p:sp>
        <p:nvSpPr>
          <p:cNvPr id="532"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33"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F48A455-D080-46F9-A99D-FFB123EA7A4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4" name="PlaceHolder 1"/>
          <p:cNvSpPr>
            <a:spLocks noGrp="1"/>
          </p:cNvSpPr>
          <p:nvPr>
            <p:ph type="sldImg"/>
          </p:nvPr>
        </p:nvSpPr>
        <p:spPr>
          <a:xfrm>
            <a:off x="384120" y="685800"/>
            <a:ext cx="6085440" cy="3424680"/>
          </a:xfrm>
          <a:prstGeom prst="rect">
            <a:avLst/>
          </a:prstGeom>
        </p:spPr>
      </p:sp>
      <p:sp>
        <p:nvSpPr>
          <p:cNvPr id="535"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36"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383CFC4-C4BE-44B9-915C-D53B9471F2F8}"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7" name="PlaceHolder 1"/>
          <p:cNvSpPr>
            <a:spLocks noGrp="1"/>
          </p:cNvSpPr>
          <p:nvPr>
            <p:ph type="sldImg"/>
          </p:nvPr>
        </p:nvSpPr>
        <p:spPr>
          <a:xfrm>
            <a:off x="384120" y="685800"/>
            <a:ext cx="6085440" cy="3424680"/>
          </a:xfrm>
          <a:prstGeom prst="rect">
            <a:avLst/>
          </a:prstGeom>
        </p:spPr>
      </p:sp>
      <p:sp>
        <p:nvSpPr>
          <p:cNvPr id="538"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39"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8328AFD-9CBD-406F-8EC2-F709331C10F8}"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0" name="PlaceHolder 1"/>
          <p:cNvSpPr>
            <a:spLocks noGrp="1"/>
          </p:cNvSpPr>
          <p:nvPr>
            <p:ph type="sldImg"/>
          </p:nvPr>
        </p:nvSpPr>
        <p:spPr>
          <a:xfrm>
            <a:off x="384120" y="685800"/>
            <a:ext cx="6085440" cy="3424680"/>
          </a:xfrm>
          <a:prstGeom prst="rect">
            <a:avLst/>
          </a:prstGeom>
        </p:spPr>
      </p:sp>
      <p:sp>
        <p:nvSpPr>
          <p:cNvPr id="541"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42"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1A6EACF-59BB-4A3B-B278-CF65A6020230}"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384120" y="685800"/>
            <a:ext cx="6085440" cy="3424680"/>
          </a:xfrm>
          <a:prstGeom prst="rect">
            <a:avLst/>
          </a:prstGeom>
        </p:spPr>
      </p:sp>
      <p:sp>
        <p:nvSpPr>
          <p:cNvPr id="463"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64"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895C208-47B9-4140-9152-ECF84E61029E}"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3" name="PlaceHolder 1"/>
          <p:cNvSpPr>
            <a:spLocks noGrp="1"/>
          </p:cNvSpPr>
          <p:nvPr>
            <p:ph type="sldImg"/>
          </p:nvPr>
        </p:nvSpPr>
        <p:spPr>
          <a:xfrm>
            <a:off x="384120" y="685800"/>
            <a:ext cx="6085440" cy="3424680"/>
          </a:xfrm>
          <a:prstGeom prst="rect">
            <a:avLst/>
          </a:prstGeom>
        </p:spPr>
      </p:sp>
      <p:sp>
        <p:nvSpPr>
          <p:cNvPr id="544"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45"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ECD7078-7116-4520-9C7B-EB3CE8BF5A66}"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6" name="PlaceHolder 1"/>
          <p:cNvSpPr>
            <a:spLocks noGrp="1"/>
          </p:cNvSpPr>
          <p:nvPr>
            <p:ph type="sldImg"/>
          </p:nvPr>
        </p:nvSpPr>
        <p:spPr>
          <a:xfrm>
            <a:off x="384120" y="685800"/>
            <a:ext cx="6085440" cy="3424680"/>
          </a:xfrm>
          <a:prstGeom prst="rect">
            <a:avLst/>
          </a:prstGeom>
        </p:spPr>
      </p:sp>
      <p:sp>
        <p:nvSpPr>
          <p:cNvPr id="547"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48"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DCC21E5-A342-4D77-870F-996914AD664D}"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9" name="PlaceHolder 1"/>
          <p:cNvSpPr>
            <a:spLocks noGrp="1"/>
          </p:cNvSpPr>
          <p:nvPr>
            <p:ph type="sldImg"/>
          </p:nvPr>
        </p:nvSpPr>
        <p:spPr>
          <a:xfrm>
            <a:off x="384120" y="685800"/>
            <a:ext cx="6085440" cy="3424680"/>
          </a:xfrm>
          <a:prstGeom prst="rect">
            <a:avLst/>
          </a:prstGeom>
        </p:spPr>
      </p:sp>
      <p:sp>
        <p:nvSpPr>
          <p:cNvPr id="550"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51"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9E1006F-4B08-4C78-9177-131549FF580A}"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PlaceHolder 1"/>
          <p:cNvSpPr>
            <a:spLocks noGrp="1"/>
          </p:cNvSpPr>
          <p:nvPr>
            <p:ph type="sldImg"/>
          </p:nvPr>
        </p:nvSpPr>
        <p:spPr>
          <a:xfrm>
            <a:off x="384120" y="685800"/>
            <a:ext cx="6085440" cy="3424680"/>
          </a:xfrm>
          <a:prstGeom prst="rect">
            <a:avLst/>
          </a:prstGeom>
        </p:spPr>
      </p:sp>
      <p:sp>
        <p:nvSpPr>
          <p:cNvPr id="553"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54"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6BAB6F6-DA6D-411A-9EE9-BBF10A767C55}"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5" name="PlaceHolder 1"/>
          <p:cNvSpPr>
            <a:spLocks noGrp="1"/>
          </p:cNvSpPr>
          <p:nvPr>
            <p:ph type="sldImg"/>
          </p:nvPr>
        </p:nvSpPr>
        <p:spPr>
          <a:xfrm>
            <a:off x="384120" y="685800"/>
            <a:ext cx="6085440" cy="3424680"/>
          </a:xfrm>
          <a:prstGeom prst="rect">
            <a:avLst/>
          </a:prstGeom>
        </p:spPr>
      </p:sp>
      <p:sp>
        <p:nvSpPr>
          <p:cNvPr id="556"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57"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0C24C29-56D2-4756-8B5F-B69F79B4591F}"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PlaceHolder 1"/>
          <p:cNvSpPr>
            <a:spLocks noGrp="1"/>
          </p:cNvSpPr>
          <p:nvPr>
            <p:ph type="sldImg"/>
          </p:nvPr>
        </p:nvSpPr>
        <p:spPr>
          <a:xfrm>
            <a:off x="384120" y="685800"/>
            <a:ext cx="6085440" cy="3424680"/>
          </a:xfrm>
          <a:prstGeom prst="rect">
            <a:avLst/>
          </a:prstGeom>
        </p:spPr>
      </p:sp>
      <p:sp>
        <p:nvSpPr>
          <p:cNvPr id="559"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60"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6409921-A178-45C0-A5E2-5E72623BF5AC}"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1" name="PlaceHolder 1"/>
          <p:cNvSpPr>
            <a:spLocks noGrp="1"/>
          </p:cNvSpPr>
          <p:nvPr>
            <p:ph type="sldImg"/>
          </p:nvPr>
        </p:nvSpPr>
        <p:spPr>
          <a:xfrm>
            <a:off x="384120" y="685800"/>
            <a:ext cx="6085440" cy="3424680"/>
          </a:xfrm>
          <a:prstGeom prst="rect">
            <a:avLst/>
          </a:prstGeom>
        </p:spPr>
      </p:sp>
      <p:sp>
        <p:nvSpPr>
          <p:cNvPr id="562"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63"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CC9CB9A-854D-4A4E-BD89-D274EAD1A799}"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4" name="PlaceHolder 1"/>
          <p:cNvSpPr>
            <a:spLocks noGrp="1"/>
          </p:cNvSpPr>
          <p:nvPr>
            <p:ph type="sldImg"/>
          </p:nvPr>
        </p:nvSpPr>
        <p:spPr>
          <a:xfrm>
            <a:off x="384120" y="685800"/>
            <a:ext cx="6085440" cy="3424680"/>
          </a:xfrm>
          <a:prstGeom prst="rect">
            <a:avLst/>
          </a:prstGeom>
        </p:spPr>
      </p:sp>
      <p:sp>
        <p:nvSpPr>
          <p:cNvPr id="565"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66"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B754C42-9D89-4AD9-8DD8-503F20FBF00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7" name="PlaceHolder 1"/>
          <p:cNvSpPr>
            <a:spLocks noGrp="1"/>
          </p:cNvSpPr>
          <p:nvPr>
            <p:ph type="sldImg"/>
          </p:nvPr>
        </p:nvSpPr>
        <p:spPr>
          <a:xfrm>
            <a:off x="384120" y="685800"/>
            <a:ext cx="6085440" cy="3424680"/>
          </a:xfrm>
          <a:prstGeom prst="rect">
            <a:avLst/>
          </a:prstGeom>
        </p:spPr>
      </p:sp>
      <p:sp>
        <p:nvSpPr>
          <p:cNvPr id="568"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69"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C2C0C02-22B0-442A-9EBA-31352E16BCA0}"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sldImg"/>
          </p:nvPr>
        </p:nvSpPr>
        <p:spPr>
          <a:xfrm>
            <a:off x="384120" y="685800"/>
            <a:ext cx="6085440" cy="3424680"/>
          </a:xfrm>
          <a:prstGeom prst="rect">
            <a:avLst/>
          </a:prstGeom>
        </p:spPr>
      </p:sp>
      <p:sp>
        <p:nvSpPr>
          <p:cNvPr id="571"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72"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EA4BF29-BB1F-4A15-B2C0-B2EEF5A2291A}"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384120" y="685800"/>
            <a:ext cx="6085440" cy="3424680"/>
          </a:xfrm>
          <a:prstGeom prst="rect">
            <a:avLst/>
          </a:prstGeom>
        </p:spPr>
      </p:sp>
      <p:sp>
        <p:nvSpPr>
          <p:cNvPr id="466"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67"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91C830D-D39F-403E-8965-410C3020E51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PlaceHolder 1"/>
          <p:cNvSpPr>
            <a:spLocks noGrp="1"/>
          </p:cNvSpPr>
          <p:nvPr>
            <p:ph type="sldImg"/>
          </p:nvPr>
        </p:nvSpPr>
        <p:spPr>
          <a:xfrm>
            <a:off x="384120" y="685800"/>
            <a:ext cx="6085440" cy="3424680"/>
          </a:xfrm>
          <a:prstGeom prst="rect">
            <a:avLst/>
          </a:prstGeom>
        </p:spPr>
      </p:sp>
      <p:sp>
        <p:nvSpPr>
          <p:cNvPr id="574"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75"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38E8C4A-50F9-432B-9D83-F5F076CD5AC6}"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6" name="PlaceHolder 1"/>
          <p:cNvSpPr>
            <a:spLocks noGrp="1"/>
          </p:cNvSpPr>
          <p:nvPr>
            <p:ph type="sldImg"/>
          </p:nvPr>
        </p:nvSpPr>
        <p:spPr>
          <a:xfrm>
            <a:off x="384120" y="685800"/>
            <a:ext cx="6085440" cy="3424680"/>
          </a:xfrm>
          <a:prstGeom prst="rect">
            <a:avLst/>
          </a:prstGeom>
        </p:spPr>
      </p:sp>
      <p:sp>
        <p:nvSpPr>
          <p:cNvPr id="577"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78"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6A11784-F52B-4380-A591-C42EBFEF4443}"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PlaceHolder 1"/>
          <p:cNvSpPr>
            <a:spLocks noGrp="1"/>
          </p:cNvSpPr>
          <p:nvPr>
            <p:ph type="sldImg"/>
          </p:nvPr>
        </p:nvSpPr>
        <p:spPr>
          <a:xfrm>
            <a:off x="384120" y="685800"/>
            <a:ext cx="6085440" cy="3424680"/>
          </a:xfrm>
          <a:prstGeom prst="rect">
            <a:avLst/>
          </a:prstGeom>
        </p:spPr>
      </p:sp>
      <p:sp>
        <p:nvSpPr>
          <p:cNvPr id="580"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81"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CEF04C7-E44C-4734-9D46-FE068585506B}"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PlaceHolder 1"/>
          <p:cNvSpPr>
            <a:spLocks noGrp="1"/>
          </p:cNvSpPr>
          <p:nvPr>
            <p:ph type="sldImg"/>
          </p:nvPr>
        </p:nvSpPr>
        <p:spPr>
          <a:xfrm>
            <a:off x="384120" y="685800"/>
            <a:ext cx="6085440" cy="3424680"/>
          </a:xfrm>
          <a:prstGeom prst="rect">
            <a:avLst/>
          </a:prstGeom>
        </p:spPr>
      </p:sp>
      <p:sp>
        <p:nvSpPr>
          <p:cNvPr id="583"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584"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5E8A118-044B-4E67-B776-C8D3978B1A2B}"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384120" y="685800"/>
            <a:ext cx="6085440" cy="3424680"/>
          </a:xfrm>
          <a:prstGeom prst="rect">
            <a:avLst/>
          </a:prstGeom>
        </p:spPr>
      </p:sp>
      <p:sp>
        <p:nvSpPr>
          <p:cNvPr id="469"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70"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79F18DE-963D-428A-8000-67F2D2ED9151}"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384120" y="685800"/>
            <a:ext cx="6085440" cy="3424680"/>
          </a:xfrm>
          <a:prstGeom prst="rect">
            <a:avLst/>
          </a:prstGeom>
        </p:spPr>
      </p:sp>
      <p:sp>
        <p:nvSpPr>
          <p:cNvPr id="472"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73"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051AE98-B862-4CA2-BC1C-CC2774FDE8C5}"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384120" y="685800"/>
            <a:ext cx="6085440" cy="3424680"/>
          </a:xfrm>
          <a:prstGeom prst="rect">
            <a:avLst/>
          </a:prstGeom>
        </p:spPr>
      </p:sp>
      <p:sp>
        <p:nvSpPr>
          <p:cNvPr id="475"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76"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ACB1863-8BD3-4618-91A8-B37F62CD208A}"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384120" y="685800"/>
            <a:ext cx="6085440" cy="3424680"/>
          </a:xfrm>
          <a:prstGeom prst="rect">
            <a:avLst/>
          </a:prstGeom>
        </p:spPr>
      </p:sp>
      <p:sp>
        <p:nvSpPr>
          <p:cNvPr id="478"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79"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E778C17-C615-410B-ADF1-6A89590E97FE}"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384120" y="685800"/>
            <a:ext cx="6085440" cy="3424680"/>
          </a:xfrm>
          <a:prstGeom prst="rect">
            <a:avLst/>
          </a:prstGeom>
        </p:spPr>
      </p:sp>
      <p:sp>
        <p:nvSpPr>
          <p:cNvPr id="481" name="PlaceHolder 2"/>
          <p:cNvSpPr>
            <a:spLocks noGrp="1"/>
          </p:cNvSpPr>
          <p:nvPr>
            <p:ph type="body"/>
          </p:nvPr>
        </p:nvSpPr>
        <p:spPr>
          <a:xfrm>
            <a:off x="685800" y="4343400"/>
            <a:ext cx="5482080" cy="4110480"/>
          </a:xfrm>
          <a:prstGeom prst="rect">
            <a:avLst/>
          </a:prstGeom>
        </p:spPr>
        <p:txBody>
          <a:bodyPr lIns="0" rIns="0" tIns="0" bIns="0">
            <a:noAutofit/>
          </a:bodyPr>
          <a:p>
            <a:endParaRPr b="0" lang="pt-BR" sz="2000" spc="-1" strike="noStrike">
              <a:latin typeface="Arial"/>
            </a:endParaRPr>
          </a:p>
        </p:txBody>
      </p:sp>
      <p:sp>
        <p:nvSpPr>
          <p:cNvPr id="482" name="CustomShape 3"/>
          <p:cNvSpPr/>
          <p:nvPr/>
        </p:nvSpPr>
        <p:spPr>
          <a:xfrm>
            <a:off x="3884760" y="8685360"/>
            <a:ext cx="2967480" cy="4528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354F592-D809-41BF-89F9-F65359712B95}" type="slidenum">
              <a:rPr b="0" lang="en-US" sz="1200" spc="-1" strike="noStrike">
                <a:solidFill>
                  <a:srgbClr val="000000"/>
                </a:solidFill>
                <a:latin typeface="Calibri"/>
                <a:ea typeface="ＭＳ Ｐゴシック"/>
              </a:rPr>
              <a:t>&lt;número&gt;</a:t>
            </a:fld>
            <a:endParaRPr b="0" lang="pt-BR"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24" name="PlaceHolder 2"/>
          <p:cNvSpPr>
            <a:spLocks noGrp="1"/>
          </p:cNvSpPr>
          <p:nvPr>
            <p:ph type="body"/>
          </p:nvPr>
        </p:nvSpPr>
        <p:spPr>
          <a:xfrm>
            <a:off x="457200" y="1204560"/>
            <a:ext cx="8229240" cy="1423800"/>
          </a:xfrm>
          <a:prstGeom prst="rect">
            <a:avLst/>
          </a:prstGeom>
        </p:spPr>
        <p:txBody>
          <a:bodyPr lIns="0" rIns="0" tIns="0" bIns="0">
            <a:normAutofit/>
          </a:bodyPr>
          <a:p>
            <a:endParaRPr b="0" lang="pt-BR" sz="3200" spc="-1" strike="noStrike">
              <a:latin typeface="Arial"/>
            </a:endParaRPr>
          </a:p>
        </p:txBody>
      </p:sp>
      <p:sp>
        <p:nvSpPr>
          <p:cNvPr id="25" name="PlaceHolder 3"/>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27"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28"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29"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
        <p:nvSpPr>
          <p:cNvPr id="30" name="PlaceHolder 5"/>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32" name="PlaceHolder 2"/>
          <p:cNvSpPr>
            <a:spLocks noGrp="1"/>
          </p:cNvSpPr>
          <p:nvPr>
            <p:ph type="body"/>
          </p:nvPr>
        </p:nvSpPr>
        <p:spPr>
          <a:xfrm>
            <a:off x="457200" y="1204560"/>
            <a:ext cx="2649600" cy="1423800"/>
          </a:xfrm>
          <a:prstGeom prst="rect">
            <a:avLst/>
          </a:prstGeom>
        </p:spPr>
        <p:txBody>
          <a:bodyPr lIns="0" rIns="0" tIns="0" bIns="0">
            <a:normAutofit/>
          </a:bodyPr>
          <a:p>
            <a:endParaRPr b="0" lang="pt-BR" sz="3200" spc="-1" strike="noStrike">
              <a:latin typeface="Arial"/>
            </a:endParaRPr>
          </a:p>
        </p:txBody>
      </p:sp>
      <p:sp>
        <p:nvSpPr>
          <p:cNvPr id="33" name="PlaceHolder 3"/>
          <p:cNvSpPr>
            <a:spLocks noGrp="1"/>
          </p:cNvSpPr>
          <p:nvPr>
            <p:ph type="body"/>
          </p:nvPr>
        </p:nvSpPr>
        <p:spPr>
          <a:xfrm>
            <a:off x="3239640" y="1204560"/>
            <a:ext cx="2649600" cy="1423800"/>
          </a:xfrm>
          <a:prstGeom prst="rect">
            <a:avLst/>
          </a:prstGeom>
        </p:spPr>
        <p:txBody>
          <a:bodyPr lIns="0" rIns="0" tIns="0" bIns="0">
            <a:normAutofit/>
          </a:bodyPr>
          <a:p>
            <a:endParaRPr b="0" lang="pt-BR" sz="3200" spc="-1" strike="noStrike">
              <a:latin typeface="Arial"/>
            </a:endParaRPr>
          </a:p>
        </p:txBody>
      </p:sp>
      <p:sp>
        <p:nvSpPr>
          <p:cNvPr id="34" name="PlaceHolder 4"/>
          <p:cNvSpPr>
            <a:spLocks noGrp="1"/>
          </p:cNvSpPr>
          <p:nvPr>
            <p:ph type="body"/>
          </p:nvPr>
        </p:nvSpPr>
        <p:spPr>
          <a:xfrm>
            <a:off x="6022080" y="1204560"/>
            <a:ext cx="2649600" cy="1423800"/>
          </a:xfrm>
          <a:prstGeom prst="rect">
            <a:avLst/>
          </a:prstGeom>
        </p:spPr>
        <p:txBody>
          <a:bodyPr lIns="0" rIns="0" tIns="0" bIns="0">
            <a:normAutofit/>
          </a:bodyPr>
          <a:p>
            <a:endParaRPr b="0" lang="pt-BR" sz="3200" spc="-1" strike="noStrike">
              <a:latin typeface="Arial"/>
            </a:endParaRPr>
          </a:p>
        </p:txBody>
      </p:sp>
      <p:sp>
        <p:nvSpPr>
          <p:cNvPr id="35" name="PlaceHolder 5"/>
          <p:cNvSpPr>
            <a:spLocks noGrp="1"/>
          </p:cNvSpPr>
          <p:nvPr>
            <p:ph type="body"/>
          </p:nvPr>
        </p:nvSpPr>
        <p:spPr>
          <a:xfrm>
            <a:off x="457200" y="2764080"/>
            <a:ext cx="2649600" cy="1423800"/>
          </a:xfrm>
          <a:prstGeom prst="rect">
            <a:avLst/>
          </a:prstGeom>
        </p:spPr>
        <p:txBody>
          <a:bodyPr lIns="0" rIns="0" tIns="0" bIns="0">
            <a:normAutofit/>
          </a:bodyPr>
          <a:p>
            <a:endParaRPr b="0" lang="pt-BR" sz="3200" spc="-1" strike="noStrike">
              <a:latin typeface="Arial"/>
            </a:endParaRPr>
          </a:p>
        </p:txBody>
      </p:sp>
      <p:sp>
        <p:nvSpPr>
          <p:cNvPr id="36" name="PlaceHolder 6"/>
          <p:cNvSpPr>
            <a:spLocks noGrp="1"/>
          </p:cNvSpPr>
          <p:nvPr>
            <p:ph type="body"/>
          </p:nvPr>
        </p:nvSpPr>
        <p:spPr>
          <a:xfrm>
            <a:off x="3239640" y="2764080"/>
            <a:ext cx="2649600" cy="1423800"/>
          </a:xfrm>
          <a:prstGeom prst="rect">
            <a:avLst/>
          </a:prstGeom>
        </p:spPr>
        <p:txBody>
          <a:bodyPr lIns="0" rIns="0" tIns="0" bIns="0">
            <a:normAutofit/>
          </a:bodyPr>
          <a:p>
            <a:endParaRPr b="0" lang="pt-BR" sz="3200" spc="-1" strike="noStrike">
              <a:latin typeface="Arial"/>
            </a:endParaRPr>
          </a:p>
        </p:txBody>
      </p:sp>
      <p:sp>
        <p:nvSpPr>
          <p:cNvPr id="37" name="PlaceHolder 7"/>
          <p:cNvSpPr>
            <a:spLocks noGrp="1"/>
          </p:cNvSpPr>
          <p:nvPr>
            <p:ph type="body"/>
          </p:nvPr>
        </p:nvSpPr>
        <p:spPr>
          <a:xfrm>
            <a:off x="6022080" y="2764080"/>
            <a:ext cx="26496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3" name="PlaceHolder 2"/>
          <p:cNvSpPr>
            <a:spLocks noGrp="1"/>
          </p:cNvSpPr>
          <p:nvPr>
            <p:ph type="subTitle"/>
          </p:nvPr>
        </p:nvSpPr>
        <p:spPr>
          <a:xfrm>
            <a:off x="457200" y="1204560"/>
            <a:ext cx="8229240" cy="2985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5" name="PlaceHolder 2"/>
          <p:cNvSpPr>
            <a:spLocks noGrp="1"/>
          </p:cNvSpPr>
          <p:nvPr>
            <p:ph type="body"/>
          </p:nvPr>
        </p:nvSpPr>
        <p:spPr>
          <a:xfrm>
            <a:off x="457200" y="1204560"/>
            <a:ext cx="822924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7"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8"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05200"/>
            <a:ext cx="8229240" cy="3984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12"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13"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
        <p:nvSpPr>
          <p:cNvPr id="14"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16"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17"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18" name="PlaceHolder 4"/>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20"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21"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22" name="PlaceHolder 4"/>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9320"/>
          </a:xfrm>
          <a:prstGeom prst="rect">
            <a:avLst/>
          </a:prstGeom>
        </p:spPr>
        <p:txBody>
          <a:bodyPr lIns="0" rIns="0" tIns="0" bIns="0" anchor="ctr">
            <a:noAutofit/>
          </a:bodyPr>
          <a:p>
            <a:pPr algn="ctr"/>
            <a:r>
              <a:rPr b="0" lang="pt-BR" sz="4400" spc="-1" strike="noStrike">
                <a:latin typeface="Arial"/>
              </a:rPr>
              <a:t>Clique para </a:t>
            </a:r>
            <a:r>
              <a:rPr b="0" lang="pt-BR" sz="4400" spc="-1" strike="noStrike">
                <a:latin typeface="Arial"/>
              </a:rPr>
              <a:t>editar o </a:t>
            </a:r>
            <a:r>
              <a:rPr b="0" lang="pt-BR" sz="4400" spc="-1" strike="noStrike">
                <a:latin typeface="Arial"/>
              </a:rPr>
              <a:t>formato do </a:t>
            </a:r>
            <a:r>
              <a:rPr b="0" lang="pt-BR" sz="4400" spc="-1" strike="noStrike">
                <a:latin typeface="Arial"/>
              </a:rPr>
              <a:t>texto do </a:t>
            </a:r>
            <a:r>
              <a:rPr b="0" lang="pt-BR" sz="4400" spc="-1" strike="noStrike">
                <a:latin typeface="Arial"/>
              </a:rPr>
              <a:t>título</a:t>
            </a:r>
            <a:endParaRPr b="0" lang="pt-BR" sz="4400" spc="-1" strike="noStrike">
              <a:latin typeface="Arial"/>
            </a:endParaRPr>
          </a:p>
        </p:txBody>
      </p:sp>
      <p:sp>
        <p:nvSpPr>
          <p:cNvPr id="1" name="PlaceHolder 2"/>
          <p:cNvSpPr>
            <a:spLocks noGrp="1"/>
          </p:cNvSpPr>
          <p:nvPr>
            <p:ph type="body"/>
          </p:nvPr>
        </p:nvSpPr>
        <p:spPr>
          <a:xfrm>
            <a:off x="457200" y="1204560"/>
            <a:ext cx="8229240" cy="298548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xml"/><Relationship Id="rId6"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1.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1.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xml"/><Relationship Id="rId5"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1.xml"/><Relationship Id="rId6"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xml"/><Relationship Id="rId5"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slideLayout" Target="../slideLayouts/slideLayout1.xml"/><Relationship Id="rId6"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1.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slideLayout" Target="../slideLayouts/slideLayout1.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slideLayout" Target="../slideLayouts/slideLayout1.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slideLayout" Target="../slideLayouts/slideLayout1.xml"/><Relationship Id="rId5"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1.xml"/><Relationship Id="rId7"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hyperlink" Target="https://www.dedc.cefetmg.br/documentos/" TargetMode="External"/><Relationship Id="rId2" Type="http://schemas.openxmlformats.org/officeDocument/2006/relationships/slideLayout" Target="../slideLayouts/slideLayout1.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1.xml"/><Relationship Id="rId5"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slideLayout" Target="../slideLayouts/slideLayout1.xml"/><Relationship Id="rId4"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image" Target="../media/image66.png"/><Relationship Id="rId3" Type="http://schemas.openxmlformats.org/officeDocument/2006/relationships/slideLayout" Target="../slideLayouts/slideLayout1.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slideLayout" Target="../slideLayouts/slideLayout1.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hyperlink" Target="https://www.dedc.cefetmg.br/integracaodaextensao/" TargetMode="External"/><Relationship Id="rId2" Type="http://schemas.openxmlformats.org/officeDocument/2006/relationships/hyperlink" Target="http://www.dedc.cefetmg.br/guias" TargetMode="External"/><Relationship Id="rId3" Type="http://schemas.openxmlformats.org/officeDocument/2006/relationships/hyperlink" Target="http://www.dedc.cefetmg.br/documentos" TargetMode="External"/><Relationship Id="rId4" Type="http://schemas.openxmlformats.org/officeDocument/2006/relationships/hyperlink" Target="https://www.dedc.cefetmg.br/legislacao-e-normas/" TargetMode="External"/><Relationship Id="rId5" Type="http://schemas.openxmlformats.org/officeDocument/2006/relationships/slideLayout" Target="../slideLayouts/slideLayout1.xml"/><Relationship Id="rId6"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0" y="2970360"/>
            <a:ext cx="825084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5" name="Picture 2" descr=""/>
          <p:cNvPicPr/>
          <p:nvPr/>
        </p:nvPicPr>
        <p:blipFill>
          <a:blip r:embed="rId1"/>
          <a:stretch/>
        </p:blipFill>
        <p:spPr>
          <a:xfrm>
            <a:off x="-58320" y="3110760"/>
            <a:ext cx="8204760" cy="831960"/>
          </a:xfrm>
          <a:prstGeom prst="rect">
            <a:avLst/>
          </a:prstGeom>
          <a:ln>
            <a:noFill/>
          </a:ln>
        </p:spPr>
      </p:pic>
      <p:sp>
        <p:nvSpPr>
          <p:cNvPr id="46" name="CustomShape 2"/>
          <p:cNvSpPr/>
          <p:nvPr/>
        </p:nvSpPr>
        <p:spPr>
          <a:xfrm>
            <a:off x="504000" y="2282760"/>
            <a:ext cx="801684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3200" spc="-1" strike="noStrike">
                <a:solidFill>
                  <a:srgbClr val="000000"/>
                </a:solidFill>
                <a:latin typeface="Arial"/>
                <a:ea typeface="ＭＳ Ｐゴシック"/>
              </a:rPr>
              <a:t>Submissão de propostas de PEX e AEX</a:t>
            </a:r>
            <a:endParaRPr b="0" lang="pt-BR" sz="3200" spc="-1" strike="noStrike">
              <a:latin typeface="Arial"/>
            </a:endParaRPr>
          </a:p>
        </p:txBody>
      </p:sp>
      <p:sp>
        <p:nvSpPr>
          <p:cNvPr id="47" name="CustomShape 3"/>
          <p:cNvSpPr/>
          <p:nvPr/>
        </p:nvSpPr>
        <p:spPr>
          <a:xfrm>
            <a:off x="543960" y="3080160"/>
            <a:ext cx="4975560" cy="681840"/>
          </a:xfrm>
          <a:prstGeom prst="rect">
            <a:avLst/>
          </a:prstGeom>
          <a:solidFill>
            <a:schemeClr val="tx1"/>
          </a:solidFill>
          <a:ln>
            <a:noFill/>
          </a:ln>
        </p:spPr>
        <p:style>
          <a:lnRef idx="0"/>
          <a:fillRef idx="0"/>
          <a:effectRef idx="0"/>
          <a:fontRef idx="minor"/>
        </p:style>
      </p:sp>
      <p:pic>
        <p:nvPicPr>
          <p:cNvPr id="48" name="Picture 2" descr="Diretoria de Graduação"/>
          <p:cNvPicPr/>
          <p:nvPr/>
        </p:nvPicPr>
        <p:blipFill>
          <a:blip r:embed="rId2"/>
          <a:stretch/>
        </p:blipFill>
        <p:spPr>
          <a:xfrm>
            <a:off x="3844080" y="4293360"/>
            <a:ext cx="1412280" cy="737280"/>
          </a:xfrm>
          <a:prstGeom prst="rect">
            <a:avLst/>
          </a:prstGeom>
          <a:ln>
            <a:noFill/>
          </a:ln>
        </p:spPr>
      </p:pic>
      <p:sp>
        <p:nvSpPr>
          <p:cNvPr id="49" name="CustomShape 4"/>
          <p:cNvSpPr/>
          <p:nvPr/>
        </p:nvSpPr>
        <p:spPr>
          <a:xfrm>
            <a:off x="591120" y="4325040"/>
            <a:ext cx="159984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DIRGRAD</a:t>
            </a:r>
            <a:endParaRPr b="0" lang="pt-BR" sz="2400" spc="-1" strike="noStrike">
              <a:latin typeface="Arial"/>
            </a:endParaRPr>
          </a:p>
        </p:txBody>
      </p:sp>
      <p:sp>
        <p:nvSpPr>
          <p:cNvPr id="50" name="CustomShape 5"/>
          <p:cNvSpPr/>
          <p:nvPr/>
        </p:nvSpPr>
        <p:spPr>
          <a:xfrm>
            <a:off x="2451960" y="4325040"/>
            <a:ext cx="104076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DEDC</a:t>
            </a:r>
            <a:endParaRPr b="0" lang="pt-BR" sz="2400" spc="-1" strike="noStrike">
              <a:latin typeface="Arial"/>
            </a:endParaRPr>
          </a:p>
        </p:txBody>
      </p:sp>
      <p:sp>
        <p:nvSpPr>
          <p:cNvPr id="51" name="CustomShape 6"/>
          <p:cNvSpPr/>
          <p:nvPr/>
        </p:nvSpPr>
        <p:spPr>
          <a:xfrm>
            <a:off x="2160000" y="4209120"/>
            <a:ext cx="294120" cy="5770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3200" spc="-1" strike="noStrike">
                <a:solidFill>
                  <a:srgbClr val="000000"/>
                </a:solidFill>
                <a:latin typeface="Arial"/>
                <a:ea typeface="ＭＳ Ｐゴシック"/>
              </a:rPr>
              <a:t>|</a:t>
            </a:r>
            <a:endParaRPr b="0" lang="pt-BR" sz="3200" spc="-1" strike="noStrike">
              <a:latin typeface="Arial"/>
            </a:endParaRPr>
          </a:p>
        </p:txBody>
      </p:sp>
      <p:sp>
        <p:nvSpPr>
          <p:cNvPr id="52" name="CustomShape 7"/>
          <p:cNvSpPr/>
          <p:nvPr/>
        </p:nvSpPr>
        <p:spPr>
          <a:xfrm>
            <a:off x="3481920" y="4209120"/>
            <a:ext cx="294120" cy="5770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3200" spc="-1" strike="noStrike">
                <a:solidFill>
                  <a:srgbClr val="000000"/>
                </a:solidFill>
                <a:latin typeface="Arial"/>
                <a:ea typeface="ＭＳ Ｐゴシック"/>
              </a:rPr>
              <a:t>|</a:t>
            </a:r>
            <a:endParaRPr b="0" lang="pt-B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19" name="CustomShape 2"/>
          <p:cNvSpPr/>
          <p:nvPr/>
        </p:nvSpPr>
        <p:spPr>
          <a:xfrm>
            <a:off x="168120" y="1381680"/>
            <a:ext cx="3950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Acesso:</a:t>
            </a:r>
            <a:endParaRPr b="0" lang="pt-BR" sz="2600" spc="-1" strike="noStrike">
              <a:latin typeface="Arial"/>
            </a:endParaRPr>
          </a:p>
        </p:txBody>
      </p:sp>
      <p:grpSp>
        <p:nvGrpSpPr>
          <p:cNvPr id="120" name="Group 3"/>
          <p:cNvGrpSpPr/>
          <p:nvPr/>
        </p:nvGrpSpPr>
        <p:grpSpPr>
          <a:xfrm>
            <a:off x="1872000" y="1297440"/>
            <a:ext cx="1847880" cy="859320"/>
            <a:chOff x="1872000" y="1297440"/>
            <a:chExt cx="1847880" cy="859320"/>
          </a:xfrm>
        </p:grpSpPr>
        <p:pic>
          <p:nvPicPr>
            <p:cNvPr id="121" name="" descr=""/>
            <p:cNvPicPr/>
            <p:nvPr/>
          </p:nvPicPr>
          <p:blipFill>
            <a:blip r:embed="rId1"/>
            <a:stretch/>
          </p:blipFill>
          <p:spPr>
            <a:xfrm>
              <a:off x="1872000" y="1297440"/>
              <a:ext cx="1847880" cy="859320"/>
            </a:xfrm>
            <a:prstGeom prst="rect">
              <a:avLst/>
            </a:prstGeom>
            <a:ln w="36000">
              <a:solidFill>
                <a:srgbClr val="000000"/>
              </a:solidFill>
              <a:round/>
            </a:ln>
          </p:spPr>
        </p:pic>
        <p:sp>
          <p:nvSpPr>
            <p:cNvPr id="122" name="CustomShape 4"/>
            <p:cNvSpPr/>
            <p:nvPr/>
          </p:nvSpPr>
          <p:spPr>
            <a:xfrm>
              <a:off x="2859120" y="1728000"/>
              <a:ext cx="860760" cy="356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grpSp>
        <p:nvGrpSpPr>
          <p:cNvPr id="123" name="Group 5"/>
          <p:cNvGrpSpPr/>
          <p:nvPr/>
        </p:nvGrpSpPr>
        <p:grpSpPr>
          <a:xfrm>
            <a:off x="144000" y="2376000"/>
            <a:ext cx="4172760" cy="860760"/>
            <a:chOff x="144000" y="2376000"/>
            <a:chExt cx="4172760" cy="860760"/>
          </a:xfrm>
        </p:grpSpPr>
        <p:pic>
          <p:nvPicPr>
            <p:cNvPr id="124" name="" descr=""/>
            <p:cNvPicPr/>
            <p:nvPr/>
          </p:nvPicPr>
          <p:blipFill>
            <a:blip r:embed="rId2"/>
            <a:stretch/>
          </p:blipFill>
          <p:spPr>
            <a:xfrm>
              <a:off x="144000" y="2376000"/>
              <a:ext cx="4172760" cy="860760"/>
            </a:xfrm>
            <a:prstGeom prst="rect">
              <a:avLst/>
            </a:prstGeom>
            <a:ln w="36000">
              <a:solidFill>
                <a:srgbClr val="000000"/>
              </a:solidFill>
              <a:round/>
            </a:ln>
          </p:spPr>
        </p:pic>
        <p:sp>
          <p:nvSpPr>
            <p:cNvPr id="125" name="CustomShape 6"/>
            <p:cNvSpPr/>
            <p:nvPr/>
          </p:nvSpPr>
          <p:spPr>
            <a:xfrm>
              <a:off x="2846160" y="2802600"/>
              <a:ext cx="1101960" cy="11844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pic>
        <p:nvPicPr>
          <p:cNvPr id="126" name="" descr=""/>
          <p:cNvPicPr/>
          <p:nvPr/>
        </p:nvPicPr>
        <p:blipFill>
          <a:blip r:embed="rId3"/>
          <a:stretch/>
        </p:blipFill>
        <p:spPr>
          <a:xfrm>
            <a:off x="5160960" y="2668680"/>
            <a:ext cx="1891800" cy="568080"/>
          </a:xfrm>
          <a:prstGeom prst="rect">
            <a:avLst/>
          </a:prstGeom>
          <a:ln w="36000">
            <a:solidFill>
              <a:srgbClr val="000000"/>
            </a:solidFill>
            <a:round/>
          </a:ln>
        </p:spPr>
      </p:pic>
      <p:sp>
        <p:nvSpPr>
          <p:cNvPr id="127" name="CustomShape 7"/>
          <p:cNvSpPr/>
          <p:nvPr/>
        </p:nvSpPr>
        <p:spPr>
          <a:xfrm>
            <a:off x="5832360" y="1296360"/>
            <a:ext cx="1796400" cy="788400"/>
          </a:xfrm>
          <a:prstGeom prst="wedgeRoundRectCallout">
            <a:avLst>
              <a:gd name="adj1" fmla="val -159240"/>
              <a:gd name="adj2" fmla="val 147954"/>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No Menu Extensão,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localize  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Submeter Proposta”.</a:t>
            </a:r>
            <a:endParaRPr b="0" lang="pt-BR" sz="1200" spc="-1" strike="noStrike">
              <a:latin typeface="Arial"/>
            </a:endParaRPr>
          </a:p>
        </p:txBody>
      </p:sp>
      <p:sp>
        <p:nvSpPr>
          <p:cNvPr id="128" name="CustomShape 8"/>
          <p:cNvSpPr/>
          <p:nvPr/>
        </p:nvSpPr>
        <p:spPr>
          <a:xfrm>
            <a:off x="4180680" y="1296000"/>
            <a:ext cx="1504080" cy="524160"/>
          </a:xfrm>
          <a:prstGeom prst="wedgeRoundRectCallout">
            <a:avLst>
              <a:gd name="adj1" fmla="val -78453"/>
              <a:gd name="adj2" fmla="val 92277"/>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No SIGAA, acesse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o Portal Docente.</a:t>
            </a:r>
            <a:endParaRPr b="0" lang="pt-BR" sz="1200" spc="-1" strike="noStrike">
              <a:latin typeface="Arial"/>
            </a:endParaRPr>
          </a:p>
        </p:txBody>
      </p:sp>
      <p:sp>
        <p:nvSpPr>
          <p:cNvPr id="129" name="CustomShape 9"/>
          <p:cNvSpPr/>
          <p:nvPr/>
        </p:nvSpPr>
        <p:spPr>
          <a:xfrm>
            <a:off x="7492680" y="2160000"/>
            <a:ext cx="1504080" cy="596160"/>
          </a:xfrm>
          <a:prstGeom prst="wedgeRoundRectCallout">
            <a:avLst>
              <a:gd name="adj1" fmla="val -102244"/>
              <a:gd name="adj2" fmla="val 92136"/>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3. Confirme 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Submeter Nova</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Proposta”.</a:t>
            </a:r>
            <a:endParaRPr b="0" lang="pt-BR" sz="1200" spc="-1" strike="noStrike">
              <a:latin typeface="Arial"/>
            </a:endParaRPr>
          </a:p>
        </p:txBody>
      </p:sp>
      <p:sp>
        <p:nvSpPr>
          <p:cNvPr id="130" name="CustomShape 10"/>
          <p:cNvSpPr/>
          <p:nvPr/>
        </p:nvSpPr>
        <p:spPr>
          <a:xfrm>
            <a:off x="5328000" y="2808000"/>
            <a:ext cx="1436760" cy="356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nvGrpSpPr>
          <p:cNvPr id="131" name="Group 11"/>
          <p:cNvGrpSpPr/>
          <p:nvPr/>
        </p:nvGrpSpPr>
        <p:grpSpPr>
          <a:xfrm>
            <a:off x="1728000" y="3362040"/>
            <a:ext cx="5208480" cy="1674720"/>
            <a:chOff x="1728000" y="3362040"/>
            <a:chExt cx="5208480" cy="1674720"/>
          </a:xfrm>
        </p:grpSpPr>
        <p:pic>
          <p:nvPicPr>
            <p:cNvPr id="132" name="" descr=""/>
            <p:cNvPicPr/>
            <p:nvPr/>
          </p:nvPicPr>
          <p:blipFill>
            <a:blip r:embed="rId4"/>
            <a:stretch/>
          </p:blipFill>
          <p:spPr>
            <a:xfrm>
              <a:off x="1728000" y="3362040"/>
              <a:ext cx="5208480" cy="1674720"/>
            </a:xfrm>
            <a:prstGeom prst="rect">
              <a:avLst/>
            </a:prstGeom>
            <a:ln w="36000">
              <a:solidFill>
                <a:srgbClr val="000000"/>
              </a:solidFill>
              <a:round/>
            </a:ln>
          </p:spPr>
        </p:pic>
        <p:sp>
          <p:nvSpPr>
            <p:cNvPr id="133" name="CustomShape 12"/>
            <p:cNvSpPr/>
            <p:nvPr/>
          </p:nvSpPr>
          <p:spPr>
            <a:xfrm>
              <a:off x="2304000" y="3384000"/>
              <a:ext cx="1364760" cy="428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sp>
          <p:nvSpPr>
            <p:cNvPr id="134" name="CustomShape 13"/>
            <p:cNvSpPr/>
            <p:nvPr/>
          </p:nvSpPr>
          <p:spPr>
            <a:xfrm>
              <a:off x="4968000" y="3384000"/>
              <a:ext cx="1364760" cy="428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sp>
          <p:nvSpPr>
            <p:cNvPr id="135" name="CustomShape 14"/>
            <p:cNvSpPr/>
            <p:nvPr/>
          </p:nvSpPr>
          <p:spPr>
            <a:xfrm>
              <a:off x="2304000" y="4176000"/>
              <a:ext cx="1364760" cy="428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sp>
          <p:nvSpPr>
            <p:cNvPr id="136" name="CustomShape 15"/>
            <p:cNvSpPr/>
            <p:nvPr/>
          </p:nvSpPr>
          <p:spPr>
            <a:xfrm>
              <a:off x="4968000" y="4176000"/>
              <a:ext cx="1364760" cy="428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137" name="CustomShape 16"/>
          <p:cNvSpPr/>
          <p:nvPr/>
        </p:nvSpPr>
        <p:spPr>
          <a:xfrm>
            <a:off x="7061040" y="3168000"/>
            <a:ext cx="1936080" cy="1076760"/>
          </a:xfrm>
          <a:prstGeom prst="wedgeRoundRectCallout">
            <a:avLst>
              <a:gd name="adj1" fmla="val -97234"/>
              <a:gd name="adj2" fmla="val 32905"/>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4. Selecione a modalidade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correpondente: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PEX: Programa;</a:t>
            </a:r>
            <a:endParaRPr b="0" lang="pt-BR" sz="1200" spc="-1" strike="noStrike">
              <a:latin typeface="Arial"/>
            </a:endParaRPr>
          </a:p>
          <a:p>
            <a:pPr>
              <a:lnSpc>
                <a:spcPct val="100000"/>
              </a:lnSpc>
            </a:pPr>
            <a:r>
              <a:rPr b="0" lang="pt-BR" sz="1200" spc="-1" strike="noStrike">
                <a:solidFill>
                  <a:srgbClr val="000000"/>
                </a:solidFill>
                <a:latin typeface="Arial"/>
                <a:ea typeface="DejaVu Sans"/>
              </a:rPr>
              <a:t>- AEX: Projeto, Curso </a:t>
            </a:r>
            <a:endParaRPr b="0" lang="pt-BR" sz="1200" spc="-1" strike="noStrike">
              <a:latin typeface="Arial"/>
            </a:endParaRPr>
          </a:p>
          <a:p>
            <a:pP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ou Evento.</a:t>
            </a:r>
            <a:endParaRPr b="0" lang="pt-BR" sz="1200" spc="-1" strike="noStrike">
              <a:latin typeface="Arial"/>
            </a:endParaRPr>
          </a:p>
        </p:txBody>
      </p:sp>
      <p:sp>
        <p:nvSpPr>
          <p:cNvPr id="138" name="CustomShape 17"/>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D3BA30C9-429F-4F7A-91A3-BC6CD4857E7F}"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965EF474-C9E6-44C3-90E9-FC12245D0C94}"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120"/>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12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123"/>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1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126"/>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129"/>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13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131"/>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40" name="CustomShape 2"/>
          <p:cNvSpPr/>
          <p:nvPr/>
        </p:nvSpPr>
        <p:spPr>
          <a:xfrm>
            <a:off x="168120" y="1381680"/>
            <a:ext cx="3950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1. Dados gerais</a:t>
            </a:r>
            <a:endParaRPr b="0" lang="pt-BR" sz="2600" spc="-1" strike="noStrike">
              <a:latin typeface="Arial"/>
            </a:endParaRPr>
          </a:p>
        </p:txBody>
      </p:sp>
      <p:graphicFrame>
        <p:nvGraphicFramePr>
          <p:cNvPr id="141" name="Table 3"/>
          <p:cNvGraphicFramePr/>
          <p:nvPr/>
        </p:nvGraphicFramePr>
        <p:xfrm>
          <a:off x="81720" y="1891080"/>
          <a:ext cx="8845920" cy="3146760"/>
        </p:xfrm>
        <a:graphic>
          <a:graphicData uri="http://schemas.openxmlformats.org/drawingml/2006/table">
            <a:tbl>
              <a:tblPr/>
              <a:tblGrid>
                <a:gridCol w="1782360"/>
                <a:gridCol w="3822480"/>
                <a:gridCol w="3241440"/>
              </a:tblGrid>
              <a:tr h="326160">
                <a:tc>
                  <a:txBody>
                    <a:bodyPr lIns="90000" rIns="90000">
                      <a:noAutofit/>
                    </a:bodyPr>
                    <a:p>
                      <a:pPr>
                        <a:lnSpc>
                          <a:spcPct val="100000"/>
                        </a:lnSpc>
                      </a:pPr>
                      <a:r>
                        <a:rPr b="1" lang="pt-BR" sz="1500" spc="-1" strike="noStrike">
                          <a:solidFill>
                            <a:srgbClr val="ffffff"/>
                          </a:solidFill>
                          <a:latin typeface="Arial"/>
                        </a:rPr>
                        <a:t>Campos</a:t>
                      </a:r>
                      <a:endParaRPr b="0" lang="pt-B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xBody>
                    <a:bodyPr lIns="90000" rIns="90000">
                      <a:noAutofit/>
                    </a:bodyPr>
                    <a:p>
                      <a:pPr>
                        <a:lnSpc>
                          <a:spcPct val="100000"/>
                        </a:lnSpc>
                      </a:pPr>
                      <a:r>
                        <a:rPr b="1" lang="pt-BR" sz="1500" spc="-1" strike="noStrike">
                          <a:solidFill>
                            <a:srgbClr val="ffffff"/>
                          </a:solidFill>
                          <a:latin typeface="Arial"/>
                        </a:rPr>
                        <a:t>PEX</a:t>
                      </a:r>
                      <a:endParaRPr b="0" lang="pt-B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c>
                  <a:txBody>
                    <a:bodyPr lIns="90000" rIns="90000">
                      <a:noAutofit/>
                    </a:bodyPr>
                    <a:p>
                      <a:pPr>
                        <a:lnSpc>
                          <a:spcPct val="100000"/>
                        </a:lnSpc>
                      </a:pPr>
                      <a:r>
                        <a:rPr b="1" lang="pt-BR" sz="1500" spc="-1" strike="noStrike">
                          <a:solidFill>
                            <a:srgbClr val="ffffff"/>
                          </a:solidFill>
                          <a:latin typeface="Arial"/>
                        </a:rPr>
                        <a:t>AEX</a:t>
                      </a:r>
                      <a:endParaRPr b="0" lang="pt-BR" sz="15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000000"/>
                    </a:solidFill>
                  </a:tcPr>
                </a:tc>
              </a:tr>
              <a:tr h="646920">
                <a:tc>
                  <a:txBody>
                    <a:bodyPr lIns="90000" rIns="90000">
                      <a:noAutofit/>
                    </a:bodyPr>
                    <a:p>
                      <a:pPr>
                        <a:lnSpc>
                          <a:spcPct val="100000"/>
                        </a:lnSpc>
                      </a:pPr>
                      <a:r>
                        <a:rPr b="1" lang="pt-BR" sz="1300" spc="-1" strike="noStrike">
                          <a:latin typeface="Arial"/>
                        </a:rPr>
                        <a:t>Título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pt-BR" sz="1300" spc="-1" strike="noStrike">
                          <a:latin typeface="Arial"/>
                        </a:rPr>
                        <a:t>Deve conter o marcador "[PEX]", exemplo:</a:t>
                      </a:r>
                      <a:endParaRPr b="0" lang="pt-BR" sz="1300" spc="-1" strike="noStrike">
                        <a:latin typeface="Arial"/>
                      </a:endParaRPr>
                    </a:p>
                    <a:p>
                      <a:pPr>
                        <a:lnSpc>
                          <a:spcPct val="100000"/>
                        </a:lnSpc>
                      </a:pPr>
                      <a:r>
                        <a:rPr b="0" i="1" lang="pt-BR" sz="1300" spc="-1" strike="noStrike">
                          <a:solidFill>
                            <a:srgbClr val="003366"/>
                          </a:solidFill>
                          <a:latin typeface="Arial"/>
                        </a:rPr>
                        <a:t>[PEX] Programa de Extensão do Curso de Engenharia da Computação (Nova Gameleira)</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pPr>
                      <a:r>
                        <a:rPr b="0" lang="pt-BR" sz="1300" spc="-1" strike="noStrike">
                          <a:latin typeface="Arial"/>
                        </a:rPr>
                        <a:t>Deve conter o marcador "[AEX]", exemplo:</a:t>
                      </a:r>
                      <a:endParaRPr b="0" lang="pt-BR" sz="1300" spc="-1" strike="noStrike">
                        <a:latin typeface="Arial"/>
                      </a:endParaRPr>
                    </a:p>
                    <a:p>
                      <a:pPr>
                        <a:lnSpc>
                          <a:spcPct val="100000"/>
                        </a:lnSpc>
                      </a:pPr>
                      <a:r>
                        <a:rPr b="0" i="1" lang="pt-BR" sz="1300" spc="-1" strike="noStrike">
                          <a:solidFill>
                            <a:srgbClr val="003366"/>
                          </a:solidFill>
                          <a:latin typeface="Arial"/>
                        </a:rPr>
                        <a:t>[AEX] Introdução  à Extensão (PGxxx-aaaa)</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62600">
                <a:tc>
                  <a:txBody>
                    <a:bodyPr lIns="90000" rIns="90000">
                      <a:noAutofit/>
                    </a:bodyPr>
                    <a:p>
                      <a:pPr>
                        <a:lnSpc>
                          <a:spcPct val="100000"/>
                        </a:lnSpc>
                      </a:pPr>
                      <a:r>
                        <a:rPr b="1" lang="pt-BR" sz="1300" spc="-1" strike="noStrike">
                          <a:latin typeface="Arial"/>
                        </a:rPr>
                        <a:t>Período de realização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oAutofit/>
                    </a:bodyPr>
                    <a:p>
                      <a:pPr>
                        <a:lnSpc>
                          <a:spcPct val="100000"/>
                        </a:lnSpc>
                      </a:pPr>
                      <a:r>
                        <a:rPr b="0" lang="pt-BR" sz="1300" spc="-1" strike="noStrike">
                          <a:latin typeface="Arial"/>
                          <a:ea typeface="Noto Sans CJK SC"/>
                        </a:rPr>
                        <a:t>01/12/2022 a 30/11/2027</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a:txBody>
                    <a:bodyPr lIns="90000" rIns="90000">
                      <a:noAutofit/>
                    </a:bodyPr>
                    <a:p>
                      <a:pPr>
                        <a:lnSpc>
                          <a:spcPct val="100000"/>
                        </a:lnSpc>
                      </a:pPr>
                      <a:r>
                        <a:rPr b="0" lang="pt-BR" sz="1300" spc="-1" strike="noStrike">
                          <a:latin typeface="Arial"/>
                        </a:rPr>
                        <a:t>Do Início do Semestre Letivo (ISL) ao Término do Semestre Letivo (TSL)</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r>
              <a:tr h="462600">
                <a:tc>
                  <a:txBody>
                    <a:bodyPr lIns="90000" rIns="90000">
                      <a:noAutofit/>
                    </a:bodyPr>
                    <a:p>
                      <a:pPr>
                        <a:lnSpc>
                          <a:spcPct val="100000"/>
                        </a:lnSpc>
                      </a:pPr>
                      <a:r>
                        <a:rPr b="1" lang="pt-BR" sz="1300" spc="-1" strike="noStrike">
                          <a:latin typeface="Arial"/>
                        </a:rPr>
                        <a:t>Discriminar Público Alvo Interno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nSpc>
                          <a:spcPct val="100000"/>
                        </a:lnSpc>
                      </a:pPr>
                      <a:r>
                        <a:rPr b="0" lang="pt-BR" sz="1300" spc="-1" strike="noStrike">
                          <a:solidFill>
                            <a:srgbClr val="000000"/>
                          </a:solidFill>
                          <a:latin typeface="Arial"/>
                          <a:ea typeface="Noto Sans CJK SC"/>
                        </a:rPr>
                        <a:t>Informar público-alvo interno, com a clareza na sua discriminação, bem como a sua quantidade estimada.</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462600">
                <a:tc>
                  <a:txBody>
                    <a:bodyPr lIns="90000" rIns="90000">
                      <a:noAutofit/>
                    </a:bodyPr>
                    <a:p>
                      <a:pPr>
                        <a:lnSpc>
                          <a:spcPct val="100000"/>
                        </a:lnSpc>
                      </a:pPr>
                      <a:r>
                        <a:rPr b="1" lang="pt-BR" sz="1300" spc="-1" strike="noStrike">
                          <a:latin typeface="Arial"/>
                        </a:rPr>
                        <a:t>Discriminar Público Alvo Externo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gridSpan="2">
                  <a:txBody>
                    <a:bodyPr lIns="90000" rIns="90000">
                      <a:noAutofit/>
                    </a:bodyPr>
                    <a:p>
                      <a:pPr>
                        <a:lnSpc>
                          <a:spcPct val="100000"/>
                        </a:lnSpc>
                      </a:pPr>
                      <a:r>
                        <a:rPr b="0" lang="pt-BR" sz="1300" spc="-1" strike="noStrike">
                          <a:solidFill>
                            <a:srgbClr val="000000"/>
                          </a:solidFill>
                          <a:latin typeface="Arial"/>
                          <a:ea typeface="Noto Sans CJK SC"/>
                        </a:rPr>
                        <a:t>Informar público-alvo externo, com a clareza na sua discriminação, bem como a sua quantidade estimada.</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cPr marL="90000" marR="90000">
                    <a:solidFill>
                      <a:srgbClr val="729fcf"/>
                    </a:solidFill>
                  </a:tcPr>
                </a:tc>
              </a:tr>
              <a:tr h="462600">
                <a:tc>
                  <a:txBody>
                    <a:bodyPr lIns="90000" rIns="90000">
                      <a:noAutofit/>
                    </a:bodyPr>
                    <a:p>
                      <a:pPr>
                        <a:lnSpc>
                          <a:spcPct val="100000"/>
                        </a:lnSpc>
                      </a:pPr>
                      <a:r>
                        <a:rPr b="1" lang="pt-BR" sz="1300" spc="-1" strike="noStrike">
                          <a:latin typeface="Arial"/>
                        </a:rPr>
                        <a:t>Local de participação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gridSpan="2">
                  <a:txBody>
                    <a:bodyPr lIns="90000" rIns="90000">
                      <a:noAutofit/>
                    </a:bodyPr>
                    <a:p>
                      <a:pPr>
                        <a:lnSpc>
                          <a:spcPct val="100000"/>
                        </a:lnSpc>
                      </a:pPr>
                      <a:r>
                        <a:rPr b="0" lang="pt-BR" sz="1300" spc="-1" strike="noStrike">
                          <a:latin typeface="Arial"/>
                          <a:ea typeface="Noto Sans CJK SC"/>
                        </a:rPr>
                        <a:t>Informar o(s) local(is) de realização da ação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hMerge="1">
                  <a:tcPr marL="90000" marR="90000">
                    <a:solidFill>
                      <a:srgbClr val="729fcf"/>
                    </a:solidFill>
                  </a:tcPr>
                </a:tc>
              </a:tr>
              <a:tr h="323280">
                <a:tc>
                  <a:txBody>
                    <a:bodyPr lIns="90000" rIns="90000">
                      <a:noAutofit/>
                    </a:bodyPr>
                    <a:p>
                      <a:pPr>
                        <a:lnSpc>
                          <a:spcPct val="100000"/>
                        </a:lnSpc>
                      </a:pPr>
                      <a:r>
                        <a:rPr b="1" lang="pt-BR" sz="1300" spc="-1" strike="noStrike">
                          <a:latin typeface="Arial"/>
                        </a:rPr>
                        <a:t>Financiamento</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gridSpan="2">
                  <a:txBody>
                    <a:bodyPr lIns="90000" rIns="90000">
                      <a:noAutofit/>
                    </a:bodyPr>
                    <a:p>
                      <a:pPr>
                        <a:lnSpc>
                          <a:spcPct val="100000"/>
                        </a:lnSpc>
                      </a:pPr>
                      <a:r>
                        <a:rPr b="0" lang="pt-BR" sz="1300" spc="-1" strike="noStrike">
                          <a:latin typeface="Arial"/>
                          <a:ea typeface="Noto Sans CJK SC"/>
                        </a:rPr>
                        <a:t>Sem financiamento institucional</a:t>
                      </a:r>
                      <a:endParaRPr b="0" lang="pt-BR" sz="13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ffffff"/>
                    </a:solidFill>
                  </a:tcPr>
                </a:tc>
                <a:tc hMerge="1">
                  <a:tcPr marL="90000" marR="90000">
                    <a:solidFill>
                      <a:srgbClr val="729fcf"/>
                    </a:solidFill>
                  </a:tcPr>
                </a:tc>
              </a:tr>
            </a:tbl>
          </a:graphicData>
        </a:graphic>
      </p:graphicFrame>
      <p:sp>
        <p:nvSpPr>
          <p:cNvPr id="142" name="CustomShape 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F3EFA899-0C54-4C21-BE44-D3370B57345D}"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F613B75D-D4D9-46CA-83C9-7EC659F3826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 descr=""/>
          <p:cNvPicPr/>
          <p:nvPr/>
        </p:nvPicPr>
        <p:blipFill>
          <a:blip r:embed="rId1"/>
          <a:stretch/>
        </p:blipFill>
        <p:spPr>
          <a:xfrm>
            <a:off x="4820760" y="2016000"/>
            <a:ext cx="3819240" cy="1485720"/>
          </a:xfrm>
          <a:prstGeom prst="rect">
            <a:avLst/>
          </a:prstGeom>
          <a:ln w="36000">
            <a:solidFill>
              <a:srgbClr val="000000"/>
            </a:solidFill>
            <a:round/>
          </a:ln>
        </p:spPr>
      </p:pic>
      <p:pic>
        <p:nvPicPr>
          <p:cNvPr id="144" name="" descr=""/>
          <p:cNvPicPr/>
          <p:nvPr/>
        </p:nvPicPr>
        <p:blipFill>
          <a:blip r:embed="rId2"/>
          <a:stretch/>
        </p:blipFill>
        <p:spPr>
          <a:xfrm>
            <a:off x="216000" y="1920240"/>
            <a:ext cx="4246200" cy="1711800"/>
          </a:xfrm>
          <a:prstGeom prst="rect">
            <a:avLst/>
          </a:prstGeom>
          <a:ln w="36000">
            <a:solidFill>
              <a:srgbClr val="000000"/>
            </a:solidFill>
            <a:round/>
          </a:ln>
        </p:spPr>
      </p:pic>
      <p:sp>
        <p:nvSpPr>
          <p:cNvPr id="145" name="CustomShape 1"/>
          <p:cNvSpPr/>
          <p:nvPr/>
        </p:nvSpPr>
        <p:spPr>
          <a:xfrm>
            <a:off x="0" y="7200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46" name="CustomShape 2"/>
          <p:cNvSpPr/>
          <p:nvPr/>
        </p:nvSpPr>
        <p:spPr>
          <a:xfrm>
            <a:off x="216360" y="3353040"/>
            <a:ext cx="3380400" cy="2844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47" name="CustomShape 3"/>
          <p:cNvSpPr/>
          <p:nvPr/>
        </p:nvSpPr>
        <p:spPr>
          <a:xfrm>
            <a:off x="168480" y="1381680"/>
            <a:ext cx="3950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1. Dados gerais</a:t>
            </a:r>
            <a:endParaRPr b="0" lang="pt-BR" sz="2600" spc="-1" strike="noStrike">
              <a:latin typeface="Arial"/>
            </a:endParaRPr>
          </a:p>
        </p:txBody>
      </p:sp>
      <p:grpSp>
        <p:nvGrpSpPr>
          <p:cNvPr id="148" name="Group 4"/>
          <p:cNvGrpSpPr/>
          <p:nvPr/>
        </p:nvGrpSpPr>
        <p:grpSpPr>
          <a:xfrm>
            <a:off x="5473080" y="4095000"/>
            <a:ext cx="3370320" cy="438840"/>
            <a:chOff x="5473080" y="4095000"/>
            <a:chExt cx="3370320" cy="438840"/>
          </a:xfrm>
        </p:grpSpPr>
        <p:pic>
          <p:nvPicPr>
            <p:cNvPr id="149" name="" descr=""/>
            <p:cNvPicPr/>
            <p:nvPr/>
          </p:nvPicPr>
          <p:blipFill>
            <a:blip r:embed="rId3"/>
            <a:stretch/>
          </p:blipFill>
          <p:spPr>
            <a:xfrm>
              <a:off x="5473080" y="4095000"/>
              <a:ext cx="3370320" cy="438840"/>
            </a:xfrm>
            <a:prstGeom prst="rect">
              <a:avLst/>
            </a:prstGeom>
            <a:ln w="36000">
              <a:solidFill>
                <a:srgbClr val="000000"/>
              </a:solidFill>
              <a:round/>
            </a:ln>
          </p:spPr>
        </p:pic>
        <p:sp>
          <p:nvSpPr>
            <p:cNvPr id="150" name="CustomShape 5"/>
            <p:cNvSpPr/>
            <p:nvPr/>
          </p:nvSpPr>
          <p:spPr>
            <a:xfrm>
              <a:off x="7359840" y="4227480"/>
              <a:ext cx="1427760" cy="24444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151" name="CustomShape 6"/>
          <p:cNvSpPr/>
          <p:nvPr/>
        </p:nvSpPr>
        <p:spPr>
          <a:xfrm>
            <a:off x="5112000" y="2160000"/>
            <a:ext cx="3452760" cy="71640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sp>
        <p:nvSpPr>
          <p:cNvPr id="152" name="CustomShape 7"/>
          <p:cNvSpPr/>
          <p:nvPr/>
        </p:nvSpPr>
        <p:spPr>
          <a:xfrm>
            <a:off x="4752360" y="3240360"/>
            <a:ext cx="3380400" cy="2844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53" name="CustomShape 8"/>
          <p:cNvSpPr/>
          <p:nvPr/>
        </p:nvSpPr>
        <p:spPr>
          <a:xfrm>
            <a:off x="5040000" y="1296000"/>
            <a:ext cx="1869120" cy="573120"/>
          </a:xfrm>
          <a:prstGeom prst="wedgeRoundRectCallout">
            <a:avLst>
              <a:gd name="adj1" fmla="val 39389"/>
              <a:gd name="adj2" fmla="val 142215"/>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Informe o título do AEX</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(PROJETO, CURSO ou</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EVENTO).</a:t>
            </a:r>
            <a:endParaRPr b="0" lang="pt-BR" sz="1200" spc="-1" strike="noStrike">
              <a:latin typeface="Arial"/>
            </a:endParaRPr>
          </a:p>
        </p:txBody>
      </p:sp>
      <p:sp>
        <p:nvSpPr>
          <p:cNvPr id="154" name="CustomShape 9"/>
          <p:cNvSpPr/>
          <p:nvPr/>
        </p:nvSpPr>
        <p:spPr>
          <a:xfrm>
            <a:off x="7273080" y="4609080"/>
            <a:ext cx="1725120" cy="285120"/>
          </a:xfrm>
          <a:prstGeom prst="wedgeRoundRectCallout">
            <a:avLst>
              <a:gd name="adj1" fmla="val 701"/>
              <a:gd name="adj2" fmla="val -104245"/>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Ação sem fomento.</a:t>
            </a:r>
            <a:endParaRPr b="0" lang="pt-BR" sz="1200" spc="-1" strike="noStrike">
              <a:latin typeface="Arial"/>
            </a:endParaRPr>
          </a:p>
        </p:txBody>
      </p:sp>
      <p:sp>
        <p:nvSpPr>
          <p:cNvPr id="155" name="CustomShape 10"/>
          <p:cNvSpPr/>
          <p:nvPr/>
        </p:nvSpPr>
        <p:spPr>
          <a:xfrm>
            <a:off x="1512000" y="3600000"/>
            <a:ext cx="2877120" cy="286200"/>
          </a:xfrm>
          <a:prstGeom prst="wedgeRoundRectCallout">
            <a:avLst>
              <a:gd name="adj1" fmla="val -65278"/>
              <a:gd name="adj2" fmla="val -5571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Período de realização do PEX: </a:t>
            </a:r>
            <a:r>
              <a:rPr b="1" lang="pt-BR" sz="1200" spc="-1" strike="noStrike">
                <a:solidFill>
                  <a:srgbClr val="000000"/>
                </a:solidFill>
                <a:latin typeface="Arial"/>
                <a:ea typeface="DejaVu Sans"/>
              </a:rPr>
              <a:t>5 anos.</a:t>
            </a:r>
            <a:endParaRPr b="0" lang="pt-BR" sz="1200" spc="-1" strike="noStrike">
              <a:latin typeface="Arial"/>
            </a:endParaRPr>
          </a:p>
        </p:txBody>
      </p:sp>
      <p:sp>
        <p:nvSpPr>
          <p:cNvPr id="156" name="CustomShape 11"/>
          <p:cNvSpPr/>
          <p:nvPr/>
        </p:nvSpPr>
        <p:spPr>
          <a:xfrm>
            <a:off x="4824000" y="3672000"/>
            <a:ext cx="4029840" cy="286200"/>
          </a:xfrm>
          <a:prstGeom prst="wedgeRoundRectCallout">
            <a:avLst>
              <a:gd name="adj1" fmla="val 4035"/>
              <a:gd name="adj2" fmla="val -11054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Período de realização da AEX: </a:t>
            </a:r>
            <a:r>
              <a:rPr b="1" lang="pt-BR" sz="1200" spc="-1" strike="noStrike">
                <a:solidFill>
                  <a:srgbClr val="000000"/>
                </a:solidFill>
                <a:latin typeface="Arial"/>
                <a:ea typeface="DejaVu Sans"/>
              </a:rPr>
              <a:t>durante semestre letivo.</a:t>
            </a:r>
            <a:endParaRPr b="0" lang="pt-BR" sz="1200" spc="-1" strike="noStrike">
              <a:latin typeface="Arial"/>
            </a:endParaRPr>
          </a:p>
        </p:txBody>
      </p:sp>
      <p:pic>
        <p:nvPicPr>
          <p:cNvPr id="157" name="" descr=""/>
          <p:cNvPicPr/>
          <p:nvPr/>
        </p:nvPicPr>
        <p:blipFill>
          <a:blip r:embed="rId4"/>
          <a:stretch/>
        </p:blipFill>
        <p:spPr>
          <a:xfrm>
            <a:off x="136800" y="4016880"/>
            <a:ext cx="5168880" cy="1014840"/>
          </a:xfrm>
          <a:prstGeom prst="rect">
            <a:avLst/>
          </a:prstGeom>
          <a:ln w="36000">
            <a:solidFill>
              <a:srgbClr val="000000"/>
            </a:solidFill>
            <a:round/>
          </a:ln>
        </p:spPr>
      </p:pic>
      <p:sp>
        <p:nvSpPr>
          <p:cNvPr id="158" name="CustomShape 12"/>
          <p:cNvSpPr/>
          <p:nvPr/>
        </p:nvSpPr>
        <p:spPr>
          <a:xfrm>
            <a:off x="4968000" y="4753080"/>
            <a:ext cx="1941120" cy="285120"/>
          </a:xfrm>
          <a:prstGeom prst="wedgeRoundRectCallout">
            <a:avLst>
              <a:gd name="adj1" fmla="val -61708"/>
              <a:gd name="adj2" fmla="val -14248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Públicos interno e externo.</a:t>
            </a:r>
            <a:endParaRPr b="0" lang="pt-BR" sz="1200" spc="-1" strike="noStrike">
              <a:latin typeface="Arial"/>
            </a:endParaRPr>
          </a:p>
        </p:txBody>
      </p:sp>
      <p:sp>
        <p:nvSpPr>
          <p:cNvPr id="159" name="CustomShape 13"/>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FE2C9BA3-60AD-41B6-AB0B-66177634ED91}"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2A4B491F-41C6-4130-AD6A-AFC0EE0E2ED1}" type="slidecount">
              <a:rPr b="0" lang="pt-BR" sz="1100" spc="-1" strike="noStrike">
                <a:solidFill>
                  <a:srgbClr val="000000"/>
                </a:solidFill>
                <a:latin typeface="Arial"/>
                <a:ea typeface="DejaVu Sans"/>
              </a:rPr>
              <a:t>44</a:t>
            </a:fld>
            <a:endParaRPr b="0" lang="pt-BR" sz="1100" spc="-1" strike="noStrike">
              <a:latin typeface="Arial"/>
            </a:endParaRPr>
          </a:p>
        </p:txBody>
      </p:sp>
      <p:grpSp>
        <p:nvGrpSpPr>
          <p:cNvPr id="160" name="Group 14"/>
          <p:cNvGrpSpPr/>
          <p:nvPr/>
        </p:nvGrpSpPr>
        <p:grpSpPr>
          <a:xfrm>
            <a:off x="6156000" y="1298880"/>
            <a:ext cx="2916000" cy="1329120"/>
            <a:chOff x="6156000" y="1298880"/>
            <a:chExt cx="2916000" cy="1329120"/>
          </a:xfrm>
        </p:grpSpPr>
        <p:sp>
          <p:nvSpPr>
            <p:cNvPr id="161" name="Line 15"/>
            <p:cNvSpPr/>
            <p:nvPr/>
          </p:nvSpPr>
          <p:spPr>
            <a:xfrm>
              <a:off x="6156000" y="2628000"/>
              <a:ext cx="360000" cy="0"/>
            </a:xfrm>
            <a:prstGeom prst="line">
              <a:avLst/>
            </a:prstGeom>
            <a:ln w="19080">
              <a:solidFill>
                <a:srgbClr val="00cc33"/>
              </a:solidFill>
              <a:round/>
            </a:ln>
          </p:spPr>
          <p:style>
            <a:lnRef idx="0"/>
            <a:fillRef idx="0"/>
            <a:effectRef idx="0"/>
            <a:fontRef idx="minor"/>
          </p:style>
        </p:sp>
        <p:sp>
          <p:nvSpPr>
            <p:cNvPr id="162" name="Line 16"/>
            <p:cNvSpPr/>
            <p:nvPr/>
          </p:nvSpPr>
          <p:spPr>
            <a:xfrm>
              <a:off x="7596000" y="2628000"/>
              <a:ext cx="648000" cy="0"/>
            </a:xfrm>
            <a:prstGeom prst="line">
              <a:avLst/>
            </a:prstGeom>
            <a:ln w="19080">
              <a:solidFill>
                <a:srgbClr val="00cc33"/>
              </a:solidFill>
              <a:round/>
            </a:ln>
          </p:spPr>
          <p:style>
            <a:lnRef idx="0"/>
            <a:fillRef idx="0"/>
            <a:effectRef idx="0"/>
            <a:fontRef idx="minor"/>
          </p:style>
        </p:sp>
        <p:sp>
          <p:nvSpPr>
            <p:cNvPr id="163" name="CustomShape 17"/>
            <p:cNvSpPr/>
            <p:nvPr/>
          </p:nvSpPr>
          <p:spPr>
            <a:xfrm>
              <a:off x="7056000" y="1298880"/>
              <a:ext cx="2016000" cy="573120"/>
            </a:xfrm>
            <a:prstGeom prst="wedgeRoundRectCallout">
              <a:avLst>
                <a:gd name="adj1" fmla="val 1597"/>
                <a:gd name="adj2" fmla="val 15382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Código SIGAA do PEX</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que a AEX estará vinculada.</a:t>
              </a:r>
              <a:endParaRPr b="0" lang="pt-BR" sz="1200" spc="-1" strike="noStrike">
                <a:latin typeface="Arial"/>
              </a:endParaRPr>
            </a:p>
          </p:txBody>
        </p:sp>
      </p:grpSp>
      <p:grpSp>
        <p:nvGrpSpPr>
          <p:cNvPr id="164" name="Group 18"/>
          <p:cNvGrpSpPr/>
          <p:nvPr/>
        </p:nvGrpSpPr>
        <p:grpSpPr>
          <a:xfrm>
            <a:off x="720000" y="1296000"/>
            <a:ext cx="4176000" cy="1621800"/>
            <a:chOff x="720000" y="1296000"/>
            <a:chExt cx="4176000" cy="1621800"/>
          </a:xfrm>
        </p:grpSpPr>
        <p:sp>
          <p:nvSpPr>
            <p:cNvPr id="165" name="CustomShape 19"/>
            <p:cNvSpPr/>
            <p:nvPr/>
          </p:nvSpPr>
          <p:spPr>
            <a:xfrm>
              <a:off x="720000" y="2201400"/>
              <a:ext cx="3452760" cy="71640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nvGrpSpPr>
            <p:cNvPr id="166" name="Group 20"/>
            <p:cNvGrpSpPr/>
            <p:nvPr/>
          </p:nvGrpSpPr>
          <p:grpSpPr>
            <a:xfrm>
              <a:off x="1656000" y="1296000"/>
              <a:ext cx="3240000" cy="1296000"/>
              <a:chOff x="1656000" y="1296000"/>
              <a:chExt cx="3240000" cy="1296000"/>
            </a:xfrm>
          </p:grpSpPr>
          <p:sp>
            <p:nvSpPr>
              <p:cNvPr id="167" name="CustomShape 21"/>
              <p:cNvSpPr/>
              <p:nvPr/>
            </p:nvSpPr>
            <p:spPr>
              <a:xfrm>
                <a:off x="3026880" y="1296000"/>
                <a:ext cx="1869120" cy="501120"/>
              </a:xfrm>
              <a:prstGeom prst="wedgeRoundRectCallout">
                <a:avLst>
                  <a:gd name="adj1" fmla="val -82678"/>
                  <a:gd name="adj2" fmla="val 15086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Informe o título do PEX</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(PROGRAMA).</a:t>
                </a:r>
                <a:endParaRPr b="0" lang="pt-BR" sz="1200" spc="-1" strike="noStrike">
                  <a:latin typeface="Arial"/>
                </a:endParaRPr>
              </a:p>
            </p:txBody>
          </p:sp>
          <p:sp>
            <p:nvSpPr>
              <p:cNvPr id="168" name="Line 22"/>
              <p:cNvSpPr/>
              <p:nvPr/>
            </p:nvSpPr>
            <p:spPr>
              <a:xfrm>
                <a:off x="1656000" y="2592000"/>
                <a:ext cx="288000" cy="0"/>
              </a:xfrm>
              <a:prstGeom prst="line">
                <a:avLst/>
              </a:prstGeom>
              <a:ln w="19080">
                <a:solidFill>
                  <a:srgbClr val="00cc33"/>
                </a:solidFill>
                <a:round/>
              </a:ln>
            </p:spPr>
            <p:style>
              <a:lnRef idx="0"/>
              <a:fillRef idx="0"/>
              <a:effectRef idx="0"/>
              <a:fontRef idx="minor"/>
            </p:style>
          </p:sp>
        </p:grpSp>
      </p:grpSp>
    </p:spTree>
  </p:cSld>
  <mc:AlternateContent>
    <mc:Choice Requires="p14">
      <p:transition spd="slow" p14:dur="2000"/>
    </mc:Choice>
    <mc:Fallback>
      <p:transition spd="slow"/>
    </mc:Fallback>
  </mc:AlternateContent>
  <p:timing>
    <p:tnLst>
      <p:par>
        <p:cTn id="129" dur="indefinite" restart="never" nodeType="tmRoot">
          <p:childTnLst>
            <p:seq>
              <p:cTn id="130" dur="indefinite" nodeType="mainSeq">
                <p:childTnLst>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144"/>
                                        </p:tgtEl>
                                        <p:attrNameLst>
                                          <p:attrName>style.visibility</p:attrName>
                                        </p:attrNameLst>
                                      </p:cBhvr>
                                      <p:to>
                                        <p:strVal val="visible"/>
                                      </p:to>
                                    </p:set>
                                  </p:childTnLst>
                                </p:cTn>
                              </p:par>
                              <p:par>
                                <p:cTn id="135" nodeType="withEffect" fill="hold" presetClass="entr" presetID="1">
                                  <p:stCondLst>
                                    <p:cond delay="0"/>
                                  </p:stCondLst>
                                  <p:childTnLst>
                                    <p:set>
                                      <p:cBhvr>
                                        <p:cTn id="136" dur="1" fill="hold">
                                          <p:stCondLst>
                                            <p:cond delay="0"/>
                                          </p:stCondLst>
                                        </p:cTn>
                                        <p:tgtEl>
                                          <p:spTgt spid="14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164"/>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46"/>
                                        </p:tgtEl>
                                        <p:attrNameLst>
                                          <p:attrName>style.visibility</p:attrName>
                                        </p:attrNameLst>
                                      </p:cBhvr>
                                      <p:to>
                                        <p:strVal val="visible"/>
                                      </p:to>
                                    </p:set>
                                  </p:childTnLst>
                                </p:cTn>
                              </p:par>
                              <p:par>
                                <p:cTn id="145" nodeType="withEffect" fill="hold" presetClass="entr" presetID="1">
                                  <p:stCondLst>
                                    <p:cond delay="0"/>
                                  </p:stCondLst>
                                  <p:childTnLst>
                                    <p:set>
                                      <p:cBhvr>
                                        <p:cTn id="146" dur="1" fill="hold">
                                          <p:stCondLst>
                                            <p:cond delay="0"/>
                                          </p:stCondLst>
                                        </p:cTn>
                                        <p:tgtEl>
                                          <p:spTgt spid="15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14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151"/>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15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16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152"/>
                                        </p:tgtEl>
                                        <p:attrNameLst>
                                          <p:attrName>style.visibility</p:attrName>
                                        </p:attrNameLst>
                                      </p:cBhvr>
                                      <p:to>
                                        <p:strVal val="visible"/>
                                      </p:to>
                                    </p:set>
                                  </p:childTnLst>
                                </p:cTn>
                              </p:par>
                              <p:par>
                                <p:cTn id="165" nodeType="withEffect" fill="hold" presetClass="entr" presetID="1">
                                  <p:stCondLst>
                                    <p:cond delay="0"/>
                                  </p:stCondLst>
                                  <p:childTnLst>
                                    <p:set>
                                      <p:cBhvr>
                                        <p:cTn id="166" dur="1" fill="hold">
                                          <p:stCondLst>
                                            <p:cond delay="0"/>
                                          </p:stCondLst>
                                        </p:cTn>
                                        <p:tgtEl>
                                          <p:spTgt spid="156"/>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158"/>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157"/>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148"/>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70" name="CustomShape 2"/>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pic>
        <p:nvPicPr>
          <p:cNvPr id="171" name="" descr=""/>
          <p:cNvPicPr/>
          <p:nvPr/>
        </p:nvPicPr>
        <p:blipFill>
          <a:blip r:embed="rId1"/>
          <a:stretch/>
        </p:blipFill>
        <p:spPr>
          <a:xfrm>
            <a:off x="110160" y="1800000"/>
            <a:ext cx="8744040" cy="3040920"/>
          </a:xfrm>
          <a:prstGeom prst="rect">
            <a:avLst/>
          </a:prstGeom>
          <a:ln w="36000">
            <a:solidFill>
              <a:srgbClr val="000000"/>
            </a:solidFill>
            <a:round/>
          </a:ln>
        </p:spPr>
      </p:pic>
      <p:sp>
        <p:nvSpPr>
          <p:cNvPr id="172" name="CustomShape 3"/>
          <p:cNvSpPr/>
          <p:nvPr/>
        </p:nvSpPr>
        <p:spPr>
          <a:xfrm>
            <a:off x="180000" y="2341440"/>
            <a:ext cx="4570200" cy="39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73" name="CustomShape 4"/>
          <p:cNvSpPr/>
          <p:nvPr/>
        </p:nvSpPr>
        <p:spPr>
          <a:xfrm>
            <a:off x="216000" y="2089440"/>
            <a:ext cx="538200" cy="21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74"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38F43A31-8F38-48E0-BCE4-E35A5F90AB4E}"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824720C5-1833-44DD-8DA9-5EA40AD25D1C}"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pic>
        <p:nvPicPr>
          <p:cNvPr id="176" name="" descr=""/>
          <p:cNvPicPr/>
          <p:nvPr/>
        </p:nvPicPr>
        <p:blipFill>
          <a:blip r:embed="rId1"/>
          <a:stretch/>
        </p:blipFill>
        <p:spPr>
          <a:xfrm>
            <a:off x="95400" y="1839240"/>
            <a:ext cx="8900640" cy="2550960"/>
          </a:xfrm>
          <a:prstGeom prst="rect">
            <a:avLst/>
          </a:prstGeom>
          <a:ln w="36000">
            <a:solidFill>
              <a:srgbClr val="000000"/>
            </a:solidFill>
            <a:round/>
          </a:ln>
        </p:spPr>
      </p:pic>
      <p:sp>
        <p:nvSpPr>
          <p:cNvPr id="177" name="CustomShape 2"/>
          <p:cNvSpPr/>
          <p:nvPr/>
        </p:nvSpPr>
        <p:spPr>
          <a:xfrm>
            <a:off x="180000" y="2520000"/>
            <a:ext cx="2338200" cy="430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78" name="CustomShape 3"/>
          <p:cNvSpPr/>
          <p:nvPr/>
        </p:nvSpPr>
        <p:spPr>
          <a:xfrm>
            <a:off x="792000" y="2160000"/>
            <a:ext cx="1006200" cy="21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79"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180"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30D9DE15-2845-45CE-B3DE-9B62673B6537}"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D20D0846-D20C-493F-B9BE-7A9D0E39109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pic>
        <p:nvPicPr>
          <p:cNvPr id="182" name="" descr=""/>
          <p:cNvPicPr/>
          <p:nvPr/>
        </p:nvPicPr>
        <p:blipFill>
          <a:blip r:embed="rId1"/>
          <a:stretch/>
        </p:blipFill>
        <p:spPr>
          <a:xfrm>
            <a:off x="182160" y="1836000"/>
            <a:ext cx="8456040" cy="3097800"/>
          </a:xfrm>
          <a:prstGeom prst="rect">
            <a:avLst/>
          </a:prstGeom>
          <a:ln w="36000">
            <a:solidFill>
              <a:srgbClr val="000000"/>
            </a:solidFill>
            <a:round/>
          </a:ln>
        </p:spPr>
      </p:pic>
      <p:sp>
        <p:nvSpPr>
          <p:cNvPr id="183" name="CustomShape 2"/>
          <p:cNvSpPr/>
          <p:nvPr/>
        </p:nvSpPr>
        <p:spPr>
          <a:xfrm>
            <a:off x="396000" y="2952000"/>
            <a:ext cx="7450200" cy="718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84" name="CustomShape 3"/>
          <p:cNvSpPr/>
          <p:nvPr/>
        </p:nvSpPr>
        <p:spPr>
          <a:xfrm>
            <a:off x="1800000" y="2124000"/>
            <a:ext cx="718200" cy="21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85"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186" name="CustomShape 5"/>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0BD0DBDE-4049-4E1A-AB88-3022F31B6A2E}"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EE47BD6D-1F3E-4385-B99C-2E39BC5538ED}"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 descr=""/>
          <p:cNvPicPr/>
          <p:nvPr/>
        </p:nvPicPr>
        <p:blipFill>
          <a:blip r:embed="rId1"/>
          <a:stretch/>
        </p:blipFill>
        <p:spPr>
          <a:xfrm>
            <a:off x="144000" y="1836000"/>
            <a:ext cx="8847360" cy="2675160"/>
          </a:xfrm>
          <a:prstGeom prst="rect">
            <a:avLst/>
          </a:prstGeom>
          <a:ln w="36000">
            <a:solidFill>
              <a:srgbClr val="000000"/>
            </a:solidFill>
            <a:round/>
          </a:ln>
        </p:spPr>
      </p:pic>
      <p:sp>
        <p:nvSpPr>
          <p:cNvPr id="188"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89" name="CustomShape 2"/>
          <p:cNvSpPr/>
          <p:nvPr/>
        </p:nvSpPr>
        <p:spPr>
          <a:xfrm>
            <a:off x="180000" y="2412000"/>
            <a:ext cx="8602200" cy="718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90" name="CustomShape 3"/>
          <p:cNvSpPr/>
          <p:nvPr/>
        </p:nvSpPr>
        <p:spPr>
          <a:xfrm>
            <a:off x="2592000" y="2161440"/>
            <a:ext cx="1366200" cy="21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91"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192"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FC12E7C3-A252-4E39-9876-B4BD38D56BF4}"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C2393C15-F6F1-4C93-967D-887C2E2E04FD}"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3" name="" descr=""/>
          <p:cNvPicPr/>
          <p:nvPr/>
        </p:nvPicPr>
        <p:blipFill>
          <a:blip r:embed="rId1"/>
          <a:stretch/>
        </p:blipFill>
        <p:spPr>
          <a:xfrm>
            <a:off x="72000" y="1839240"/>
            <a:ext cx="8960040" cy="2568960"/>
          </a:xfrm>
          <a:prstGeom prst="rect">
            <a:avLst/>
          </a:prstGeom>
          <a:ln w="36000">
            <a:solidFill>
              <a:srgbClr val="000000"/>
            </a:solidFill>
            <a:round/>
          </a:ln>
        </p:spPr>
      </p:pic>
      <p:sp>
        <p:nvSpPr>
          <p:cNvPr id="194"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195" name="CustomShape 2"/>
          <p:cNvSpPr/>
          <p:nvPr/>
        </p:nvSpPr>
        <p:spPr>
          <a:xfrm>
            <a:off x="180000" y="2448000"/>
            <a:ext cx="8530200" cy="1222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96" name="CustomShape 3"/>
          <p:cNvSpPr/>
          <p:nvPr/>
        </p:nvSpPr>
        <p:spPr>
          <a:xfrm>
            <a:off x="3960000" y="2160000"/>
            <a:ext cx="862200" cy="212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197"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198"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A3699576-4D68-4F9C-BA89-B028A2358FE8}"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AA9FEA46-0977-4252-A2F4-1D6D8B3F4E97}"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pic>
        <p:nvPicPr>
          <p:cNvPr id="200" name="" descr=""/>
          <p:cNvPicPr/>
          <p:nvPr/>
        </p:nvPicPr>
        <p:blipFill>
          <a:blip r:embed="rId1"/>
          <a:stretch/>
        </p:blipFill>
        <p:spPr>
          <a:xfrm>
            <a:off x="144000" y="1800000"/>
            <a:ext cx="8748000" cy="2531160"/>
          </a:xfrm>
          <a:prstGeom prst="rect">
            <a:avLst/>
          </a:prstGeom>
          <a:ln w="36000">
            <a:solidFill>
              <a:srgbClr val="000000"/>
            </a:solidFill>
            <a:round/>
          </a:ln>
        </p:spPr>
      </p:pic>
      <p:sp>
        <p:nvSpPr>
          <p:cNvPr id="201" name="CustomShape 2"/>
          <p:cNvSpPr/>
          <p:nvPr/>
        </p:nvSpPr>
        <p:spPr>
          <a:xfrm>
            <a:off x="4752000" y="2053440"/>
            <a:ext cx="1294200" cy="320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02" name="CustomShape 3"/>
          <p:cNvSpPr/>
          <p:nvPr/>
        </p:nvSpPr>
        <p:spPr>
          <a:xfrm>
            <a:off x="180360" y="2377080"/>
            <a:ext cx="5361840" cy="608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03"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204"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F49B0239-D281-48AC-838C-9F14C9BC4EB3}"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4EFC0E61-2B73-4167-8F08-719811B8E4BB}"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5" name="" descr=""/>
          <p:cNvPicPr/>
          <p:nvPr/>
        </p:nvPicPr>
        <p:blipFill>
          <a:blip r:embed="rId1"/>
          <a:stretch/>
        </p:blipFill>
        <p:spPr>
          <a:xfrm>
            <a:off x="144000" y="1875240"/>
            <a:ext cx="8736120" cy="2478960"/>
          </a:xfrm>
          <a:prstGeom prst="rect">
            <a:avLst/>
          </a:prstGeom>
          <a:ln w="36000">
            <a:solidFill>
              <a:srgbClr val="000000"/>
            </a:solidFill>
            <a:round/>
          </a:ln>
        </p:spPr>
      </p:pic>
      <p:sp>
        <p:nvSpPr>
          <p:cNvPr id="206" name="CustomShape 1"/>
          <p:cNvSpPr/>
          <p:nvPr/>
        </p:nvSpPr>
        <p:spPr>
          <a:xfrm>
            <a:off x="5904000" y="2125440"/>
            <a:ext cx="1438200" cy="320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07" name="CustomShape 2"/>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08" name="CustomShape 3"/>
          <p:cNvSpPr/>
          <p:nvPr/>
        </p:nvSpPr>
        <p:spPr>
          <a:xfrm>
            <a:off x="216000" y="2413440"/>
            <a:ext cx="4174200" cy="608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09"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210"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3EC3D8E4-E794-40E9-AEAF-FD155D7FA076}"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B3AE79E5-0FEA-45F6-915D-3015DE2EBED0}"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 name="CustomShape 1"/>
          <p:cNvSpPr/>
          <p:nvPr/>
        </p:nvSpPr>
        <p:spPr>
          <a:xfrm>
            <a:off x="0" y="200160"/>
            <a:ext cx="876492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4600" spc="-1" strike="noStrike">
                <a:solidFill>
                  <a:srgbClr val="f2f2f2"/>
                </a:solidFill>
                <a:latin typeface="Arial"/>
                <a:ea typeface="ＭＳ Ｐゴシック"/>
              </a:rPr>
              <a:t>Roteiro</a:t>
            </a:r>
            <a:endParaRPr b="0" lang="pt-BR" sz="4600" spc="-1" strike="noStrike">
              <a:latin typeface="Arial"/>
            </a:endParaRPr>
          </a:p>
        </p:txBody>
      </p:sp>
      <p:sp>
        <p:nvSpPr>
          <p:cNvPr id="54" name="CustomShape 2"/>
          <p:cNvSpPr/>
          <p:nvPr/>
        </p:nvSpPr>
        <p:spPr>
          <a:xfrm>
            <a:off x="8255160" y="4580280"/>
            <a:ext cx="427320" cy="31644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8017A2D5-A44B-466D-AD2E-2318F0B28608}" type="slidenum">
              <a:rPr b="0" lang="en-US" sz="1200" spc="-1" strike="noStrike">
                <a:solidFill>
                  <a:srgbClr val="8b8b8b"/>
                </a:solidFill>
                <a:latin typeface="Calibri"/>
                <a:ea typeface="DejaVu Sans"/>
              </a:rPr>
              <a:t>&lt;número&gt;</a:t>
            </a:fld>
            <a:endParaRPr b="0" lang="pt-BR" sz="1200" spc="-1" strike="noStrike">
              <a:latin typeface="Arial"/>
            </a:endParaRPr>
          </a:p>
        </p:txBody>
      </p:sp>
      <p:sp>
        <p:nvSpPr>
          <p:cNvPr id="55" name="CustomShape 3"/>
          <p:cNvSpPr/>
          <p:nvPr/>
        </p:nvSpPr>
        <p:spPr>
          <a:xfrm>
            <a:off x="924480" y="1221840"/>
            <a:ext cx="8072280" cy="275580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2500" spc="-1" strike="noStrike">
                <a:solidFill>
                  <a:srgbClr val="000000"/>
                </a:solidFill>
                <a:latin typeface="Arial"/>
                <a:ea typeface="ＭＳ Ｐゴシック"/>
              </a:rPr>
              <a:t>Ciclo de vida de uma AEX</a:t>
            </a:r>
            <a:endParaRPr b="0" lang="pt-BR" sz="2500" spc="-1" strike="noStrike">
              <a:latin typeface="Arial"/>
            </a:endParaRPr>
          </a:p>
          <a:p>
            <a:pPr algn="just">
              <a:lnSpc>
                <a:spcPct val="100000"/>
              </a:lnSpc>
              <a:tabLst>
                <a:tab algn="l" pos="0"/>
              </a:tabLst>
            </a:pPr>
            <a:endParaRPr b="0" lang="pt-BR" sz="2500" spc="-1" strike="noStrike">
              <a:latin typeface="Arial"/>
            </a:endParaRPr>
          </a:p>
          <a:p>
            <a:pPr algn="just">
              <a:lnSpc>
                <a:spcPct val="100000"/>
              </a:lnSpc>
              <a:tabLst>
                <a:tab algn="l" pos="0"/>
              </a:tabLst>
            </a:pPr>
            <a:r>
              <a:rPr b="0" lang="en-US" sz="2500" spc="-1" strike="noStrike">
                <a:solidFill>
                  <a:srgbClr val="000000"/>
                </a:solidFill>
                <a:latin typeface="Arial"/>
                <a:ea typeface="ＭＳ Ｐゴシック"/>
              </a:rPr>
              <a:t>Informações básicas de uma AEX</a:t>
            </a:r>
            <a:endParaRPr b="0" lang="pt-BR" sz="2500" spc="-1" strike="noStrike">
              <a:latin typeface="Arial"/>
            </a:endParaRPr>
          </a:p>
          <a:p>
            <a:pPr algn="just">
              <a:lnSpc>
                <a:spcPct val="100000"/>
              </a:lnSpc>
              <a:tabLst>
                <a:tab algn="l" pos="0"/>
              </a:tabLst>
            </a:pPr>
            <a:endParaRPr b="0" lang="pt-BR" sz="2500" spc="-1" strike="noStrike">
              <a:latin typeface="Arial"/>
            </a:endParaRPr>
          </a:p>
          <a:p>
            <a:pPr algn="just">
              <a:lnSpc>
                <a:spcPct val="100000"/>
              </a:lnSpc>
              <a:tabLst>
                <a:tab algn="l" pos="0"/>
              </a:tabLst>
            </a:pPr>
            <a:r>
              <a:rPr b="0" lang="en-US" sz="2500" spc="-1" strike="noStrike">
                <a:solidFill>
                  <a:srgbClr val="000000"/>
                </a:solidFill>
                <a:latin typeface="Arial"/>
                <a:ea typeface="ＭＳ Ｐゴシック"/>
              </a:rPr>
              <a:t>Submissão de propostas de PEX e AEX no SIGAA</a:t>
            </a:r>
            <a:endParaRPr b="0" lang="pt-BR" sz="2500" spc="-1" strike="noStrike">
              <a:latin typeface="Arial"/>
            </a:endParaRPr>
          </a:p>
          <a:p>
            <a:pPr algn="just">
              <a:lnSpc>
                <a:spcPct val="100000"/>
              </a:lnSpc>
              <a:tabLst>
                <a:tab algn="l" pos="0"/>
              </a:tabLst>
            </a:pPr>
            <a:endParaRPr b="0" lang="pt-BR" sz="2500" spc="-1" strike="noStrike">
              <a:latin typeface="Arial"/>
            </a:endParaRPr>
          </a:p>
          <a:p>
            <a:pPr algn="just">
              <a:lnSpc>
                <a:spcPct val="100000"/>
              </a:lnSpc>
              <a:tabLst>
                <a:tab algn="l" pos="0"/>
              </a:tabLst>
            </a:pPr>
            <a:r>
              <a:rPr b="0" lang="en-US" sz="2500" spc="-1" strike="noStrike">
                <a:solidFill>
                  <a:srgbClr val="000000"/>
                </a:solidFill>
                <a:latin typeface="Arial"/>
                <a:ea typeface="ＭＳ Ｐゴシック"/>
              </a:rPr>
              <a:t>Cadastro de discentes em AEX no SIGAA</a:t>
            </a:r>
            <a:endParaRPr b="0" lang="pt-BR" sz="2500" spc="-1" strike="noStrike">
              <a:latin typeface="Arial"/>
            </a:endParaRPr>
          </a:p>
        </p:txBody>
      </p:sp>
      <p:sp>
        <p:nvSpPr>
          <p:cNvPr id="56" name="CustomShape 4"/>
          <p:cNvSpPr/>
          <p:nvPr/>
        </p:nvSpPr>
        <p:spPr>
          <a:xfrm>
            <a:off x="8352000" y="482400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456043A1-A978-41C9-AD92-B4EA83D1151D}"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40447AC0-97E6-4317-AAB4-94E28529D6D8}" type="slidecount">
              <a:rPr b="0" lang="pt-BR" sz="1100" spc="-1" strike="noStrike">
                <a:solidFill>
                  <a:srgbClr val="000000"/>
                </a:solidFill>
                <a:latin typeface="Arial"/>
                <a:ea typeface="DejaVu Sans"/>
              </a:rPr>
              <a:t>44</a:t>
            </a:fld>
            <a:endParaRPr b="0" lang="pt-BR" sz="1100" spc="-1" strike="noStrike">
              <a:latin typeface="Arial"/>
            </a:endParaRPr>
          </a:p>
        </p:txBody>
      </p:sp>
      <p:pic>
        <p:nvPicPr>
          <p:cNvPr id="57" name="" descr=""/>
          <p:cNvPicPr/>
          <p:nvPr/>
        </p:nvPicPr>
        <p:blipFill>
          <a:blip r:embed="rId1"/>
          <a:stretch/>
        </p:blipFill>
        <p:spPr>
          <a:xfrm>
            <a:off x="360000" y="2016000"/>
            <a:ext cx="501120" cy="501120"/>
          </a:xfrm>
          <a:prstGeom prst="rect">
            <a:avLst/>
          </a:prstGeom>
          <a:ln>
            <a:noFill/>
          </a:ln>
        </p:spPr>
      </p:pic>
      <p:pic>
        <p:nvPicPr>
          <p:cNvPr id="58" name="" descr=""/>
          <p:cNvPicPr/>
          <p:nvPr/>
        </p:nvPicPr>
        <p:blipFill>
          <a:blip r:embed="rId2"/>
          <a:stretch/>
        </p:blipFill>
        <p:spPr>
          <a:xfrm>
            <a:off x="432000" y="1296000"/>
            <a:ext cx="429120" cy="429120"/>
          </a:xfrm>
          <a:prstGeom prst="rect">
            <a:avLst/>
          </a:prstGeom>
          <a:ln>
            <a:noFill/>
          </a:ln>
        </p:spPr>
      </p:pic>
      <p:pic>
        <p:nvPicPr>
          <p:cNvPr id="59" name="" descr=""/>
          <p:cNvPicPr/>
          <p:nvPr/>
        </p:nvPicPr>
        <p:blipFill>
          <a:blip r:embed="rId3"/>
          <a:stretch/>
        </p:blipFill>
        <p:spPr>
          <a:xfrm>
            <a:off x="396000" y="3528000"/>
            <a:ext cx="429840" cy="429120"/>
          </a:xfrm>
          <a:prstGeom prst="rect">
            <a:avLst/>
          </a:prstGeom>
          <a:ln>
            <a:noFill/>
          </a:ln>
        </p:spPr>
      </p:pic>
      <p:pic>
        <p:nvPicPr>
          <p:cNvPr id="60" name="" descr=""/>
          <p:cNvPicPr/>
          <p:nvPr/>
        </p:nvPicPr>
        <p:blipFill>
          <a:blip r:embed="rId4"/>
          <a:stretch/>
        </p:blipFill>
        <p:spPr>
          <a:xfrm>
            <a:off x="288000" y="2787480"/>
            <a:ext cx="603000" cy="44964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pic>
        <p:nvPicPr>
          <p:cNvPr id="212" name="" descr=""/>
          <p:cNvPicPr/>
          <p:nvPr/>
        </p:nvPicPr>
        <p:blipFill>
          <a:blip r:embed="rId1"/>
          <a:stretch/>
        </p:blipFill>
        <p:spPr>
          <a:xfrm>
            <a:off x="144000" y="1836000"/>
            <a:ext cx="8782200" cy="2504520"/>
          </a:xfrm>
          <a:prstGeom prst="rect">
            <a:avLst/>
          </a:prstGeom>
          <a:ln w="36000">
            <a:solidFill>
              <a:srgbClr val="000000"/>
            </a:solidFill>
            <a:round/>
          </a:ln>
        </p:spPr>
      </p:pic>
      <p:sp>
        <p:nvSpPr>
          <p:cNvPr id="213" name="CustomShape 2"/>
          <p:cNvSpPr/>
          <p:nvPr/>
        </p:nvSpPr>
        <p:spPr>
          <a:xfrm>
            <a:off x="7344000" y="2125080"/>
            <a:ext cx="790560" cy="320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14" name="CustomShape 3"/>
          <p:cNvSpPr/>
          <p:nvPr/>
        </p:nvSpPr>
        <p:spPr>
          <a:xfrm>
            <a:off x="216360" y="2413080"/>
            <a:ext cx="4174200" cy="608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15"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216"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7FB04E21-F00D-40F9-81C9-F8A2FFB51362}"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6173EB41-E3CE-4738-8F7E-821B2A59F49C}"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7" name="" descr=""/>
          <p:cNvPicPr/>
          <p:nvPr/>
        </p:nvPicPr>
        <p:blipFill>
          <a:blip r:embed="rId1"/>
          <a:stretch/>
        </p:blipFill>
        <p:spPr>
          <a:xfrm>
            <a:off x="142200" y="1849680"/>
            <a:ext cx="8677440" cy="3081960"/>
          </a:xfrm>
          <a:prstGeom prst="rect">
            <a:avLst/>
          </a:prstGeom>
          <a:ln w="36000">
            <a:solidFill>
              <a:srgbClr val="000000"/>
            </a:solidFill>
            <a:round/>
          </a:ln>
        </p:spPr>
      </p:pic>
      <p:sp>
        <p:nvSpPr>
          <p:cNvPr id="218"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19" name="CustomShape 2"/>
          <p:cNvSpPr/>
          <p:nvPr/>
        </p:nvSpPr>
        <p:spPr>
          <a:xfrm>
            <a:off x="7955640" y="2053440"/>
            <a:ext cx="790560" cy="3207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20" name="CustomShape 3"/>
          <p:cNvSpPr/>
          <p:nvPr/>
        </p:nvSpPr>
        <p:spPr>
          <a:xfrm>
            <a:off x="180000" y="2376000"/>
            <a:ext cx="8531640" cy="19436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21" name="CustomShape 4"/>
          <p:cNvSpPr/>
          <p:nvPr/>
        </p:nvSpPr>
        <p:spPr>
          <a:xfrm>
            <a:off x="168120" y="1381680"/>
            <a:ext cx="9046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Dados específicos: PROGRAMA (PEX) ou PROJETO (AEX)</a:t>
            </a:r>
            <a:endParaRPr b="0" lang="pt-BR" sz="2400" spc="-1" strike="noStrike">
              <a:latin typeface="Arial"/>
            </a:endParaRPr>
          </a:p>
        </p:txBody>
      </p:sp>
      <p:sp>
        <p:nvSpPr>
          <p:cNvPr id="222" name="CustomShape 5"/>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0F9F9E66-B9C4-4E64-9FA6-E0092BB51DA8}"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CF0EF668-729E-4886-8262-4615592C263F}"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24" name="CustomShape 2"/>
          <p:cNvSpPr/>
          <p:nvPr/>
        </p:nvSpPr>
        <p:spPr>
          <a:xfrm>
            <a:off x="168120" y="1381680"/>
            <a:ext cx="875700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2. Dados específicos: CURSO (AEX)</a:t>
            </a:r>
            <a:endParaRPr b="0" lang="pt-BR" sz="2600" spc="-1" strike="noStrike">
              <a:latin typeface="Arial"/>
            </a:endParaRPr>
          </a:p>
        </p:txBody>
      </p:sp>
      <p:pic>
        <p:nvPicPr>
          <p:cNvPr id="225" name="" descr=""/>
          <p:cNvPicPr/>
          <p:nvPr/>
        </p:nvPicPr>
        <p:blipFill>
          <a:blip r:embed="rId1"/>
          <a:stretch/>
        </p:blipFill>
        <p:spPr>
          <a:xfrm>
            <a:off x="1224000" y="1843560"/>
            <a:ext cx="4737600" cy="1321560"/>
          </a:xfrm>
          <a:prstGeom prst="rect">
            <a:avLst/>
          </a:prstGeom>
          <a:ln w="36000">
            <a:solidFill>
              <a:srgbClr val="000000"/>
            </a:solidFill>
            <a:round/>
          </a:ln>
        </p:spPr>
      </p:pic>
      <p:sp>
        <p:nvSpPr>
          <p:cNvPr id="226" name="CustomShape 3"/>
          <p:cNvSpPr/>
          <p:nvPr/>
        </p:nvSpPr>
        <p:spPr>
          <a:xfrm>
            <a:off x="936000" y="3312000"/>
            <a:ext cx="1869120" cy="501120"/>
          </a:xfrm>
          <a:prstGeom prst="wedgeRoundRectCallout">
            <a:avLst>
              <a:gd name="adj1" fmla="val 49846"/>
              <a:gd name="adj2" fmla="val -82380"/>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Apresentar as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informações do curso.</a:t>
            </a:r>
            <a:endParaRPr b="0" lang="pt-BR" sz="1200" spc="-1" strike="noStrike">
              <a:latin typeface="Arial"/>
            </a:endParaRPr>
          </a:p>
        </p:txBody>
      </p:sp>
      <p:sp>
        <p:nvSpPr>
          <p:cNvPr id="227" name="CustomShape 4"/>
          <p:cNvSpPr/>
          <p:nvPr/>
        </p:nvSpPr>
        <p:spPr>
          <a:xfrm>
            <a:off x="2736720" y="1944000"/>
            <a:ext cx="1869120" cy="1293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pic>
        <p:nvPicPr>
          <p:cNvPr id="228" name="" descr=""/>
          <p:cNvPicPr/>
          <p:nvPr/>
        </p:nvPicPr>
        <p:blipFill>
          <a:blip r:embed="rId2"/>
          <a:srcRect l="39146" t="59860" r="44297" b="28913"/>
          <a:stretch/>
        </p:blipFill>
        <p:spPr>
          <a:xfrm>
            <a:off x="6120000" y="1944360"/>
            <a:ext cx="2076840" cy="789480"/>
          </a:xfrm>
          <a:prstGeom prst="rect">
            <a:avLst/>
          </a:prstGeom>
          <a:ln>
            <a:noFill/>
          </a:ln>
        </p:spPr>
      </p:pic>
      <p:sp>
        <p:nvSpPr>
          <p:cNvPr id="229" name="Line 5"/>
          <p:cNvSpPr/>
          <p:nvPr/>
        </p:nvSpPr>
        <p:spPr>
          <a:xfrm>
            <a:off x="4212000" y="2160000"/>
            <a:ext cx="1872000" cy="0"/>
          </a:xfrm>
          <a:prstGeom prst="line">
            <a:avLst/>
          </a:prstGeom>
          <a:ln w="12600">
            <a:solidFill>
              <a:srgbClr val="ff0000"/>
            </a:solidFill>
            <a:round/>
            <a:tailEnd len="med" type="triangle" w="med"/>
          </a:ln>
        </p:spPr>
        <p:style>
          <a:lnRef idx="0"/>
          <a:fillRef idx="0"/>
          <a:effectRef idx="0"/>
          <a:fontRef idx="minor"/>
        </p:style>
      </p:sp>
      <p:grpSp>
        <p:nvGrpSpPr>
          <p:cNvPr id="230" name="Group 6"/>
          <p:cNvGrpSpPr/>
          <p:nvPr/>
        </p:nvGrpSpPr>
        <p:grpSpPr>
          <a:xfrm>
            <a:off x="4104000" y="3456000"/>
            <a:ext cx="2457000" cy="1402560"/>
            <a:chOff x="4104000" y="3456000"/>
            <a:chExt cx="2457000" cy="1402560"/>
          </a:xfrm>
        </p:grpSpPr>
        <p:pic>
          <p:nvPicPr>
            <p:cNvPr id="231" name="" descr=""/>
            <p:cNvPicPr/>
            <p:nvPr/>
          </p:nvPicPr>
          <p:blipFill>
            <a:blip r:embed="rId3"/>
            <a:srcRect l="39146" t="62660" r="44297" b="20514"/>
            <a:stretch/>
          </p:blipFill>
          <p:spPr>
            <a:xfrm>
              <a:off x="4104000" y="3456000"/>
              <a:ext cx="2457000" cy="1402560"/>
            </a:xfrm>
            <a:prstGeom prst="rect">
              <a:avLst/>
            </a:prstGeom>
            <a:ln>
              <a:noFill/>
            </a:ln>
          </p:spPr>
        </p:pic>
        <p:sp>
          <p:nvSpPr>
            <p:cNvPr id="232" name="Line 7"/>
            <p:cNvSpPr/>
            <p:nvPr/>
          </p:nvSpPr>
          <p:spPr>
            <a:xfrm>
              <a:off x="4187160" y="4068000"/>
              <a:ext cx="792000" cy="0"/>
            </a:xfrm>
            <a:prstGeom prst="line">
              <a:avLst/>
            </a:prstGeom>
            <a:ln w="29160">
              <a:solidFill>
                <a:srgbClr val="ff0000"/>
              </a:solidFill>
              <a:round/>
            </a:ln>
          </p:spPr>
          <p:style>
            <a:lnRef idx="0"/>
            <a:fillRef idx="0"/>
            <a:effectRef idx="0"/>
            <a:fontRef idx="minor"/>
          </p:style>
        </p:sp>
      </p:grpSp>
      <p:sp>
        <p:nvSpPr>
          <p:cNvPr id="233" name="Line 8"/>
          <p:cNvSpPr/>
          <p:nvPr/>
        </p:nvSpPr>
        <p:spPr>
          <a:xfrm>
            <a:off x="3456000" y="2376000"/>
            <a:ext cx="792000" cy="1296000"/>
          </a:xfrm>
          <a:prstGeom prst="line">
            <a:avLst/>
          </a:prstGeom>
          <a:ln w="12600">
            <a:solidFill>
              <a:srgbClr val="ff0000"/>
            </a:solidFill>
            <a:round/>
            <a:tailEnd len="med" type="triangle" w="med"/>
          </a:ln>
        </p:spPr>
        <p:style>
          <a:lnRef idx="0"/>
          <a:fillRef idx="0"/>
          <a:effectRef idx="0"/>
          <a:fontRef idx="minor"/>
        </p:style>
      </p:sp>
      <p:sp>
        <p:nvSpPr>
          <p:cNvPr id="234" name="CustomShape 9"/>
          <p:cNvSpPr/>
          <p:nvPr/>
        </p:nvSpPr>
        <p:spPr>
          <a:xfrm>
            <a:off x="1224000" y="4032360"/>
            <a:ext cx="2589120" cy="1006200"/>
          </a:xfrm>
          <a:prstGeom prst="wedgeRoundRectCallout">
            <a:avLst>
              <a:gd name="adj1" fmla="val 30561"/>
              <a:gd name="adj2" fmla="val -156178"/>
              <a:gd name="adj3" fmla="val 16667"/>
            </a:avLst>
          </a:prstGeom>
          <a:solidFill>
            <a:srgbClr val="ffcc00"/>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Período que o curso irá </a:t>
            </a:r>
            <a:r>
              <a:rPr b="1" lang="pt-BR" sz="1200" spc="-1" strike="noStrike">
                <a:solidFill>
                  <a:srgbClr val="000000"/>
                </a:solidFill>
                <a:latin typeface="Arial"/>
                <a:ea typeface="DejaVu Sans"/>
              </a:rPr>
              <a:t>acontecer</a:t>
            </a:r>
            <a:r>
              <a:rPr b="0" lang="pt-BR" sz="1200" spc="-1" strike="noStrike">
                <a:solidFill>
                  <a:srgbClr val="000000"/>
                </a:solidFill>
                <a:latin typeface="Arial"/>
                <a:ea typeface="DejaVu Sans"/>
              </a:rPr>
              <a:t>.</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Deve estar compreendido no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período de </a:t>
            </a:r>
            <a:r>
              <a:rPr b="1" lang="pt-BR" sz="1200" spc="-1" strike="noStrike">
                <a:solidFill>
                  <a:srgbClr val="000000"/>
                </a:solidFill>
                <a:latin typeface="Arial"/>
                <a:ea typeface="DejaVu Sans"/>
              </a:rPr>
              <a:t>execução</a:t>
            </a:r>
            <a:r>
              <a:rPr b="0" lang="pt-BR" sz="1200" spc="-1" strike="noStrike">
                <a:solidFill>
                  <a:srgbClr val="000000"/>
                </a:solidFill>
                <a:latin typeface="Arial"/>
                <a:ea typeface="DejaVu Sans"/>
              </a:rPr>
              <a:t> da ação,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compreendido no semestre letivo.</a:t>
            </a:r>
            <a:endParaRPr b="0" lang="pt-BR" sz="1200" spc="-1" strike="noStrike">
              <a:latin typeface="Arial"/>
            </a:endParaRPr>
          </a:p>
        </p:txBody>
      </p:sp>
      <p:sp>
        <p:nvSpPr>
          <p:cNvPr id="235" name="CustomShape 10"/>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4B5A0404-B341-4326-8D88-2A91CB0E9879}"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6DA7AFB3-67F6-45A1-B8ED-1F41AC67BA44}"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179" dur="indefinite" restart="never" nodeType="tmRoot">
          <p:childTnLst>
            <p:seq>
              <p:cTn id="180" dur="indefinite" nodeType="mainSeq">
                <p:childTnLst>
                  <p:par>
                    <p:cTn id="181" fill="hold">
                      <p:stCondLst>
                        <p:cond delay="indefinite"/>
                      </p:stCondLst>
                      <p:childTnLst>
                        <p:par>
                          <p:cTn id="182" fill="hold">
                            <p:stCondLst>
                              <p:cond delay="0"/>
                            </p:stCondLst>
                            <p:childTnLst>
                              <p:par>
                                <p:cTn id="183" nodeType="clickEffect" fill="hold" presetClass="entr" presetID="1">
                                  <p:stCondLst>
                                    <p:cond delay="0"/>
                                  </p:stCondLst>
                                  <p:childTnLst>
                                    <p:set>
                                      <p:cBhvr>
                                        <p:cTn id="184" dur="1" fill="hold">
                                          <p:stCondLst>
                                            <p:cond delay="0"/>
                                          </p:stCondLst>
                                        </p:cTn>
                                        <p:tgtEl>
                                          <p:spTgt spid="225"/>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226"/>
                                        </p:tgtEl>
                                        <p:attrNameLst>
                                          <p:attrName>style.visibility</p:attrName>
                                        </p:attrNameLst>
                                      </p:cBhvr>
                                      <p:to>
                                        <p:strVal val="visible"/>
                                      </p:to>
                                    </p:set>
                                  </p:childTnLst>
                                </p:cTn>
                              </p:par>
                              <p:par>
                                <p:cTn id="189" nodeType="withEffect" fill="hold" presetClass="entr" presetID="1">
                                  <p:stCondLst>
                                    <p:cond delay="0"/>
                                  </p:stCondLst>
                                  <p:childTnLst>
                                    <p:set>
                                      <p:cBhvr>
                                        <p:cTn id="190" dur="1" fill="hold">
                                          <p:stCondLst>
                                            <p:cond delay="0"/>
                                          </p:stCondLst>
                                        </p:cTn>
                                        <p:tgtEl>
                                          <p:spTgt spid="22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228"/>
                                        </p:tgtEl>
                                        <p:attrNameLst>
                                          <p:attrName>style.visibility</p:attrName>
                                        </p:attrNameLst>
                                      </p:cBhvr>
                                      <p:to>
                                        <p:strVal val="visible"/>
                                      </p:to>
                                    </p:set>
                                  </p:childTnLst>
                                </p:cTn>
                              </p:par>
                              <p:par>
                                <p:cTn id="195" nodeType="withEffect" fill="hold" presetClass="entr" presetID="1">
                                  <p:stCondLst>
                                    <p:cond delay="0"/>
                                  </p:stCondLst>
                                  <p:childTnLst>
                                    <p:set>
                                      <p:cBhvr>
                                        <p:cTn id="196" dur="1" fill="hold">
                                          <p:stCondLst>
                                            <p:cond delay="0"/>
                                          </p:stCondLst>
                                        </p:cTn>
                                        <p:tgtEl>
                                          <p:spTgt spid="229"/>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nodeType="clickEffect" fill="hold" presetClass="entr" presetID="1">
                                  <p:stCondLst>
                                    <p:cond delay="0"/>
                                  </p:stCondLst>
                                  <p:childTnLst>
                                    <p:set>
                                      <p:cBhvr>
                                        <p:cTn id="200" dur="1" fill="hold">
                                          <p:stCondLst>
                                            <p:cond delay="0"/>
                                          </p:stCondLst>
                                        </p:cTn>
                                        <p:tgtEl>
                                          <p:spTgt spid="230"/>
                                        </p:tgtEl>
                                        <p:attrNameLst>
                                          <p:attrName>style.visibility</p:attrName>
                                        </p:attrNameLst>
                                      </p:cBhvr>
                                      <p:to>
                                        <p:strVal val="visible"/>
                                      </p:to>
                                    </p:set>
                                  </p:childTnLst>
                                </p:cTn>
                              </p:par>
                              <p:par>
                                <p:cTn id="201" nodeType="withEffect" fill="hold" presetClass="entr" presetID="1">
                                  <p:stCondLst>
                                    <p:cond delay="0"/>
                                  </p:stCondLst>
                                  <p:childTnLst>
                                    <p:set>
                                      <p:cBhvr>
                                        <p:cTn id="202" dur="1" fill="hold">
                                          <p:stCondLst>
                                            <p:cond delay="0"/>
                                          </p:stCondLst>
                                        </p:cTn>
                                        <p:tgtEl>
                                          <p:spTgt spid="233"/>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1">
                                  <p:stCondLst>
                                    <p:cond delay="0"/>
                                  </p:stCondLst>
                                  <p:childTnLst>
                                    <p:set>
                                      <p:cBhvr>
                                        <p:cTn id="20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37" name="CustomShape 2"/>
          <p:cNvSpPr/>
          <p:nvPr/>
        </p:nvSpPr>
        <p:spPr>
          <a:xfrm>
            <a:off x="168120" y="1381680"/>
            <a:ext cx="875700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2. Dados específicos: CURSO (AEX)</a:t>
            </a:r>
            <a:endParaRPr b="0" lang="pt-BR" sz="2600" spc="-1" strike="noStrike">
              <a:latin typeface="Arial"/>
            </a:endParaRPr>
          </a:p>
        </p:txBody>
      </p:sp>
      <p:sp>
        <p:nvSpPr>
          <p:cNvPr id="238" name="CustomShape 3"/>
          <p:cNvSpPr/>
          <p:nvPr/>
        </p:nvSpPr>
        <p:spPr>
          <a:xfrm>
            <a:off x="204120" y="2010960"/>
            <a:ext cx="1653120" cy="789840"/>
          </a:xfrm>
          <a:prstGeom prst="wedgeRoundRectCallout">
            <a:avLst>
              <a:gd name="adj1" fmla="val 57175"/>
              <a:gd name="adj2" fmla="val -6949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Apresentar outras</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informações do evento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 extensão.</a:t>
            </a:r>
            <a:endParaRPr b="0" lang="pt-BR" sz="1200" spc="-1" strike="noStrike">
              <a:latin typeface="Arial"/>
            </a:endParaRPr>
          </a:p>
        </p:txBody>
      </p:sp>
      <p:grpSp>
        <p:nvGrpSpPr>
          <p:cNvPr id="239" name="Group 4"/>
          <p:cNvGrpSpPr/>
          <p:nvPr/>
        </p:nvGrpSpPr>
        <p:grpSpPr>
          <a:xfrm>
            <a:off x="144000" y="3357360"/>
            <a:ext cx="3909240" cy="1644840"/>
            <a:chOff x="144000" y="3357360"/>
            <a:chExt cx="3909240" cy="1644840"/>
          </a:xfrm>
        </p:grpSpPr>
        <p:pic>
          <p:nvPicPr>
            <p:cNvPr id="240" name="" descr=""/>
            <p:cNvPicPr/>
            <p:nvPr/>
          </p:nvPicPr>
          <p:blipFill>
            <a:blip r:embed="rId1"/>
            <a:stretch/>
          </p:blipFill>
          <p:spPr>
            <a:xfrm>
              <a:off x="144000" y="3357360"/>
              <a:ext cx="3909240" cy="1644840"/>
            </a:xfrm>
            <a:prstGeom prst="rect">
              <a:avLst/>
            </a:prstGeom>
            <a:ln w="36000">
              <a:solidFill>
                <a:srgbClr val="000000"/>
              </a:solidFill>
              <a:round/>
            </a:ln>
          </p:spPr>
        </p:pic>
        <p:sp>
          <p:nvSpPr>
            <p:cNvPr id="241" name="CustomShape 5"/>
            <p:cNvSpPr/>
            <p:nvPr/>
          </p:nvSpPr>
          <p:spPr>
            <a:xfrm>
              <a:off x="1512000" y="3564000"/>
              <a:ext cx="933120" cy="286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42" name="CustomShape 6"/>
            <p:cNvSpPr/>
            <p:nvPr/>
          </p:nvSpPr>
          <p:spPr>
            <a:xfrm>
              <a:off x="324000" y="4464000"/>
              <a:ext cx="3418200" cy="394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43" name="Group 7"/>
          <p:cNvGrpSpPr/>
          <p:nvPr/>
        </p:nvGrpSpPr>
        <p:grpSpPr>
          <a:xfrm>
            <a:off x="2345760" y="1839240"/>
            <a:ext cx="3268440" cy="1511640"/>
            <a:chOff x="2345760" y="1839240"/>
            <a:chExt cx="3268440" cy="1511640"/>
          </a:xfrm>
        </p:grpSpPr>
        <p:pic>
          <p:nvPicPr>
            <p:cNvPr id="244" name="" descr=""/>
            <p:cNvPicPr/>
            <p:nvPr/>
          </p:nvPicPr>
          <p:blipFill>
            <a:blip r:embed="rId2"/>
            <a:stretch/>
          </p:blipFill>
          <p:spPr>
            <a:xfrm>
              <a:off x="2345760" y="1839240"/>
              <a:ext cx="3268440" cy="1511640"/>
            </a:xfrm>
            <a:prstGeom prst="rect">
              <a:avLst/>
            </a:prstGeom>
            <a:ln w="36000">
              <a:solidFill>
                <a:srgbClr val="000000"/>
              </a:solidFill>
              <a:round/>
            </a:ln>
          </p:spPr>
        </p:pic>
        <p:sp>
          <p:nvSpPr>
            <p:cNvPr id="245" name="CustomShape 8"/>
            <p:cNvSpPr/>
            <p:nvPr/>
          </p:nvSpPr>
          <p:spPr>
            <a:xfrm>
              <a:off x="2377080" y="2016000"/>
              <a:ext cx="573120" cy="358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46" name="CustomShape 9"/>
            <p:cNvSpPr/>
            <p:nvPr/>
          </p:nvSpPr>
          <p:spPr>
            <a:xfrm>
              <a:off x="2484000" y="2916000"/>
              <a:ext cx="2626200" cy="394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47" name="Group 10"/>
          <p:cNvGrpSpPr/>
          <p:nvPr/>
        </p:nvGrpSpPr>
        <p:grpSpPr>
          <a:xfrm>
            <a:off x="4392000" y="3528360"/>
            <a:ext cx="4287960" cy="1366200"/>
            <a:chOff x="4392000" y="3528360"/>
            <a:chExt cx="4287960" cy="1366200"/>
          </a:xfrm>
        </p:grpSpPr>
        <p:pic>
          <p:nvPicPr>
            <p:cNvPr id="248" name="" descr=""/>
            <p:cNvPicPr/>
            <p:nvPr/>
          </p:nvPicPr>
          <p:blipFill>
            <a:blip r:embed="rId3"/>
            <a:stretch/>
          </p:blipFill>
          <p:spPr>
            <a:xfrm>
              <a:off x="4392000" y="3528360"/>
              <a:ext cx="4287960" cy="1366200"/>
            </a:xfrm>
            <a:prstGeom prst="rect">
              <a:avLst/>
            </a:prstGeom>
            <a:ln w="36000">
              <a:solidFill>
                <a:srgbClr val="000000"/>
              </a:solidFill>
              <a:round/>
            </a:ln>
          </p:spPr>
        </p:pic>
        <p:sp>
          <p:nvSpPr>
            <p:cNvPr id="249" name="CustomShape 11"/>
            <p:cNvSpPr/>
            <p:nvPr/>
          </p:nvSpPr>
          <p:spPr>
            <a:xfrm>
              <a:off x="6264000" y="3672000"/>
              <a:ext cx="933120" cy="286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50" name="CustomShape 12"/>
            <p:cNvSpPr/>
            <p:nvPr/>
          </p:nvSpPr>
          <p:spPr>
            <a:xfrm>
              <a:off x="4500000" y="4464000"/>
              <a:ext cx="4138200" cy="394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51" name="Group 13"/>
          <p:cNvGrpSpPr/>
          <p:nvPr/>
        </p:nvGrpSpPr>
        <p:grpSpPr>
          <a:xfrm>
            <a:off x="5760000" y="1838520"/>
            <a:ext cx="3234240" cy="1510920"/>
            <a:chOff x="5760000" y="1838520"/>
            <a:chExt cx="3234240" cy="1510920"/>
          </a:xfrm>
        </p:grpSpPr>
        <p:pic>
          <p:nvPicPr>
            <p:cNvPr id="252" name="" descr=""/>
            <p:cNvPicPr/>
            <p:nvPr/>
          </p:nvPicPr>
          <p:blipFill>
            <a:blip r:embed="rId4"/>
            <a:stretch/>
          </p:blipFill>
          <p:spPr>
            <a:xfrm>
              <a:off x="5760000" y="1838520"/>
              <a:ext cx="3234240" cy="1510920"/>
            </a:xfrm>
            <a:prstGeom prst="rect">
              <a:avLst/>
            </a:prstGeom>
            <a:ln w="36000">
              <a:solidFill>
                <a:srgbClr val="000000"/>
              </a:solidFill>
              <a:round/>
            </a:ln>
          </p:spPr>
        </p:pic>
        <p:sp>
          <p:nvSpPr>
            <p:cNvPr id="253" name="CustomShape 14"/>
            <p:cNvSpPr/>
            <p:nvPr/>
          </p:nvSpPr>
          <p:spPr>
            <a:xfrm>
              <a:off x="6193800" y="1944720"/>
              <a:ext cx="789120" cy="214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54" name="CustomShape 15"/>
            <p:cNvSpPr/>
            <p:nvPr/>
          </p:nvSpPr>
          <p:spPr>
            <a:xfrm>
              <a:off x="5832000" y="2772720"/>
              <a:ext cx="2626200" cy="4662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sp>
        <p:nvSpPr>
          <p:cNvPr id="255" name="CustomShape 16"/>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D19B68E5-DDEC-40F8-B038-3C2A33A4AD6D}"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9090C9EF-A14E-4A1A-A433-6E3B3FFB92A9}"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207" dur="indefinite" restart="never" nodeType="tmRoot">
          <p:childTnLst>
            <p:seq>
              <p:cTn id="208" dur="indefinite" nodeType="mainSeq">
                <p:childTnLst>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23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243"/>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251"/>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239"/>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
                                  <p:stCondLst>
                                    <p:cond delay="0"/>
                                  </p:stCondLst>
                                  <p:childTnLst>
                                    <p:set>
                                      <p:cBhvr>
                                        <p:cTn id="228"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57" name="CustomShape 2"/>
          <p:cNvSpPr/>
          <p:nvPr/>
        </p:nvSpPr>
        <p:spPr>
          <a:xfrm>
            <a:off x="168120" y="1381680"/>
            <a:ext cx="875700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2. Dados específicos: EVENTO (AEX)</a:t>
            </a:r>
            <a:endParaRPr b="0" lang="pt-BR" sz="2600" spc="-1" strike="noStrike">
              <a:latin typeface="Arial"/>
            </a:endParaRPr>
          </a:p>
        </p:txBody>
      </p:sp>
      <p:pic>
        <p:nvPicPr>
          <p:cNvPr id="258" name="" descr=""/>
          <p:cNvPicPr/>
          <p:nvPr/>
        </p:nvPicPr>
        <p:blipFill>
          <a:blip r:embed="rId1"/>
          <a:stretch/>
        </p:blipFill>
        <p:spPr>
          <a:xfrm>
            <a:off x="288000" y="1979640"/>
            <a:ext cx="4969080" cy="1257480"/>
          </a:xfrm>
          <a:prstGeom prst="rect">
            <a:avLst/>
          </a:prstGeom>
          <a:ln w="36000">
            <a:solidFill>
              <a:srgbClr val="000000"/>
            </a:solidFill>
            <a:round/>
          </a:ln>
        </p:spPr>
      </p:pic>
      <p:sp>
        <p:nvSpPr>
          <p:cNvPr id="259" name="CustomShape 3"/>
          <p:cNvSpPr/>
          <p:nvPr/>
        </p:nvSpPr>
        <p:spPr>
          <a:xfrm>
            <a:off x="288000" y="3528000"/>
            <a:ext cx="1869120" cy="501120"/>
          </a:xfrm>
          <a:prstGeom prst="wedgeRoundRectCallout">
            <a:avLst>
              <a:gd name="adj1" fmla="val 34810"/>
              <a:gd name="adj2" fmla="val -155995"/>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Apresentar informações</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do evento.</a:t>
            </a:r>
            <a:endParaRPr b="0" lang="pt-BR" sz="1200" spc="-1" strike="noStrike">
              <a:latin typeface="Arial"/>
            </a:endParaRPr>
          </a:p>
        </p:txBody>
      </p:sp>
      <p:sp>
        <p:nvSpPr>
          <p:cNvPr id="260" name="CustomShape 4"/>
          <p:cNvSpPr/>
          <p:nvPr/>
        </p:nvSpPr>
        <p:spPr>
          <a:xfrm>
            <a:off x="2016720" y="2160000"/>
            <a:ext cx="1869120" cy="1149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nvGrpSpPr>
          <p:cNvPr id="261" name="Group 5"/>
          <p:cNvGrpSpPr/>
          <p:nvPr/>
        </p:nvGrpSpPr>
        <p:grpSpPr>
          <a:xfrm>
            <a:off x="5904000" y="1839600"/>
            <a:ext cx="2373840" cy="3237480"/>
            <a:chOff x="5904000" y="1839600"/>
            <a:chExt cx="2373840" cy="3237480"/>
          </a:xfrm>
        </p:grpSpPr>
        <p:pic>
          <p:nvPicPr>
            <p:cNvPr id="262" name="" descr=""/>
            <p:cNvPicPr/>
            <p:nvPr/>
          </p:nvPicPr>
          <p:blipFill>
            <a:blip r:embed="rId2"/>
            <a:srcRect l="39146" t="31871" r="29341" b="19115"/>
            <a:stretch/>
          </p:blipFill>
          <p:spPr>
            <a:xfrm>
              <a:off x="5904000" y="1839600"/>
              <a:ext cx="2373480" cy="2157480"/>
            </a:xfrm>
            <a:prstGeom prst="rect">
              <a:avLst/>
            </a:prstGeom>
            <a:ln>
              <a:noFill/>
            </a:ln>
          </p:spPr>
        </p:pic>
        <p:pic>
          <p:nvPicPr>
            <p:cNvPr id="263" name="" descr=""/>
            <p:cNvPicPr/>
            <p:nvPr/>
          </p:nvPicPr>
          <p:blipFill>
            <a:blip r:embed="rId3"/>
            <a:srcRect l="39146" t="54954" r="29341" b="19115"/>
            <a:stretch/>
          </p:blipFill>
          <p:spPr>
            <a:xfrm>
              <a:off x="5904360" y="3937680"/>
              <a:ext cx="2373480" cy="1139400"/>
            </a:xfrm>
            <a:prstGeom prst="rect">
              <a:avLst/>
            </a:prstGeom>
            <a:ln>
              <a:noFill/>
            </a:ln>
          </p:spPr>
        </p:pic>
      </p:grpSp>
      <p:sp>
        <p:nvSpPr>
          <p:cNvPr id="264" name="Line 6"/>
          <p:cNvSpPr/>
          <p:nvPr/>
        </p:nvSpPr>
        <p:spPr>
          <a:xfrm flipV="1">
            <a:off x="4248000" y="1872000"/>
            <a:ext cx="1728000" cy="432000"/>
          </a:xfrm>
          <a:prstGeom prst="line">
            <a:avLst/>
          </a:prstGeom>
          <a:ln w="12600">
            <a:solidFill>
              <a:srgbClr val="ff0000"/>
            </a:solidFill>
            <a:round/>
            <a:tailEnd len="med" type="triangle" w="med"/>
          </a:ln>
        </p:spPr>
        <p:style>
          <a:lnRef idx="0"/>
          <a:fillRef idx="0"/>
          <a:effectRef idx="0"/>
          <a:fontRef idx="minor"/>
        </p:style>
      </p:sp>
      <p:sp>
        <p:nvSpPr>
          <p:cNvPr id="265" name="CustomShape 7"/>
          <p:cNvSpPr/>
          <p:nvPr/>
        </p:nvSpPr>
        <p:spPr>
          <a:xfrm>
            <a:off x="2808000" y="4032000"/>
            <a:ext cx="2589120" cy="1042920"/>
          </a:xfrm>
          <a:prstGeom prst="wedgeRoundRectCallout">
            <a:avLst>
              <a:gd name="adj1" fmla="val -29658"/>
              <a:gd name="adj2" fmla="val -143659"/>
              <a:gd name="adj3" fmla="val 16667"/>
            </a:avLst>
          </a:prstGeom>
          <a:solidFill>
            <a:srgbClr val="ffcc00"/>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Período que o evento irá </a:t>
            </a:r>
            <a:r>
              <a:rPr b="1" lang="pt-BR" sz="1200" spc="-1" strike="noStrike">
                <a:solidFill>
                  <a:srgbClr val="000000"/>
                </a:solidFill>
                <a:latin typeface="Arial"/>
                <a:ea typeface="DejaVu Sans"/>
              </a:rPr>
              <a:t>acontecer</a:t>
            </a:r>
            <a:r>
              <a:rPr b="0" lang="pt-BR" sz="1200" spc="-1" strike="noStrike">
                <a:solidFill>
                  <a:srgbClr val="000000"/>
                </a:solidFill>
                <a:latin typeface="Arial"/>
                <a:ea typeface="DejaVu Sans"/>
              </a:rPr>
              <a:t>.</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Deve estar compreendido no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período de </a:t>
            </a:r>
            <a:r>
              <a:rPr b="1" lang="pt-BR" sz="1200" spc="-1" strike="noStrike">
                <a:solidFill>
                  <a:srgbClr val="000000"/>
                </a:solidFill>
                <a:latin typeface="Arial"/>
                <a:ea typeface="DejaVu Sans"/>
              </a:rPr>
              <a:t>execução</a:t>
            </a:r>
            <a:r>
              <a:rPr b="0" lang="pt-BR" sz="1200" spc="-1" strike="noStrike">
                <a:solidFill>
                  <a:srgbClr val="000000"/>
                </a:solidFill>
                <a:latin typeface="Arial"/>
                <a:ea typeface="DejaVu Sans"/>
              </a:rPr>
              <a:t> da ação,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compreendido no semestre letivo.</a:t>
            </a:r>
            <a:endParaRPr b="0" lang="pt-BR" sz="1200" spc="-1" strike="noStrike">
              <a:latin typeface="Arial"/>
            </a:endParaRPr>
          </a:p>
        </p:txBody>
      </p:sp>
      <p:sp>
        <p:nvSpPr>
          <p:cNvPr id="266" name="CustomShape 8"/>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78739372-7B81-425C-B56E-DD226CD06982}"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DC98333C-7835-4AC9-8B3C-D7F01B70E29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229" dur="indefinite" restart="never" nodeType="tmRoot">
          <p:childTnLst>
            <p:seq>
              <p:cTn id="230" dur="indefinite" nodeType="mainSeq">
                <p:childTnLst>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258"/>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259"/>
                                        </p:tgtEl>
                                        <p:attrNameLst>
                                          <p:attrName>style.visibility</p:attrName>
                                        </p:attrNameLst>
                                      </p:cBhvr>
                                      <p:to>
                                        <p:strVal val="visible"/>
                                      </p:to>
                                    </p:set>
                                  </p:childTnLst>
                                </p:cTn>
                              </p:par>
                              <p:par>
                                <p:cTn id="239" nodeType="withEffect" fill="hold" presetClass="entr" presetID="1">
                                  <p:stCondLst>
                                    <p:cond delay="0"/>
                                  </p:stCondLst>
                                  <p:childTnLst>
                                    <p:set>
                                      <p:cBhvr>
                                        <p:cTn id="240" dur="1" fill="hold">
                                          <p:stCondLst>
                                            <p:cond delay="0"/>
                                          </p:stCondLst>
                                        </p:cTn>
                                        <p:tgtEl>
                                          <p:spTgt spid="260"/>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nodeType="clickEffect" fill="hold" presetClass="entr" presetID="1">
                                  <p:stCondLst>
                                    <p:cond delay="0"/>
                                  </p:stCondLst>
                                  <p:childTnLst>
                                    <p:set>
                                      <p:cBhvr>
                                        <p:cTn id="244" dur="1" fill="hold">
                                          <p:stCondLst>
                                            <p:cond delay="0"/>
                                          </p:stCondLst>
                                        </p:cTn>
                                        <p:tgtEl>
                                          <p:spTgt spid="261"/>
                                        </p:tgtEl>
                                        <p:attrNameLst>
                                          <p:attrName>style.visibility</p:attrName>
                                        </p:attrNameLst>
                                      </p:cBhvr>
                                      <p:to>
                                        <p:strVal val="visible"/>
                                      </p:to>
                                    </p:set>
                                  </p:childTnLst>
                                </p:cTn>
                              </p:par>
                              <p:par>
                                <p:cTn id="245" nodeType="withEffect" fill="hold" presetClass="entr" presetID="1">
                                  <p:stCondLst>
                                    <p:cond delay="0"/>
                                  </p:stCondLst>
                                  <p:childTnLst>
                                    <p:set>
                                      <p:cBhvr>
                                        <p:cTn id="246" dur="1" fill="hold">
                                          <p:stCondLst>
                                            <p:cond delay="0"/>
                                          </p:stCondLst>
                                        </p:cTn>
                                        <p:tgtEl>
                                          <p:spTgt spid="264"/>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68" name="CustomShape 2"/>
          <p:cNvSpPr/>
          <p:nvPr/>
        </p:nvSpPr>
        <p:spPr>
          <a:xfrm>
            <a:off x="168120" y="1381680"/>
            <a:ext cx="875700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2. Dados específicos: EVENTO (AEX)</a:t>
            </a:r>
            <a:endParaRPr b="0" lang="pt-BR" sz="2600" spc="-1" strike="noStrike">
              <a:latin typeface="Arial"/>
            </a:endParaRPr>
          </a:p>
        </p:txBody>
      </p:sp>
      <p:sp>
        <p:nvSpPr>
          <p:cNvPr id="269" name="CustomShape 3"/>
          <p:cNvSpPr/>
          <p:nvPr/>
        </p:nvSpPr>
        <p:spPr>
          <a:xfrm>
            <a:off x="144720" y="2088000"/>
            <a:ext cx="1653120" cy="789840"/>
          </a:xfrm>
          <a:prstGeom prst="wedgeRoundRectCallout">
            <a:avLst>
              <a:gd name="adj1" fmla="val 57175"/>
              <a:gd name="adj2" fmla="val -6949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Apresentar outras</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informações do evento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 extensão.</a:t>
            </a:r>
            <a:endParaRPr b="0" lang="pt-BR" sz="1200" spc="-1" strike="noStrike">
              <a:latin typeface="Arial"/>
            </a:endParaRPr>
          </a:p>
        </p:txBody>
      </p:sp>
      <p:grpSp>
        <p:nvGrpSpPr>
          <p:cNvPr id="270" name="Group 4"/>
          <p:cNvGrpSpPr/>
          <p:nvPr/>
        </p:nvGrpSpPr>
        <p:grpSpPr>
          <a:xfrm>
            <a:off x="1944000" y="1875960"/>
            <a:ext cx="3260880" cy="1721880"/>
            <a:chOff x="1944000" y="1875960"/>
            <a:chExt cx="3260880" cy="1721880"/>
          </a:xfrm>
        </p:grpSpPr>
        <p:pic>
          <p:nvPicPr>
            <p:cNvPr id="271" name="" descr=""/>
            <p:cNvPicPr/>
            <p:nvPr/>
          </p:nvPicPr>
          <p:blipFill>
            <a:blip r:embed="rId1"/>
            <a:stretch/>
          </p:blipFill>
          <p:spPr>
            <a:xfrm>
              <a:off x="1944000" y="1875960"/>
              <a:ext cx="3260880" cy="1721880"/>
            </a:xfrm>
            <a:prstGeom prst="rect">
              <a:avLst/>
            </a:prstGeom>
            <a:ln w="36000">
              <a:solidFill>
                <a:srgbClr val="000000"/>
              </a:solidFill>
              <a:round/>
            </a:ln>
          </p:spPr>
        </p:pic>
        <p:sp>
          <p:nvSpPr>
            <p:cNvPr id="272" name="CustomShape 5"/>
            <p:cNvSpPr/>
            <p:nvPr/>
          </p:nvSpPr>
          <p:spPr>
            <a:xfrm>
              <a:off x="2088000" y="2808000"/>
              <a:ext cx="2373120" cy="501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73" name="CustomShape 6"/>
            <p:cNvSpPr/>
            <p:nvPr/>
          </p:nvSpPr>
          <p:spPr>
            <a:xfrm>
              <a:off x="1944720" y="2016000"/>
              <a:ext cx="573120" cy="285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74" name="Group 7"/>
          <p:cNvGrpSpPr/>
          <p:nvPr/>
        </p:nvGrpSpPr>
        <p:grpSpPr>
          <a:xfrm>
            <a:off x="5544000" y="1800000"/>
            <a:ext cx="3139920" cy="1809360"/>
            <a:chOff x="5544000" y="1800000"/>
            <a:chExt cx="3139920" cy="1809360"/>
          </a:xfrm>
        </p:grpSpPr>
        <p:pic>
          <p:nvPicPr>
            <p:cNvPr id="275" name="" descr=""/>
            <p:cNvPicPr/>
            <p:nvPr/>
          </p:nvPicPr>
          <p:blipFill>
            <a:blip r:embed="rId2"/>
            <a:stretch/>
          </p:blipFill>
          <p:spPr>
            <a:xfrm>
              <a:off x="5544000" y="1800000"/>
              <a:ext cx="3139920" cy="1809360"/>
            </a:xfrm>
            <a:prstGeom prst="rect">
              <a:avLst/>
            </a:prstGeom>
            <a:ln w="36000">
              <a:solidFill>
                <a:srgbClr val="000000"/>
              </a:solidFill>
              <a:round/>
            </a:ln>
          </p:spPr>
        </p:pic>
        <p:sp>
          <p:nvSpPr>
            <p:cNvPr id="276" name="CustomShape 8"/>
            <p:cNvSpPr/>
            <p:nvPr/>
          </p:nvSpPr>
          <p:spPr>
            <a:xfrm>
              <a:off x="5616720" y="2808000"/>
              <a:ext cx="2373120" cy="501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77" name="CustomShape 9"/>
            <p:cNvSpPr/>
            <p:nvPr/>
          </p:nvSpPr>
          <p:spPr>
            <a:xfrm>
              <a:off x="6120000" y="1944000"/>
              <a:ext cx="717840" cy="285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78" name="Group 10"/>
          <p:cNvGrpSpPr/>
          <p:nvPr/>
        </p:nvGrpSpPr>
        <p:grpSpPr>
          <a:xfrm>
            <a:off x="396000" y="3558600"/>
            <a:ext cx="3427200" cy="1371240"/>
            <a:chOff x="396000" y="3558600"/>
            <a:chExt cx="3427200" cy="1371240"/>
          </a:xfrm>
        </p:grpSpPr>
        <p:pic>
          <p:nvPicPr>
            <p:cNvPr id="279" name="" descr=""/>
            <p:cNvPicPr/>
            <p:nvPr/>
          </p:nvPicPr>
          <p:blipFill>
            <a:blip r:embed="rId3"/>
            <a:stretch/>
          </p:blipFill>
          <p:spPr>
            <a:xfrm>
              <a:off x="396000" y="3558600"/>
              <a:ext cx="3427200" cy="1371240"/>
            </a:xfrm>
            <a:prstGeom prst="rect">
              <a:avLst/>
            </a:prstGeom>
            <a:ln w="36000">
              <a:solidFill>
                <a:srgbClr val="000000"/>
              </a:solidFill>
              <a:round/>
            </a:ln>
          </p:spPr>
        </p:pic>
        <p:sp>
          <p:nvSpPr>
            <p:cNvPr id="280" name="CustomShape 11"/>
            <p:cNvSpPr/>
            <p:nvPr/>
          </p:nvSpPr>
          <p:spPr>
            <a:xfrm>
              <a:off x="1620000" y="3708000"/>
              <a:ext cx="573120" cy="285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81" name="CustomShape 12"/>
            <p:cNvSpPr/>
            <p:nvPr/>
          </p:nvSpPr>
          <p:spPr>
            <a:xfrm>
              <a:off x="576720" y="4464000"/>
              <a:ext cx="2805120" cy="3578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grpSp>
        <p:nvGrpSpPr>
          <p:cNvPr id="282" name="Group 13"/>
          <p:cNvGrpSpPr/>
          <p:nvPr/>
        </p:nvGrpSpPr>
        <p:grpSpPr>
          <a:xfrm>
            <a:off x="4032000" y="3474000"/>
            <a:ext cx="4497840" cy="1456200"/>
            <a:chOff x="4032000" y="3474000"/>
            <a:chExt cx="4497840" cy="1456200"/>
          </a:xfrm>
        </p:grpSpPr>
        <p:pic>
          <p:nvPicPr>
            <p:cNvPr id="283" name="" descr=""/>
            <p:cNvPicPr/>
            <p:nvPr/>
          </p:nvPicPr>
          <p:blipFill>
            <a:blip r:embed="rId4"/>
            <a:stretch/>
          </p:blipFill>
          <p:spPr>
            <a:xfrm>
              <a:off x="4032000" y="3474000"/>
              <a:ext cx="4497840" cy="1456200"/>
            </a:xfrm>
            <a:prstGeom prst="rect">
              <a:avLst/>
            </a:prstGeom>
            <a:ln w="36000">
              <a:solidFill>
                <a:srgbClr val="000000"/>
              </a:solidFill>
              <a:round/>
            </a:ln>
          </p:spPr>
        </p:pic>
        <p:sp>
          <p:nvSpPr>
            <p:cNvPr id="284" name="CustomShape 14"/>
            <p:cNvSpPr/>
            <p:nvPr/>
          </p:nvSpPr>
          <p:spPr>
            <a:xfrm>
              <a:off x="5931360" y="3658320"/>
              <a:ext cx="1092960" cy="2660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285" name="CustomShape 15"/>
            <p:cNvSpPr/>
            <p:nvPr/>
          </p:nvSpPr>
          <p:spPr>
            <a:xfrm>
              <a:off x="4153320" y="4462920"/>
              <a:ext cx="4308120" cy="3330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grpSp>
      <p:sp>
        <p:nvSpPr>
          <p:cNvPr id="286" name="CustomShape 16"/>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82BF3B20-49D1-4573-8BF3-9D2560B6B040}"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3634B0EF-BB52-4EA2-9413-B054CEE29476}"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251" dur="indefinite" restart="never" nodeType="tmRoot">
          <p:childTnLst>
            <p:seq>
              <p:cTn id="252" dur="indefinite" nodeType="mainSeq">
                <p:childTnLst>
                  <p:par>
                    <p:cTn id="253" fill="hold">
                      <p:stCondLst>
                        <p:cond delay="indefinite"/>
                      </p:stCondLst>
                      <p:childTnLst>
                        <p:par>
                          <p:cTn id="254" fill="hold">
                            <p:stCondLst>
                              <p:cond delay="0"/>
                            </p:stCondLst>
                            <p:childTnLst>
                              <p:par>
                                <p:cTn id="255" nodeType="clickEffect" fill="hold" presetClass="entr" presetID="1">
                                  <p:stCondLst>
                                    <p:cond delay="0"/>
                                  </p:stCondLst>
                                  <p:childTnLst>
                                    <p:set>
                                      <p:cBhvr>
                                        <p:cTn id="256" dur="1" fill="hold">
                                          <p:stCondLst>
                                            <p:cond delay="0"/>
                                          </p:stCondLst>
                                        </p:cTn>
                                        <p:tgtEl>
                                          <p:spTgt spid="269"/>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270"/>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274"/>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278"/>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1">
                                  <p:stCondLst>
                                    <p:cond delay="0"/>
                                  </p:stCondLst>
                                  <p:childTnLst>
                                    <p:set>
                                      <p:cBhvr>
                                        <p:cTn id="272"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88" name="CustomShape 2"/>
          <p:cNvSpPr/>
          <p:nvPr/>
        </p:nvSpPr>
        <p:spPr>
          <a:xfrm>
            <a:off x="168120" y="1381680"/>
            <a:ext cx="587772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3. Ações vinculadas</a:t>
            </a:r>
            <a:endParaRPr b="0" lang="pt-BR" sz="2600" spc="-1" strike="noStrike">
              <a:latin typeface="Arial"/>
            </a:endParaRPr>
          </a:p>
        </p:txBody>
      </p:sp>
      <p:sp>
        <p:nvSpPr>
          <p:cNvPr id="289" name="CustomShape 3"/>
          <p:cNvSpPr/>
          <p:nvPr/>
        </p:nvSpPr>
        <p:spPr>
          <a:xfrm>
            <a:off x="447840" y="1891440"/>
            <a:ext cx="7966080" cy="2584440"/>
          </a:xfrm>
          <a:prstGeom prst="rect">
            <a:avLst/>
          </a:prstGeom>
          <a:noFill/>
          <a:ln>
            <a:noFill/>
          </a:ln>
        </p:spPr>
        <p:style>
          <a:lnRef idx="0"/>
          <a:fillRef idx="0"/>
          <a:effectRef idx="0"/>
          <a:fontRef idx="minor"/>
        </p:style>
        <p:txBody>
          <a:bodyPr lIns="90000" rIns="90000" tIns="45000" bIns="45000">
            <a:spAutoFit/>
          </a:bodyPr>
          <a:p>
            <a:pPr marL="457200" indent="-452880">
              <a:lnSpc>
                <a:spcPct val="90000"/>
              </a:lnSpc>
              <a:buClr>
                <a:srgbClr val="000000"/>
              </a:buClr>
              <a:buFont typeface="Arial"/>
              <a:buChar char="•"/>
            </a:pPr>
            <a:r>
              <a:rPr b="0" lang="en-US" sz="2600" spc="-1" strike="noStrike">
                <a:solidFill>
                  <a:srgbClr val="000000"/>
                </a:solidFill>
                <a:latin typeface="Arial"/>
                <a:ea typeface="ＭＳ Ｐゴシック"/>
              </a:rPr>
              <a:t>Se aplica apenas à </a:t>
            </a:r>
            <a:r>
              <a:rPr b="0" lang="en-US" sz="2600" spc="-1" strike="noStrike">
                <a:solidFill>
                  <a:srgbClr val="e46c0a"/>
                </a:solidFill>
                <a:latin typeface="Arial"/>
                <a:ea typeface="ＭＳ Ｐゴシック"/>
              </a:rPr>
              <a:t>Programas de Extensão – PEX</a:t>
            </a:r>
            <a:r>
              <a:rPr b="0" lang="en-US" sz="2600" spc="-1" strike="noStrike">
                <a:solidFill>
                  <a:srgbClr val="000000"/>
                </a:solidFill>
                <a:latin typeface="Arial"/>
                <a:ea typeface="ＭＳ Ｐゴシック"/>
              </a:rPr>
              <a:t>.</a:t>
            </a:r>
            <a:endParaRPr b="0" lang="pt-BR" sz="2600" spc="-1" strike="noStrike">
              <a:latin typeface="Arial"/>
            </a:endParaRPr>
          </a:p>
          <a:p>
            <a:pPr>
              <a:lnSpc>
                <a:spcPct val="90000"/>
              </a:lnSpc>
            </a:pPr>
            <a:endParaRPr b="0" lang="pt-BR" sz="2600" spc="-1" strike="noStrike">
              <a:latin typeface="Arial"/>
            </a:endParaRPr>
          </a:p>
          <a:p>
            <a:pPr marL="457200" indent="-452880">
              <a:lnSpc>
                <a:spcPct val="90000"/>
              </a:lnSpc>
              <a:buClr>
                <a:srgbClr val="000000"/>
              </a:buClr>
              <a:buFont typeface="Arial"/>
              <a:buChar char="•"/>
            </a:pPr>
            <a:r>
              <a:rPr b="0" lang="en-US" sz="2600" spc="-1" strike="noStrike">
                <a:solidFill>
                  <a:srgbClr val="000000"/>
                </a:solidFill>
                <a:latin typeface="Arial"/>
                <a:ea typeface="ＭＳ Ｐゴシック"/>
              </a:rPr>
              <a:t>As AEXs serão vinculadas ao PEX correspondente pela </a:t>
            </a:r>
            <a:r>
              <a:rPr b="0" lang="en-US" sz="2600" spc="-1" strike="noStrike">
                <a:solidFill>
                  <a:srgbClr val="e46c0a"/>
                </a:solidFill>
                <a:latin typeface="Arial"/>
                <a:ea typeface="ＭＳ Ｐゴシック"/>
              </a:rPr>
              <a:t>DEDC</a:t>
            </a:r>
            <a:r>
              <a:rPr b="0" lang="en-US" sz="2600" spc="-1" strike="noStrike">
                <a:solidFill>
                  <a:srgbClr val="000000"/>
                </a:solidFill>
                <a:latin typeface="Arial"/>
                <a:ea typeface="ＭＳ Ｐゴシック"/>
              </a:rPr>
              <a:t> quando aprovadas pela </a:t>
            </a:r>
            <a:r>
              <a:rPr b="0" lang="en-US" sz="2600" spc="-1" strike="noStrike">
                <a:solidFill>
                  <a:srgbClr val="e46c0a"/>
                </a:solidFill>
                <a:latin typeface="Arial"/>
                <a:ea typeface="ＭＳ Ｐゴシック"/>
              </a:rPr>
              <a:t>Coordenação de Desenvolvimento Comunitário (CDCO)</a:t>
            </a:r>
            <a:r>
              <a:rPr b="0" lang="en-US" sz="2600" spc="-1" strike="noStrike">
                <a:solidFill>
                  <a:srgbClr val="000000"/>
                </a:solidFill>
                <a:latin typeface="Arial"/>
                <a:ea typeface="ＭＳ Ｐゴシック"/>
              </a:rPr>
              <a:t>.</a:t>
            </a:r>
            <a:endParaRPr b="0" lang="pt-BR" sz="2600" spc="-1" strike="noStrike">
              <a:latin typeface="Arial"/>
            </a:endParaRPr>
          </a:p>
        </p:txBody>
      </p:sp>
      <p:sp>
        <p:nvSpPr>
          <p:cNvPr id="290" name="CustomShape 4"/>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AAE708D5-664B-4464-AA0A-90E817428693}"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2B776146-F62A-4C8D-AD32-42B32EE9F6AE}"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273" dur="indefinite" restart="never" nodeType="tmRoot">
          <p:childTnLst>
            <p:seq>
              <p:cTn id="274" dur="indefinite" nodeType="mainSeq">
                <p:childTnLst>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289"/>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289">
                                            <p:txEl>
                                              <p:pRg st="0" end="0"/>
                                            </p:txEl>
                                          </p:spTgt>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nodeType="clickEffect" fill="hold" presetClass="entr" presetID="1">
                                  <p:stCondLst>
                                    <p:cond delay="0"/>
                                  </p:stCondLst>
                                  <p:childTnLst>
                                    <p:set>
                                      <p:cBhvr>
                                        <p:cTn id="286" dur="1" fill="hold">
                                          <p:stCondLst>
                                            <p:cond delay="0"/>
                                          </p:stCondLst>
                                        </p:cTn>
                                        <p:tgtEl>
                                          <p:spTgt spid="28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CustomShape 1"/>
          <p:cNvSpPr/>
          <p:nvPr/>
        </p:nvSpPr>
        <p:spPr>
          <a:xfrm>
            <a:off x="702000" y="3168000"/>
            <a:ext cx="447840" cy="177840"/>
          </a:xfrm>
          <a:prstGeom prst="rect">
            <a:avLst/>
          </a:prstGeom>
          <a:solidFill>
            <a:srgbClr val="6600cc"/>
          </a:solidFill>
          <a:ln>
            <a:noFill/>
          </a:ln>
        </p:spPr>
        <p:style>
          <a:lnRef idx="0"/>
          <a:fillRef idx="0"/>
          <a:effectRef idx="0"/>
          <a:fontRef idx="minor"/>
        </p:style>
      </p:sp>
      <p:sp>
        <p:nvSpPr>
          <p:cNvPr id="292" name="CustomShape 2"/>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293" name="CustomShape 3"/>
          <p:cNvSpPr/>
          <p:nvPr/>
        </p:nvSpPr>
        <p:spPr>
          <a:xfrm>
            <a:off x="168120" y="1381680"/>
            <a:ext cx="767736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4. Membros da equipe da ação de extensão</a:t>
            </a:r>
            <a:endParaRPr b="0" lang="pt-BR" sz="2600" spc="-1" strike="noStrike">
              <a:latin typeface="Arial"/>
            </a:endParaRPr>
          </a:p>
        </p:txBody>
      </p:sp>
      <p:sp>
        <p:nvSpPr>
          <p:cNvPr id="294" name="CustomShape 4"/>
          <p:cNvSpPr/>
          <p:nvPr/>
        </p:nvSpPr>
        <p:spPr>
          <a:xfrm>
            <a:off x="576000" y="2376000"/>
            <a:ext cx="3309840" cy="393480"/>
          </a:xfrm>
          <a:custGeom>
            <a:avLst/>
            <a:gdLst/>
            <a:ahLst/>
            <a:rect l="l" t="t" r="r" b="b"/>
            <a:pathLst>
              <a:path w="5002" h="1602">
                <a:moveTo>
                  <a:pt x="266" y="0"/>
                </a:moveTo>
                <a:lnTo>
                  <a:pt x="267" y="0"/>
                </a:lnTo>
                <a:cubicBezTo>
                  <a:pt x="220" y="0"/>
                  <a:pt x="174" y="12"/>
                  <a:pt x="133" y="36"/>
                </a:cubicBezTo>
                <a:cubicBezTo>
                  <a:pt x="93" y="59"/>
                  <a:pt x="59" y="93"/>
                  <a:pt x="36" y="133"/>
                </a:cubicBezTo>
                <a:cubicBezTo>
                  <a:pt x="12" y="174"/>
                  <a:pt x="0" y="220"/>
                  <a:pt x="0" y="267"/>
                </a:cubicBezTo>
                <a:lnTo>
                  <a:pt x="0" y="1334"/>
                </a:lnTo>
                <a:lnTo>
                  <a:pt x="0" y="1334"/>
                </a:lnTo>
                <a:cubicBezTo>
                  <a:pt x="0" y="1381"/>
                  <a:pt x="12" y="1427"/>
                  <a:pt x="36" y="1468"/>
                </a:cubicBezTo>
                <a:cubicBezTo>
                  <a:pt x="59" y="1508"/>
                  <a:pt x="93" y="1542"/>
                  <a:pt x="133" y="1565"/>
                </a:cubicBezTo>
                <a:cubicBezTo>
                  <a:pt x="174" y="1589"/>
                  <a:pt x="220" y="1601"/>
                  <a:pt x="267" y="1601"/>
                </a:cubicBezTo>
                <a:lnTo>
                  <a:pt x="4734" y="1600"/>
                </a:lnTo>
                <a:lnTo>
                  <a:pt x="4734" y="1601"/>
                </a:lnTo>
                <a:cubicBezTo>
                  <a:pt x="4781" y="1601"/>
                  <a:pt x="4827" y="1589"/>
                  <a:pt x="4868" y="1565"/>
                </a:cubicBezTo>
                <a:cubicBezTo>
                  <a:pt x="4908" y="1542"/>
                  <a:pt x="4942" y="1508"/>
                  <a:pt x="4965" y="1468"/>
                </a:cubicBezTo>
                <a:cubicBezTo>
                  <a:pt x="4989" y="1427"/>
                  <a:pt x="5001" y="1381"/>
                  <a:pt x="5001" y="1334"/>
                </a:cubicBezTo>
                <a:lnTo>
                  <a:pt x="5001" y="266"/>
                </a:lnTo>
                <a:lnTo>
                  <a:pt x="5001" y="267"/>
                </a:lnTo>
                <a:lnTo>
                  <a:pt x="5001" y="267"/>
                </a:lnTo>
                <a:cubicBezTo>
                  <a:pt x="5001" y="220"/>
                  <a:pt x="4989" y="174"/>
                  <a:pt x="4965" y="133"/>
                </a:cubicBezTo>
                <a:cubicBezTo>
                  <a:pt x="4942" y="93"/>
                  <a:pt x="4908" y="59"/>
                  <a:pt x="4868" y="36"/>
                </a:cubicBezTo>
                <a:cubicBezTo>
                  <a:pt x="4827" y="12"/>
                  <a:pt x="4781" y="0"/>
                  <a:pt x="4734" y="0"/>
                </a:cubicBezTo>
                <a:lnTo>
                  <a:pt x="266" y="0"/>
                </a:lnTo>
              </a:path>
            </a:pathLst>
          </a:custGeom>
          <a:solidFill>
            <a:srgbClr val="9999ff"/>
          </a:solidFill>
          <a:ln>
            <a:noFill/>
          </a:ln>
        </p:spPr>
        <p:style>
          <a:lnRef idx="0"/>
          <a:fillRef idx="0"/>
          <a:effectRef idx="0"/>
          <a:fontRef idx="minor"/>
        </p:style>
        <p:txBody>
          <a:bodyPr wrap="none" lIns="90000" rIns="90000" tIns="45000" bIns="45000" anchor="ctr">
            <a:noAutofit/>
          </a:bodyPr>
          <a:p>
            <a:pPr algn="ctr">
              <a:lnSpc>
                <a:spcPct val="100000"/>
              </a:lnSpc>
            </a:pPr>
            <a:r>
              <a:rPr b="1" lang="pt-BR" sz="1800" spc="-1" strike="noStrike">
                <a:solidFill>
                  <a:srgbClr val="000000"/>
                </a:solidFill>
                <a:latin typeface="Arial"/>
                <a:ea typeface="DejaVu Sans"/>
              </a:rPr>
              <a:t>PEX</a:t>
            </a:r>
            <a:endParaRPr b="0" lang="pt-BR" sz="1800" spc="-1" strike="noStrike">
              <a:latin typeface="Arial"/>
            </a:endParaRPr>
          </a:p>
        </p:txBody>
      </p:sp>
      <p:sp>
        <p:nvSpPr>
          <p:cNvPr id="295" name="CustomShape 5"/>
          <p:cNvSpPr/>
          <p:nvPr/>
        </p:nvSpPr>
        <p:spPr>
          <a:xfrm>
            <a:off x="4536000" y="2376000"/>
            <a:ext cx="3885840" cy="357480"/>
          </a:xfrm>
          <a:custGeom>
            <a:avLst/>
            <a:gdLst/>
            <a:ahLst/>
            <a:rect l="l" t="t" r="r" b="b"/>
            <a:pathLst>
              <a:path w="5002" h="1602">
                <a:moveTo>
                  <a:pt x="266" y="0"/>
                </a:moveTo>
                <a:lnTo>
                  <a:pt x="267" y="0"/>
                </a:lnTo>
                <a:cubicBezTo>
                  <a:pt x="220" y="0"/>
                  <a:pt x="174" y="12"/>
                  <a:pt x="133" y="36"/>
                </a:cubicBezTo>
                <a:cubicBezTo>
                  <a:pt x="93" y="59"/>
                  <a:pt x="59" y="93"/>
                  <a:pt x="36" y="133"/>
                </a:cubicBezTo>
                <a:cubicBezTo>
                  <a:pt x="12" y="174"/>
                  <a:pt x="0" y="220"/>
                  <a:pt x="0" y="267"/>
                </a:cubicBezTo>
                <a:lnTo>
                  <a:pt x="0" y="1334"/>
                </a:lnTo>
                <a:lnTo>
                  <a:pt x="0" y="1334"/>
                </a:lnTo>
                <a:cubicBezTo>
                  <a:pt x="0" y="1381"/>
                  <a:pt x="12" y="1427"/>
                  <a:pt x="36" y="1468"/>
                </a:cubicBezTo>
                <a:cubicBezTo>
                  <a:pt x="59" y="1508"/>
                  <a:pt x="93" y="1542"/>
                  <a:pt x="133" y="1565"/>
                </a:cubicBezTo>
                <a:cubicBezTo>
                  <a:pt x="174" y="1589"/>
                  <a:pt x="220" y="1601"/>
                  <a:pt x="267" y="1601"/>
                </a:cubicBezTo>
                <a:lnTo>
                  <a:pt x="4734" y="1600"/>
                </a:lnTo>
                <a:lnTo>
                  <a:pt x="4734" y="1601"/>
                </a:lnTo>
                <a:cubicBezTo>
                  <a:pt x="4781" y="1601"/>
                  <a:pt x="4827" y="1589"/>
                  <a:pt x="4868" y="1565"/>
                </a:cubicBezTo>
                <a:cubicBezTo>
                  <a:pt x="4908" y="1542"/>
                  <a:pt x="4942" y="1508"/>
                  <a:pt x="4965" y="1468"/>
                </a:cubicBezTo>
                <a:cubicBezTo>
                  <a:pt x="4989" y="1427"/>
                  <a:pt x="5001" y="1381"/>
                  <a:pt x="5001" y="1334"/>
                </a:cubicBezTo>
                <a:lnTo>
                  <a:pt x="5001" y="266"/>
                </a:lnTo>
                <a:lnTo>
                  <a:pt x="5001" y="267"/>
                </a:lnTo>
                <a:lnTo>
                  <a:pt x="5001" y="267"/>
                </a:lnTo>
                <a:cubicBezTo>
                  <a:pt x="5001" y="220"/>
                  <a:pt x="4989" y="174"/>
                  <a:pt x="4965" y="133"/>
                </a:cubicBezTo>
                <a:cubicBezTo>
                  <a:pt x="4942" y="93"/>
                  <a:pt x="4908" y="59"/>
                  <a:pt x="4868" y="36"/>
                </a:cubicBezTo>
                <a:cubicBezTo>
                  <a:pt x="4827" y="12"/>
                  <a:pt x="4781" y="0"/>
                  <a:pt x="4734" y="0"/>
                </a:cubicBezTo>
                <a:lnTo>
                  <a:pt x="266" y="0"/>
                </a:lnTo>
              </a:path>
            </a:pathLst>
          </a:custGeom>
          <a:solidFill>
            <a:srgbClr val="ff9900"/>
          </a:solidFill>
          <a:ln>
            <a:noFill/>
          </a:ln>
        </p:spPr>
        <p:style>
          <a:lnRef idx="0"/>
          <a:fillRef idx="0"/>
          <a:effectRef idx="0"/>
          <a:fontRef idx="minor"/>
        </p:style>
        <p:txBody>
          <a:bodyPr wrap="none" lIns="90000" rIns="90000" tIns="45000" bIns="45000" anchor="ctr">
            <a:noAutofit/>
          </a:bodyPr>
          <a:p>
            <a:pPr algn="ctr">
              <a:lnSpc>
                <a:spcPct val="100000"/>
              </a:lnSpc>
            </a:pPr>
            <a:r>
              <a:rPr b="1" lang="pt-BR" sz="1800" spc="-1" strike="noStrike">
                <a:solidFill>
                  <a:srgbClr val="000000"/>
                </a:solidFill>
                <a:latin typeface="Arial"/>
                <a:ea typeface="DejaVu Sans"/>
              </a:rPr>
              <a:t>AEX</a:t>
            </a:r>
            <a:endParaRPr b="0" lang="pt-BR" sz="1800" spc="-1" strike="noStrike">
              <a:latin typeface="Arial"/>
            </a:endParaRPr>
          </a:p>
        </p:txBody>
      </p:sp>
      <p:pic>
        <p:nvPicPr>
          <p:cNvPr id="296" name="" descr=""/>
          <p:cNvPicPr/>
          <p:nvPr/>
        </p:nvPicPr>
        <p:blipFill>
          <a:blip r:embed="rId1"/>
          <a:stretch/>
        </p:blipFill>
        <p:spPr>
          <a:xfrm>
            <a:off x="648000" y="2808000"/>
            <a:ext cx="555840" cy="555840"/>
          </a:xfrm>
          <a:prstGeom prst="rect">
            <a:avLst/>
          </a:prstGeom>
          <a:ln>
            <a:noFill/>
          </a:ln>
        </p:spPr>
      </p:pic>
      <p:sp>
        <p:nvSpPr>
          <p:cNvPr id="297" name="CustomShape 6"/>
          <p:cNvSpPr/>
          <p:nvPr/>
        </p:nvSpPr>
        <p:spPr>
          <a:xfrm>
            <a:off x="1152000" y="2966040"/>
            <a:ext cx="2733840" cy="343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1800" spc="-1" strike="noStrike">
                <a:solidFill>
                  <a:srgbClr val="000000"/>
                </a:solidFill>
                <a:latin typeface="Arial"/>
                <a:ea typeface="DejaVu Sans"/>
              </a:rPr>
              <a:t>Coordenador(a) do PEX</a:t>
            </a:r>
            <a:endParaRPr b="0" lang="pt-BR" sz="1800" spc="-1" strike="noStrike">
              <a:latin typeface="Arial"/>
            </a:endParaRPr>
          </a:p>
        </p:txBody>
      </p:sp>
      <p:sp>
        <p:nvSpPr>
          <p:cNvPr id="298" name="CustomShape 7"/>
          <p:cNvSpPr/>
          <p:nvPr/>
        </p:nvSpPr>
        <p:spPr>
          <a:xfrm>
            <a:off x="5058000" y="3168000"/>
            <a:ext cx="447840" cy="177840"/>
          </a:xfrm>
          <a:prstGeom prst="rect">
            <a:avLst/>
          </a:prstGeom>
          <a:solidFill>
            <a:srgbClr val="ff3300"/>
          </a:solidFill>
          <a:ln>
            <a:noFill/>
          </a:ln>
        </p:spPr>
        <p:style>
          <a:lnRef idx="0"/>
          <a:fillRef idx="0"/>
          <a:effectRef idx="0"/>
          <a:fontRef idx="minor"/>
        </p:style>
      </p:sp>
      <p:pic>
        <p:nvPicPr>
          <p:cNvPr id="299" name="" descr=""/>
          <p:cNvPicPr/>
          <p:nvPr/>
        </p:nvPicPr>
        <p:blipFill>
          <a:blip r:embed="rId2"/>
          <a:stretch/>
        </p:blipFill>
        <p:spPr>
          <a:xfrm>
            <a:off x="5004000" y="2808000"/>
            <a:ext cx="555840" cy="555840"/>
          </a:xfrm>
          <a:prstGeom prst="rect">
            <a:avLst/>
          </a:prstGeom>
          <a:ln>
            <a:noFill/>
          </a:ln>
        </p:spPr>
      </p:pic>
      <p:sp>
        <p:nvSpPr>
          <p:cNvPr id="300" name="CustomShape 8"/>
          <p:cNvSpPr/>
          <p:nvPr/>
        </p:nvSpPr>
        <p:spPr>
          <a:xfrm>
            <a:off x="5796000" y="2966040"/>
            <a:ext cx="2769840" cy="343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1800" spc="-1" strike="noStrike">
                <a:solidFill>
                  <a:srgbClr val="000000"/>
                </a:solidFill>
                <a:latin typeface="Arial"/>
                <a:ea typeface="DejaVu Sans"/>
              </a:rPr>
              <a:t>Coordenador(a) da AEX</a:t>
            </a:r>
            <a:endParaRPr b="0" lang="pt-BR" sz="1800" spc="-1" strike="noStrike">
              <a:latin typeface="Arial"/>
            </a:endParaRPr>
          </a:p>
        </p:txBody>
      </p:sp>
      <p:sp>
        <p:nvSpPr>
          <p:cNvPr id="301" name="CustomShape 9"/>
          <p:cNvSpPr/>
          <p:nvPr/>
        </p:nvSpPr>
        <p:spPr>
          <a:xfrm>
            <a:off x="4806000" y="3816000"/>
            <a:ext cx="447840" cy="177840"/>
          </a:xfrm>
          <a:prstGeom prst="rect">
            <a:avLst/>
          </a:prstGeom>
          <a:solidFill>
            <a:srgbClr val="ffcc00"/>
          </a:solidFill>
          <a:ln>
            <a:noFill/>
          </a:ln>
        </p:spPr>
        <p:style>
          <a:lnRef idx="0"/>
          <a:fillRef idx="0"/>
          <a:effectRef idx="0"/>
          <a:fontRef idx="minor"/>
        </p:style>
      </p:sp>
      <p:pic>
        <p:nvPicPr>
          <p:cNvPr id="302" name="" descr=""/>
          <p:cNvPicPr/>
          <p:nvPr/>
        </p:nvPicPr>
        <p:blipFill>
          <a:blip r:embed="rId3"/>
          <a:stretch/>
        </p:blipFill>
        <p:spPr>
          <a:xfrm>
            <a:off x="4752000" y="3456000"/>
            <a:ext cx="555840" cy="555840"/>
          </a:xfrm>
          <a:prstGeom prst="rect">
            <a:avLst/>
          </a:prstGeom>
          <a:ln>
            <a:noFill/>
          </a:ln>
        </p:spPr>
      </p:pic>
      <p:sp>
        <p:nvSpPr>
          <p:cNvPr id="303" name="CustomShape 10"/>
          <p:cNvSpPr/>
          <p:nvPr/>
        </p:nvSpPr>
        <p:spPr>
          <a:xfrm>
            <a:off x="5310000" y="3816000"/>
            <a:ext cx="447840" cy="177840"/>
          </a:xfrm>
          <a:prstGeom prst="rect">
            <a:avLst/>
          </a:prstGeom>
          <a:solidFill>
            <a:srgbClr val="ffcc00"/>
          </a:solidFill>
          <a:ln>
            <a:noFill/>
          </a:ln>
        </p:spPr>
        <p:style>
          <a:lnRef idx="0"/>
          <a:fillRef idx="0"/>
          <a:effectRef idx="0"/>
          <a:fontRef idx="minor"/>
        </p:style>
      </p:sp>
      <p:pic>
        <p:nvPicPr>
          <p:cNvPr id="304" name="" descr=""/>
          <p:cNvPicPr/>
          <p:nvPr/>
        </p:nvPicPr>
        <p:blipFill>
          <a:blip r:embed="rId4"/>
          <a:stretch/>
        </p:blipFill>
        <p:spPr>
          <a:xfrm>
            <a:off x="5256000" y="3456000"/>
            <a:ext cx="555840" cy="555840"/>
          </a:xfrm>
          <a:prstGeom prst="rect">
            <a:avLst/>
          </a:prstGeom>
          <a:ln>
            <a:noFill/>
          </a:ln>
        </p:spPr>
      </p:pic>
      <p:sp>
        <p:nvSpPr>
          <p:cNvPr id="305" name="CustomShape 11"/>
          <p:cNvSpPr/>
          <p:nvPr/>
        </p:nvSpPr>
        <p:spPr>
          <a:xfrm>
            <a:off x="5796000" y="3398040"/>
            <a:ext cx="2769840" cy="3438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1800" spc="-1" strike="noStrike">
                <a:solidFill>
                  <a:srgbClr val="000000"/>
                </a:solidFill>
                <a:latin typeface="Arial"/>
                <a:ea typeface="DejaVu Sans"/>
              </a:rPr>
              <a:t>Orientadores(as) dos </a:t>
            </a:r>
            <a:endParaRPr b="0" lang="pt-BR" sz="1800" spc="-1" strike="noStrike">
              <a:latin typeface="Arial"/>
            </a:endParaRPr>
          </a:p>
          <a:p>
            <a:pPr>
              <a:lnSpc>
                <a:spcPct val="100000"/>
              </a:lnSpc>
            </a:pPr>
            <a:r>
              <a:rPr b="0" lang="pt-BR" sz="1800" spc="-1" strike="noStrike">
                <a:solidFill>
                  <a:srgbClr val="000000"/>
                </a:solidFill>
                <a:latin typeface="Arial"/>
                <a:ea typeface="DejaVu Sans"/>
              </a:rPr>
              <a:t>discentes</a:t>
            </a:r>
            <a:endParaRPr b="0" lang="pt-BR" sz="1800" spc="-1" strike="noStrike">
              <a:latin typeface="Arial"/>
            </a:endParaRPr>
          </a:p>
        </p:txBody>
      </p:sp>
      <p:sp>
        <p:nvSpPr>
          <p:cNvPr id="306" name="CustomShape 12"/>
          <p:cNvSpPr/>
          <p:nvPr/>
        </p:nvSpPr>
        <p:spPr>
          <a:xfrm>
            <a:off x="2088000" y="4104000"/>
            <a:ext cx="4966200" cy="1006200"/>
          </a:xfrm>
          <a:custGeom>
            <a:avLst/>
            <a:gdLst/>
            <a:ahLst/>
            <a:rect l="l" t="t" r="r" b="b"/>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moveTo>
                  <a:pt x="1930" y="7160"/>
                </a:moveTo>
                <a:cubicBezTo>
                  <a:pt x="1950" y="7410"/>
                  <a:pt x="2040" y="7690"/>
                  <a:pt x="2090" y="7920"/>
                </a:cubicBezTo>
                <a:moveTo>
                  <a:pt x="6970" y="2600"/>
                </a:moveTo>
                <a:cubicBezTo>
                  <a:pt x="7200" y="2790"/>
                  <a:pt x="7480" y="3050"/>
                  <a:pt x="7670" y="3310"/>
                </a:cubicBezTo>
                <a:moveTo>
                  <a:pt x="11210" y="1700"/>
                </a:moveTo>
                <a:cubicBezTo>
                  <a:pt x="11130" y="1910"/>
                  <a:pt x="11080" y="2160"/>
                  <a:pt x="11030" y="2400"/>
                </a:cubicBezTo>
                <a:moveTo>
                  <a:pt x="14870" y="1160"/>
                </a:moveTo>
                <a:cubicBezTo>
                  <a:pt x="14720" y="1400"/>
                  <a:pt x="14640" y="1720"/>
                  <a:pt x="14540" y="2010"/>
                </a:cubicBezTo>
                <a:moveTo>
                  <a:pt x="19110" y="2710"/>
                </a:moveTo>
                <a:cubicBezTo>
                  <a:pt x="19130" y="2890"/>
                  <a:pt x="19230" y="3290"/>
                  <a:pt x="19190" y="3380"/>
                </a:cubicBezTo>
                <a:moveTo>
                  <a:pt x="20830" y="7660"/>
                </a:moveTo>
                <a:cubicBezTo>
                  <a:pt x="20660" y="8170"/>
                  <a:pt x="20430" y="8620"/>
                  <a:pt x="20110" y="8990"/>
                </a:cubicBezTo>
                <a:moveTo>
                  <a:pt x="18660" y="15010"/>
                </a:moveTo>
                <a:cubicBezTo>
                  <a:pt x="18740" y="14200"/>
                  <a:pt x="18280" y="12200"/>
                  <a:pt x="17000" y="11450"/>
                </a:cubicBezTo>
                <a:moveTo>
                  <a:pt x="14240" y="18310"/>
                </a:moveTo>
                <a:cubicBezTo>
                  <a:pt x="14320" y="17980"/>
                  <a:pt x="14350" y="17680"/>
                  <a:pt x="14370" y="17360"/>
                </a:cubicBezTo>
                <a:moveTo>
                  <a:pt x="8220" y="19510"/>
                </a:moveTo>
                <a:cubicBezTo>
                  <a:pt x="8060" y="19250"/>
                  <a:pt x="7960" y="18950"/>
                  <a:pt x="7860" y="18640"/>
                </a:cubicBezTo>
                <a:moveTo>
                  <a:pt x="2900" y="17640"/>
                </a:moveTo>
                <a:cubicBezTo>
                  <a:pt x="3090" y="17600"/>
                  <a:pt x="3280" y="17540"/>
                  <a:pt x="3460" y="17450"/>
                </a:cubicBezTo>
                <a:moveTo>
                  <a:pt x="1070" y="12640"/>
                </a:moveTo>
                <a:cubicBezTo>
                  <a:pt x="1400" y="12900"/>
                  <a:pt x="1780" y="13130"/>
                  <a:pt x="2330" y="13040"/>
                </a:cubicBezTo>
              </a:path>
            </a:pathLst>
          </a:custGeom>
          <a:solidFill>
            <a:srgbClr val="990000"/>
          </a:solidFill>
          <a:ln>
            <a:noFill/>
          </a:ln>
        </p:spPr>
        <p:style>
          <a:lnRef idx="0"/>
          <a:fillRef idx="0"/>
          <a:effectRef idx="0"/>
          <a:fontRef idx="minor"/>
        </p:style>
        <p:txBody>
          <a:bodyPr wrap="none" lIns="90000" rIns="90000" tIns="45000" bIns="45000" anchor="ctr">
            <a:noAutofit/>
          </a:bodyPr>
          <a:p>
            <a:pPr algn="ctr">
              <a:lnSpc>
                <a:spcPct val="100000"/>
              </a:lnSpc>
            </a:pPr>
            <a:r>
              <a:rPr b="1" lang="pt-BR" sz="1800" spc="-1" strike="noStrike">
                <a:solidFill>
                  <a:srgbClr val="ffffff"/>
                </a:solidFill>
                <a:latin typeface="Arial"/>
                <a:ea typeface="DejaVu Sans"/>
              </a:rPr>
              <a:t>NÃO INCLUIR</a:t>
            </a:r>
            <a:r>
              <a:rPr b="0" lang="pt-BR" sz="1800" spc="-1" strike="noStrike">
                <a:solidFill>
                  <a:srgbClr val="ffffff"/>
                </a:solidFill>
                <a:latin typeface="Arial"/>
                <a:ea typeface="DejaVu Sans"/>
              </a:rPr>
              <a:t> </a:t>
            </a:r>
            <a:r>
              <a:rPr b="1" lang="pt-BR" sz="1800" spc="-1" strike="noStrike">
                <a:solidFill>
                  <a:srgbClr val="ffffff"/>
                </a:solidFill>
                <a:latin typeface="Arial"/>
                <a:ea typeface="DejaVu Sans"/>
              </a:rPr>
              <a:t>discentes </a:t>
            </a:r>
            <a:r>
              <a:rPr b="0" lang="pt-BR" sz="1800" spc="-1" strike="noStrike">
                <a:solidFill>
                  <a:srgbClr val="ffffff"/>
                </a:solidFill>
                <a:latin typeface="Arial"/>
                <a:ea typeface="DejaVu Sans"/>
              </a:rPr>
              <a:t>como</a:t>
            </a:r>
            <a:endParaRPr b="0" lang="pt-BR" sz="1800" spc="-1" strike="noStrike">
              <a:latin typeface="Arial"/>
            </a:endParaRPr>
          </a:p>
          <a:p>
            <a:pPr algn="ctr">
              <a:lnSpc>
                <a:spcPct val="100000"/>
              </a:lnSpc>
            </a:pPr>
            <a:r>
              <a:rPr b="0" lang="pt-BR" sz="1800" spc="-1" strike="noStrike">
                <a:solidFill>
                  <a:srgbClr val="ffffff"/>
                </a:solidFill>
                <a:latin typeface="Arial"/>
                <a:ea typeface="DejaVu Sans"/>
              </a:rPr>
              <a:t>membros nas equipes executoras!</a:t>
            </a:r>
            <a:endParaRPr b="0" lang="pt-BR" sz="1800" spc="-1" strike="noStrike">
              <a:latin typeface="Arial"/>
            </a:endParaRPr>
          </a:p>
        </p:txBody>
      </p:sp>
      <p:sp>
        <p:nvSpPr>
          <p:cNvPr id="307" name="CustomShape 13"/>
          <p:cNvSpPr/>
          <p:nvPr/>
        </p:nvSpPr>
        <p:spPr>
          <a:xfrm>
            <a:off x="2880000" y="1944000"/>
            <a:ext cx="2733840" cy="3438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800" spc="-1" strike="noStrike">
                <a:solidFill>
                  <a:srgbClr val="000000"/>
                </a:solidFill>
                <a:latin typeface="Arial"/>
                <a:ea typeface="DejaVu Sans"/>
              </a:rPr>
              <a:t>Equipes executoras</a:t>
            </a:r>
            <a:endParaRPr b="0" lang="pt-BR" sz="1800" spc="-1" strike="noStrike">
              <a:latin typeface="Arial"/>
            </a:endParaRPr>
          </a:p>
        </p:txBody>
      </p:sp>
      <p:sp>
        <p:nvSpPr>
          <p:cNvPr id="308" name="CustomShape 1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C7E9FB48-7C10-4551-A345-D2B7C647E4A9}"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B3077C22-EB3D-44B3-ABCD-C88A5E67B5E0}"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287" dur="indefinite" restart="never" nodeType="tmRoot">
          <p:childTnLst>
            <p:seq>
              <p:cTn id="288" dur="indefinite" nodeType="mainSeq">
                <p:childTnLst>
                  <p:par>
                    <p:cTn id="289" fill="hold">
                      <p:stCondLst>
                        <p:cond delay="indefinite"/>
                      </p:stCondLst>
                      <p:childTnLst>
                        <p:par>
                          <p:cTn id="290" fill="hold">
                            <p:stCondLst>
                              <p:cond delay="0"/>
                            </p:stCondLst>
                            <p:childTnLst>
                              <p:par>
                                <p:cTn id="291" nodeType="clickEffect" fill="hold" presetClass="entr" presetID="1">
                                  <p:stCondLst>
                                    <p:cond delay="0"/>
                                  </p:stCondLst>
                                  <p:childTnLst>
                                    <p:set>
                                      <p:cBhvr>
                                        <p:cTn id="292" dur="1" fill="hold">
                                          <p:stCondLst>
                                            <p:cond delay="0"/>
                                          </p:stCondLst>
                                        </p:cTn>
                                        <p:tgtEl>
                                          <p:spTgt spid="307"/>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nodeType="clickEffect" fill="hold" presetClass="entr" presetID="1">
                                  <p:stCondLst>
                                    <p:cond delay="0"/>
                                  </p:stCondLst>
                                  <p:childTnLst>
                                    <p:set>
                                      <p:cBhvr>
                                        <p:cTn id="296" dur="1" fill="hold">
                                          <p:stCondLst>
                                            <p:cond delay="0"/>
                                          </p:stCondLst>
                                        </p:cTn>
                                        <p:tgtEl>
                                          <p:spTgt spid="29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nodeType="clickEffect" fill="hold" presetClass="entr" presetID="1">
                                  <p:stCondLst>
                                    <p:cond delay="0"/>
                                  </p:stCondLst>
                                  <p:childTnLst>
                                    <p:set>
                                      <p:cBhvr>
                                        <p:cTn id="300" dur="1" fill="hold">
                                          <p:stCondLst>
                                            <p:cond delay="0"/>
                                          </p:stCondLst>
                                        </p:cTn>
                                        <p:tgtEl>
                                          <p:spTgt spid="291"/>
                                        </p:tgtEl>
                                        <p:attrNameLst>
                                          <p:attrName>style.visibility</p:attrName>
                                        </p:attrNameLst>
                                      </p:cBhvr>
                                      <p:to>
                                        <p:strVal val="visible"/>
                                      </p:to>
                                    </p:set>
                                  </p:childTnLst>
                                </p:cTn>
                              </p:par>
                              <p:par>
                                <p:cTn id="301" nodeType="withEffect" fill="hold" presetClass="entr" presetID="1">
                                  <p:stCondLst>
                                    <p:cond delay="0"/>
                                  </p:stCondLst>
                                  <p:childTnLst>
                                    <p:set>
                                      <p:cBhvr>
                                        <p:cTn id="302" dur="1" fill="hold">
                                          <p:stCondLst>
                                            <p:cond delay="0"/>
                                          </p:stCondLst>
                                        </p:cTn>
                                        <p:tgtEl>
                                          <p:spTgt spid="296"/>
                                        </p:tgtEl>
                                        <p:attrNameLst>
                                          <p:attrName>style.visibility</p:attrName>
                                        </p:attrNameLst>
                                      </p:cBhvr>
                                      <p:to>
                                        <p:strVal val="visible"/>
                                      </p:to>
                                    </p:set>
                                  </p:childTnLst>
                                </p:cTn>
                              </p:par>
                              <p:par>
                                <p:cTn id="303" nodeType="withEffect" fill="hold" presetClass="entr" presetID="1">
                                  <p:stCondLst>
                                    <p:cond delay="0"/>
                                  </p:stCondLst>
                                  <p:childTnLst>
                                    <p:set>
                                      <p:cBhvr>
                                        <p:cTn id="304" dur="1" fill="hold">
                                          <p:stCondLst>
                                            <p:cond delay="0"/>
                                          </p:stCondLst>
                                        </p:cTn>
                                        <p:tgtEl>
                                          <p:spTgt spid="297"/>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295"/>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298"/>
                                        </p:tgtEl>
                                        <p:attrNameLst>
                                          <p:attrName>style.visibility</p:attrName>
                                        </p:attrNameLst>
                                      </p:cBhvr>
                                      <p:to>
                                        <p:strVal val="visible"/>
                                      </p:to>
                                    </p:set>
                                  </p:childTnLst>
                                </p:cTn>
                              </p:par>
                              <p:par>
                                <p:cTn id="313" nodeType="withEffect" fill="hold" presetClass="entr" presetID="1">
                                  <p:stCondLst>
                                    <p:cond delay="0"/>
                                  </p:stCondLst>
                                  <p:childTnLst>
                                    <p:set>
                                      <p:cBhvr>
                                        <p:cTn id="314" dur="1" fill="hold">
                                          <p:stCondLst>
                                            <p:cond delay="0"/>
                                          </p:stCondLst>
                                        </p:cTn>
                                        <p:tgtEl>
                                          <p:spTgt spid="299"/>
                                        </p:tgtEl>
                                        <p:attrNameLst>
                                          <p:attrName>style.visibility</p:attrName>
                                        </p:attrNameLst>
                                      </p:cBhvr>
                                      <p:to>
                                        <p:strVal val="visible"/>
                                      </p:to>
                                    </p:set>
                                  </p:childTnLst>
                                </p:cTn>
                              </p:par>
                              <p:par>
                                <p:cTn id="315" nodeType="withEffect" fill="hold" presetClass="entr" presetID="1">
                                  <p:stCondLst>
                                    <p:cond delay="0"/>
                                  </p:stCondLst>
                                  <p:childTnLst>
                                    <p:set>
                                      <p:cBhvr>
                                        <p:cTn id="316" dur="1" fill="hold">
                                          <p:stCondLst>
                                            <p:cond delay="0"/>
                                          </p:stCondLst>
                                        </p:cTn>
                                        <p:tgtEl>
                                          <p:spTgt spid="300"/>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1">
                                  <p:stCondLst>
                                    <p:cond delay="0"/>
                                  </p:stCondLst>
                                  <p:childTnLst>
                                    <p:set>
                                      <p:cBhvr>
                                        <p:cTn id="320" dur="1" fill="hold">
                                          <p:stCondLst>
                                            <p:cond delay="0"/>
                                          </p:stCondLst>
                                        </p:cTn>
                                        <p:tgtEl>
                                          <p:spTgt spid="301"/>
                                        </p:tgtEl>
                                        <p:attrNameLst>
                                          <p:attrName>style.visibility</p:attrName>
                                        </p:attrNameLst>
                                      </p:cBhvr>
                                      <p:to>
                                        <p:strVal val="visible"/>
                                      </p:to>
                                    </p:set>
                                  </p:childTnLst>
                                </p:cTn>
                              </p:par>
                              <p:par>
                                <p:cTn id="321" nodeType="withEffect" fill="hold" presetClass="entr" presetID="1">
                                  <p:stCondLst>
                                    <p:cond delay="0"/>
                                  </p:stCondLst>
                                  <p:childTnLst>
                                    <p:set>
                                      <p:cBhvr>
                                        <p:cTn id="322" dur="1" fill="hold">
                                          <p:stCondLst>
                                            <p:cond delay="0"/>
                                          </p:stCondLst>
                                        </p:cTn>
                                        <p:tgtEl>
                                          <p:spTgt spid="302"/>
                                        </p:tgtEl>
                                        <p:attrNameLst>
                                          <p:attrName>style.visibility</p:attrName>
                                        </p:attrNameLst>
                                      </p:cBhvr>
                                      <p:to>
                                        <p:strVal val="visible"/>
                                      </p:to>
                                    </p:set>
                                  </p:childTnLst>
                                </p:cTn>
                              </p:par>
                              <p:par>
                                <p:cTn id="323" nodeType="withEffect" fill="hold" presetClass="entr" presetID="1">
                                  <p:stCondLst>
                                    <p:cond delay="0"/>
                                  </p:stCondLst>
                                  <p:childTnLst>
                                    <p:set>
                                      <p:cBhvr>
                                        <p:cTn id="324" dur="1" fill="hold">
                                          <p:stCondLst>
                                            <p:cond delay="0"/>
                                          </p:stCondLst>
                                        </p:cTn>
                                        <p:tgtEl>
                                          <p:spTgt spid="303"/>
                                        </p:tgtEl>
                                        <p:attrNameLst>
                                          <p:attrName>style.visibility</p:attrName>
                                        </p:attrNameLst>
                                      </p:cBhvr>
                                      <p:to>
                                        <p:strVal val="visible"/>
                                      </p:to>
                                    </p:set>
                                  </p:childTnLst>
                                </p:cTn>
                              </p:par>
                              <p:par>
                                <p:cTn id="325" nodeType="withEffect" fill="hold" presetClass="entr" presetID="1">
                                  <p:stCondLst>
                                    <p:cond delay="0"/>
                                  </p:stCondLst>
                                  <p:childTnLst>
                                    <p:set>
                                      <p:cBhvr>
                                        <p:cTn id="326" dur="1" fill="hold">
                                          <p:stCondLst>
                                            <p:cond delay="0"/>
                                          </p:stCondLst>
                                        </p:cTn>
                                        <p:tgtEl>
                                          <p:spTgt spid="304"/>
                                        </p:tgtEl>
                                        <p:attrNameLst>
                                          <p:attrName>style.visibility</p:attrName>
                                        </p:attrNameLst>
                                      </p:cBhvr>
                                      <p:to>
                                        <p:strVal val="visible"/>
                                      </p:to>
                                    </p:set>
                                  </p:childTnLst>
                                </p:cTn>
                              </p:par>
                              <p:par>
                                <p:cTn id="327" nodeType="withEffect" fill="hold" presetClass="entr" presetID="1">
                                  <p:stCondLst>
                                    <p:cond delay="0"/>
                                  </p:stCondLst>
                                  <p:childTnLst>
                                    <p:set>
                                      <p:cBhvr>
                                        <p:cTn id="328" dur="1" fill="hold">
                                          <p:stCondLst>
                                            <p:cond delay="0"/>
                                          </p:stCondLst>
                                        </p:cTn>
                                        <p:tgtEl>
                                          <p:spTgt spid="305"/>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1">
                                  <p:stCondLst>
                                    <p:cond delay="0"/>
                                  </p:stCondLst>
                                  <p:childTnLst>
                                    <p:set>
                                      <p:cBhvr>
                                        <p:cTn id="332"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9" name="" descr=""/>
          <p:cNvPicPr/>
          <p:nvPr/>
        </p:nvPicPr>
        <p:blipFill>
          <a:blip r:embed="rId1"/>
          <a:stretch/>
        </p:blipFill>
        <p:spPr>
          <a:xfrm>
            <a:off x="331920" y="1872000"/>
            <a:ext cx="6145920" cy="1685520"/>
          </a:xfrm>
          <a:prstGeom prst="rect">
            <a:avLst/>
          </a:prstGeom>
          <a:ln w="36000">
            <a:solidFill>
              <a:srgbClr val="000000"/>
            </a:solidFill>
            <a:round/>
          </a:ln>
        </p:spPr>
      </p:pic>
      <p:sp>
        <p:nvSpPr>
          <p:cNvPr id="310"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311" name="CustomShape 2"/>
          <p:cNvSpPr/>
          <p:nvPr/>
        </p:nvSpPr>
        <p:spPr>
          <a:xfrm>
            <a:off x="168120" y="1381680"/>
            <a:ext cx="8540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4. Membros da equipe da ação: PEX</a:t>
            </a:r>
            <a:endParaRPr b="0" lang="pt-BR" sz="2600" spc="-1" strike="noStrike">
              <a:latin typeface="Arial"/>
            </a:endParaRPr>
          </a:p>
        </p:txBody>
      </p:sp>
      <p:sp>
        <p:nvSpPr>
          <p:cNvPr id="312" name="CustomShape 3"/>
          <p:cNvSpPr/>
          <p:nvPr/>
        </p:nvSpPr>
        <p:spPr>
          <a:xfrm>
            <a:off x="6413040" y="1729440"/>
            <a:ext cx="2656800" cy="716400"/>
          </a:xfrm>
          <a:prstGeom prst="wedgeRoundRectCallout">
            <a:avLst>
              <a:gd name="adj1" fmla="val -122492"/>
              <a:gd name="adj2" fmla="val 112844"/>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1. Para indicar um membro: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localize o servidor pelo nome;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informe a função: </a:t>
            </a:r>
            <a:r>
              <a:rPr b="1" lang="pt-BR" sz="1200" spc="-1" strike="noStrike">
                <a:solidFill>
                  <a:srgbClr val="000000"/>
                </a:solidFill>
                <a:latin typeface="Arial"/>
                <a:ea typeface="DejaVu Sans"/>
              </a:rPr>
              <a:t>Coordenador(a)</a:t>
            </a:r>
            <a:r>
              <a:rPr b="0" lang="pt-BR" sz="1200" spc="-1" strike="noStrike">
                <a:solidFill>
                  <a:srgbClr val="000000"/>
                </a:solidFill>
                <a:latin typeface="Arial"/>
                <a:ea typeface="DejaVu Sans"/>
              </a:rPr>
              <a:t>.</a:t>
            </a:r>
            <a:endParaRPr b="0" lang="pt-BR" sz="1200" spc="-1" strike="noStrike">
              <a:latin typeface="Arial"/>
            </a:endParaRPr>
          </a:p>
        </p:txBody>
      </p:sp>
      <p:sp>
        <p:nvSpPr>
          <p:cNvPr id="313" name="CustomShape 4"/>
          <p:cNvSpPr/>
          <p:nvPr/>
        </p:nvSpPr>
        <p:spPr>
          <a:xfrm>
            <a:off x="6624000" y="2592720"/>
            <a:ext cx="2373840" cy="429120"/>
          </a:xfrm>
          <a:prstGeom prst="wedgeRoundRectCallout">
            <a:avLst>
              <a:gd name="adj1" fmla="val -98719"/>
              <a:gd name="adj2" fmla="val 139824"/>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2. Adicione o coordenador(a) na</a:t>
            </a:r>
            <a:endParaRPr b="0" lang="pt-BR" sz="1200" spc="-1" strike="noStrike">
              <a:latin typeface="Arial"/>
            </a:endParaRPr>
          </a:p>
          <a:p>
            <a:pPr>
              <a:lnSpc>
                <a:spcPct val="100000"/>
              </a:lnSpc>
            </a:pPr>
            <a:r>
              <a:rPr b="0" lang="pt-BR" sz="1200" spc="-1" strike="noStrike">
                <a:solidFill>
                  <a:srgbClr val="000000"/>
                </a:solidFill>
                <a:latin typeface="Arial"/>
                <a:ea typeface="DejaVu Sans"/>
              </a:rPr>
              <a:t>equipe executora do PEX.</a:t>
            </a:r>
            <a:endParaRPr b="0" lang="pt-BR" sz="1200" spc="-1" strike="noStrike">
              <a:latin typeface="Arial"/>
            </a:endParaRPr>
          </a:p>
        </p:txBody>
      </p:sp>
      <p:sp>
        <p:nvSpPr>
          <p:cNvPr id="314" name="CustomShape 5"/>
          <p:cNvSpPr/>
          <p:nvPr/>
        </p:nvSpPr>
        <p:spPr>
          <a:xfrm>
            <a:off x="4320720" y="3273120"/>
            <a:ext cx="1077120" cy="2844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15" name="CustomShape 6"/>
          <p:cNvSpPr/>
          <p:nvPr/>
        </p:nvSpPr>
        <p:spPr>
          <a:xfrm>
            <a:off x="2160720" y="2592000"/>
            <a:ext cx="2229120" cy="3967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pic>
        <p:nvPicPr>
          <p:cNvPr id="316" name="" descr=""/>
          <p:cNvPicPr/>
          <p:nvPr/>
        </p:nvPicPr>
        <p:blipFill>
          <a:blip r:embed="rId2"/>
          <a:stretch/>
        </p:blipFill>
        <p:spPr>
          <a:xfrm>
            <a:off x="432360" y="3875040"/>
            <a:ext cx="8277480" cy="1019160"/>
          </a:xfrm>
          <a:prstGeom prst="rect">
            <a:avLst/>
          </a:prstGeom>
          <a:ln w="36000">
            <a:solidFill>
              <a:srgbClr val="000000"/>
            </a:solidFill>
            <a:round/>
          </a:ln>
        </p:spPr>
      </p:pic>
      <p:sp>
        <p:nvSpPr>
          <p:cNvPr id="317" name="CustomShape 7"/>
          <p:cNvSpPr/>
          <p:nvPr/>
        </p:nvSpPr>
        <p:spPr>
          <a:xfrm>
            <a:off x="432360" y="4281480"/>
            <a:ext cx="8205480" cy="3243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18" name="CustomShape 8"/>
          <p:cNvSpPr/>
          <p:nvPr/>
        </p:nvSpPr>
        <p:spPr>
          <a:xfrm>
            <a:off x="77760" y="3156480"/>
            <a:ext cx="2080440" cy="716400"/>
          </a:xfrm>
          <a:prstGeom prst="wedgeRoundRectCallout">
            <a:avLst>
              <a:gd name="adj1" fmla="val 27371"/>
              <a:gd name="adj2" fmla="val 10807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3. Apenas coordenador(a) do</a:t>
            </a:r>
            <a:endParaRPr b="0" lang="pt-BR" sz="1200" spc="-1" strike="noStrike">
              <a:latin typeface="Arial"/>
            </a:endParaRPr>
          </a:p>
          <a:p>
            <a:pPr algn="ctr">
              <a:lnSpc>
                <a:spcPct val="100000"/>
              </a:lnSpc>
            </a:pPr>
            <a:r>
              <a:rPr b="1" lang="pt-BR" sz="1200" spc="-1" strike="noStrike">
                <a:solidFill>
                  <a:srgbClr val="000000"/>
                </a:solidFill>
                <a:latin typeface="Arial"/>
                <a:ea typeface="DejaVu Sans"/>
              </a:rPr>
              <a:t>Programa de Extensão</a:t>
            </a:r>
            <a:endParaRPr b="0" lang="pt-BR" sz="1200" spc="-1" strike="noStrike">
              <a:latin typeface="Arial"/>
            </a:endParaRPr>
          </a:p>
          <a:p>
            <a:pPr algn="ctr">
              <a:lnSpc>
                <a:spcPct val="100000"/>
              </a:lnSpc>
            </a:pPr>
            <a:r>
              <a:rPr b="1" lang="pt-BR" sz="1200" spc="-1" strike="noStrike">
                <a:solidFill>
                  <a:srgbClr val="000000"/>
                </a:solidFill>
                <a:latin typeface="Arial"/>
                <a:ea typeface="DejaVu Sans"/>
              </a:rPr>
              <a:t>(PEX).</a:t>
            </a:r>
            <a:endParaRPr b="0" lang="pt-BR" sz="1200" spc="-1" strike="noStrike">
              <a:latin typeface="Arial"/>
            </a:endParaRPr>
          </a:p>
        </p:txBody>
      </p:sp>
      <p:sp>
        <p:nvSpPr>
          <p:cNvPr id="319" name="CustomShape 9"/>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6A886B68-687C-4284-8577-36BB82EE4250}"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619189EA-96BD-4EC8-8CCB-693AFAF9BA85}"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333" dur="indefinite" restart="never" nodeType="tmRoot">
          <p:childTnLst>
            <p:seq>
              <p:cTn id="334" dur="indefinite" nodeType="mainSeq">
                <p:childTnLst>
                  <p:par>
                    <p:cTn id="335" fill="hold">
                      <p:stCondLst>
                        <p:cond delay="indefinite"/>
                      </p:stCondLst>
                      <p:childTnLst>
                        <p:par>
                          <p:cTn id="336" fill="hold">
                            <p:stCondLst>
                              <p:cond delay="0"/>
                            </p:stCondLst>
                            <p:childTnLst>
                              <p:par>
                                <p:cTn id="337" nodeType="clickEffect" fill="hold" presetClass="entr" presetID="1">
                                  <p:stCondLst>
                                    <p:cond delay="0"/>
                                  </p:stCondLst>
                                  <p:childTnLst>
                                    <p:set>
                                      <p:cBhvr>
                                        <p:cTn id="338" dur="1" fill="hold">
                                          <p:stCondLst>
                                            <p:cond delay="0"/>
                                          </p:stCondLst>
                                        </p:cTn>
                                        <p:tgtEl>
                                          <p:spTgt spid="30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nodeType="clickEffect" fill="hold" presetClass="entr" presetID="1">
                                  <p:stCondLst>
                                    <p:cond delay="0"/>
                                  </p:stCondLst>
                                  <p:childTnLst>
                                    <p:set>
                                      <p:cBhvr>
                                        <p:cTn id="342" dur="1" fill="hold">
                                          <p:stCondLst>
                                            <p:cond delay="0"/>
                                          </p:stCondLst>
                                        </p:cTn>
                                        <p:tgtEl>
                                          <p:spTgt spid="312"/>
                                        </p:tgtEl>
                                        <p:attrNameLst>
                                          <p:attrName>style.visibility</p:attrName>
                                        </p:attrNameLst>
                                      </p:cBhvr>
                                      <p:to>
                                        <p:strVal val="visible"/>
                                      </p:to>
                                    </p:set>
                                  </p:childTnLst>
                                </p:cTn>
                              </p:par>
                              <p:par>
                                <p:cTn id="343" nodeType="withEffect" fill="hold" presetClass="entr" presetID="1">
                                  <p:stCondLst>
                                    <p:cond delay="0"/>
                                  </p:stCondLst>
                                  <p:childTnLst>
                                    <p:set>
                                      <p:cBhvr>
                                        <p:cTn id="344" dur="1" fill="hold">
                                          <p:stCondLst>
                                            <p:cond delay="0"/>
                                          </p:stCondLst>
                                        </p:cTn>
                                        <p:tgtEl>
                                          <p:spTgt spid="315"/>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1">
                                  <p:stCondLst>
                                    <p:cond delay="0"/>
                                  </p:stCondLst>
                                  <p:childTnLst>
                                    <p:set>
                                      <p:cBhvr>
                                        <p:cTn id="348" dur="1" fill="hold">
                                          <p:stCondLst>
                                            <p:cond delay="0"/>
                                          </p:stCondLst>
                                        </p:cTn>
                                        <p:tgtEl>
                                          <p:spTgt spid="313"/>
                                        </p:tgtEl>
                                        <p:attrNameLst>
                                          <p:attrName>style.visibility</p:attrName>
                                        </p:attrNameLst>
                                      </p:cBhvr>
                                      <p:to>
                                        <p:strVal val="visible"/>
                                      </p:to>
                                    </p:set>
                                  </p:childTnLst>
                                </p:cTn>
                              </p:par>
                              <p:par>
                                <p:cTn id="349" nodeType="withEffect" fill="hold" presetClass="entr" presetID="1">
                                  <p:stCondLst>
                                    <p:cond delay="0"/>
                                  </p:stCondLst>
                                  <p:childTnLst>
                                    <p:set>
                                      <p:cBhvr>
                                        <p:cTn id="350" dur="1" fill="hold">
                                          <p:stCondLst>
                                            <p:cond delay="0"/>
                                          </p:stCondLst>
                                        </p:cTn>
                                        <p:tgtEl>
                                          <p:spTgt spid="314"/>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nodeType="clickEffect" fill="hold" presetClass="entr" presetID="1">
                                  <p:stCondLst>
                                    <p:cond delay="0"/>
                                  </p:stCondLst>
                                  <p:childTnLst>
                                    <p:set>
                                      <p:cBhvr>
                                        <p:cTn id="354" dur="1" fill="hold">
                                          <p:stCondLst>
                                            <p:cond delay="0"/>
                                          </p:stCondLst>
                                        </p:cTn>
                                        <p:tgtEl>
                                          <p:spTgt spid="316"/>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1">
                                  <p:stCondLst>
                                    <p:cond delay="0"/>
                                  </p:stCondLst>
                                  <p:childTnLst>
                                    <p:set>
                                      <p:cBhvr>
                                        <p:cTn id="358" dur="1" fill="hold">
                                          <p:stCondLst>
                                            <p:cond delay="0"/>
                                          </p:stCondLst>
                                        </p:cTn>
                                        <p:tgtEl>
                                          <p:spTgt spid="316"/>
                                        </p:tgtEl>
                                        <p:attrNameLst>
                                          <p:attrName>style.visibility</p:attrName>
                                        </p:attrNameLst>
                                      </p:cBhvr>
                                      <p:to>
                                        <p:strVal val="visible"/>
                                      </p:to>
                                    </p:set>
                                  </p:childTnLst>
                                </p:cTn>
                              </p:par>
                              <p:par>
                                <p:cTn id="359" nodeType="withEffect" fill="hold" presetClass="entr" presetID="1">
                                  <p:stCondLst>
                                    <p:cond delay="0"/>
                                  </p:stCondLst>
                                  <p:childTnLst>
                                    <p:set>
                                      <p:cBhvr>
                                        <p:cTn id="360" dur="1" fill="hold">
                                          <p:stCondLst>
                                            <p:cond delay="0"/>
                                          </p:stCondLst>
                                        </p:cTn>
                                        <p:tgtEl>
                                          <p:spTgt spid="318"/>
                                        </p:tgtEl>
                                        <p:attrNameLst>
                                          <p:attrName>style.visibility</p:attrName>
                                        </p:attrNameLst>
                                      </p:cBhvr>
                                      <p:to>
                                        <p:strVal val="visible"/>
                                      </p:to>
                                    </p:set>
                                  </p:childTnLst>
                                </p:cTn>
                              </p:par>
                              <p:par>
                                <p:cTn id="361" nodeType="withEffect" fill="hold" presetClass="entr" presetID="1">
                                  <p:stCondLst>
                                    <p:cond delay="0"/>
                                  </p:stCondLst>
                                  <p:childTnLst>
                                    <p:set>
                                      <p:cBhvr>
                                        <p:cTn id="362"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0" name="" descr=""/>
          <p:cNvPicPr/>
          <p:nvPr/>
        </p:nvPicPr>
        <p:blipFill>
          <a:blip r:embed="rId1"/>
          <a:stretch/>
        </p:blipFill>
        <p:spPr>
          <a:xfrm>
            <a:off x="331920" y="1872000"/>
            <a:ext cx="6145920" cy="1685520"/>
          </a:xfrm>
          <a:prstGeom prst="rect">
            <a:avLst/>
          </a:prstGeom>
          <a:ln w="36000">
            <a:solidFill>
              <a:srgbClr val="000000"/>
            </a:solidFill>
            <a:round/>
          </a:ln>
        </p:spPr>
      </p:pic>
      <p:sp>
        <p:nvSpPr>
          <p:cNvPr id="321"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322" name="CustomShape 2"/>
          <p:cNvSpPr/>
          <p:nvPr/>
        </p:nvSpPr>
        <p:spPr>
          <a:xfrm>
            <a:off x="168120" y="1381680"/>
            <a:ext cx="8540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4. Membros da equipe da ação: AEX</a:t>
            </a:r>
            <a:endParaRPr b="0" lang="pt-BR" sz="2600" spc="-1" strike="noStrike">
              <a:latin typeface="Arial"/>
            </a:endParaRPr>
          </a:p>
        </p:txBody>
      </p:sp>
      <p:sp>
        <p:nvSpPr>
          <p:cNvPr id="323" name="CustomShape 3"/>
          <p:cNvSpPr/>
          <p:nvPr/>
        </p:nvSpPr>
        <p:spPr>
          <a:xfrm>
            <a:off x="6413040" y="1729440"/>
            <a:ext cx="2656800" cy="716400"/>
          </a:xfrm>
          <a:prstGeom prst="wedgeRoundRectCallout">
            <a:avLst>
              <a:gd name="adj1" fmla="val -122492"/>
              <a:gd name="adj2" fmla="val 112844"/>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1. Para indicar um membro: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localize o servidor pelo nome;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informe a função: </a:t>
            </a:r>
            <a:r>
              <a:rPr b="1" lang="pt-BR" sz="1200" spc="-1" strike="noStrike">
                <a:solidFill>
                  <a:srgbClr val="000000"/>
                </a:solidFill>
                <a:latin typeface="Arial"/>
                <a:ea typeface="DejaVu Sans"/>
              </a:rPr>
              <a:t>Coordenador(a)</a:t>
            </a:r>
            <a:r>
              <a:rPr b="0" lang="pt-BR" sz="1200" spc="-1" strike="noStrike">
                <a:solidFill>
                  <a:srgbClr val="000000"/>
                </a:solidFill>
                <a:latin typeface="Arial"/>
                <a:ea typeface="DejaVu Sans"/>
              </a:rPr>
              <a:t>.</a:t>
            </a:r>
            <a:endParaRPr b="0" lang="pt-BR" sz="1200" spc="-1" strike="noStrike">
              <a:latin typeface="Arial"/>
            </a:endParaRPr>
          </a:p>
        </p:txBody>
      </p:sp>
      <p:sp>
        <p:nvSpPr>
          <p:cNvPr id="324" name="CustomShape 4"/>
          <p:cNvSpPr/>
          <p:nvPr/>
        </p:nvSpPr>
        <p:spPr>
          <a:xfrm>
            <a:off x="6624000" y="2592720"/>
            <a:ext cx="2373840" cy="429120"/>
          </a:xfrm>
          <a:prstGeom prst="wedgeRoundRectCallout">
            <a:avLst>
              <a:gd name="adj1" fmla="val -98719"/>
              <a:gd name="adj2" fmla="val 139824"/>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2. Adicione o coordenador(a) na</a:t>
            </a:r>
            <a:endParaRPr b="0" lang="pt-BR" sz="1200" spc="-1" strike="noStrike">
              <a:latin typeface="Arial"/>
            </a:endParaRPr>
          </a:p>
          <a:p>
            <a:pPr>
              <a:lnSpc>
                <a:spcPct val="100000"/>
              </a:lnSpc>
            </a:pPr>
            <a:r>
              <a:rPr b="0" lang="pt-BR" sz="1200" spc="-1" strike="noStrike">
                <a:solidFill>
                  <a:srgbClr val="000000"/>
                </a:solidFill>
                <a:latin typeface="Arial"/>
                <a:ea typeface="DejaVu Sans"/>
              </a:rPr>
              <a:t>equipe executora da AEX.</a:t>
            </a:r>
            <a:endParaRPr b="0" lang="pt-BR" sz="1200" spc="-1" strike="noStrike">
              <a:latin typeface="Arial"/>
            </a:endParaRPr>
          </a:p>
        </p:txBody>
      </p:sp>
      <p:sp>
        <p:nvSpPr>
          <p:cNvPr id="325" name="CustomShape 5"/>
          <p:cNvSpPr/>
          <p:nvPr/>
        </p:nvSpPr>
        <p:spPr>
          <a:xfrm>
            <a:off x="4320720" y="3273120"/>
            <a:ext cx="1077120" cy="2844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26" name="CustomShape 6"/>
          <p:cNvSpPr/>
          <p:nvPr/>
        </p:nvSpPr>
        <p:spPr>
          <a:xfrm>
            <a:off x="2160720" y="2592000"/>
            <a:ext cx="2229120" cy="3967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pic>
        <p:nvPicPr>
          <p:cNvPr id="327" name="" descr=""/>
          <p:cNvPicPr/>
          <p:nvPr/>
        </p:nvPicPr>
        <p:blipFill>
          <a:blip r:embed="rId2"/>
          <a:stretch/>
        </p:blipFill>
        <p:spPr>
          <a:xfrm>
            <a:off x="432360" y="3875040"/>
            <a:ext cx="8277480" cy="1019160"/>
          </a:xfrm>
          <a:prstGeom prst="rect">
            <a:avLst/>
          </a:prstGeom>
          <a:ln w="36000">
            <a:solidFill>
              <a:srgbClr val="000000"/>
            </a:solidFill>
            <a:round/>
          </a:ln>
        </p:spPr>
      </p:pic>
      <p:sp>
        <p:nvSpPr>
          <p:cNvPr id="328" name="CustomShape 7"/>
          <p:cNvSpPr/>
          <p:nvPr/>
        </p:nvSpPr>
        <p:spPr>
          <a:xfrm>
            <a:off x="432360" y="4281480"/>
            <a:ext cx="8205480" cy="32436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29" name="CustomShape 8"/>
          <p:cNvSpPr/>
          <p:nvPr/>
        </p:nvSpPr>
        <p:spPr>
          <a:xfrm>
            <a:off x="77760" y="3156480"/>
            <a:ext cx="1936080" cy="716400"/>
          </a:xfrm>
          <a:prstGeom prst="wedgeRoundRectCallout">
            <a:avLst>
              <a:gd name="adj1" fmla="val 27371"/>
              <a:gd name="adj2" fmla="val 10807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3. Coordenador da</a:t>
            </a:r>
            <a:endParaRPr b="0" lang="pt-BR" sz="1200" spc="-1" strike="noStrike">
              <a:latin typeface="Arial"/>
            </a:endParaRPr>
          </a:p>
          <a:p>
            <a:pPr algn="ctr">
              <a:lnSpc>
                <a:spcPct val="100000"/>
              </a:lnSpc>
            </a:pPr>
            <a:r>
              <a:rPr b="1" lang="pt-BR" sz="1200" spc="-1" strike="noStrike">
                <a:solidFill>
                  <a:srgbClr val="000000"/>
                </a:solidFill>
                <a:latin typeface="Arial"/>
                <a:ea typeface="DejaVu Sans"/>
              </a:rPr>
              <a:t>Ação de Extensão</a:t>
            </a:r>
            <a:endParaRPr b="0" lang="pt-BR" sz="1200" spc="-1" strike="noStrike">
              <a:latin typeface="Arial"/>
            </a:endParaRPr>
          </a:p>
          <a:p>
            <a:pPr algn="ctr">
              <a:lnSpc>
                <a:spcPct val="100000"/>
              </a:lnSpc>
            </a:pPr>
            <a:r>
              <a:rPr b="1" lang="pt-BR" sz="1200" spc="-1" strike="noStrike">
                <a:solidFill>
                  <a:srgbClr val="000000"/>
                </a:solidFill>
                <a:latin typeface="Arial"/>
                <a:ea typeface="DejaVu Sans"/>
              </a:rPr>
              <a:t>(AEX).</a:t>
            </a:r>
            <a:endParaRPr b="0" lang="pt-BR" sz="1200" spc="-1" strike="noStrike">
              <a:latin typeface="Arial"/>
            </a:endParaRPr>
          </a:p>
        </p:txBody>
      </p:sp>
      <p:sp>
        <p:nvSpPr>
          <p:cNvPr id="330" name="CustomShape 9"/>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CE559953-4C46-45A0-879C-A062A49C5135}"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961601AB-66E3-41EC-AB68-65A693343D09}"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363" dur="indefinite" restart="never" nodeType="tmRoot">
          <p:childTnLst>
            <p:seq>
              <p:cTn id="364" dur="indefinite" nodeType="mainSeq">
                <p:childTnLst>
                  <p:par>
                    <p:cTn id="365" fill="hold">
                      <p:stCondLst>
                        <p:cond delay="indefinite"/>
                      </p:stCondLst>
                      <p:childTnLst>
                        <p:par>
                          <p:cTn id="366" fill="hold">
                            <p:stCondLst>
                              <p:cond delay="0"/>
                            </p:stCondLst>
                            <p:childTnLst>
                              <p:par>
                                <p:cTn id="367" nodeType="clickEffect" fill="hold" presetClass="entr" presetID="1">
                                  <p:stCondLst>
                                    <p:cond delay="0"/>
                                  </p:stCondLst>
                                  <p:childTnLst>
                                    <p:set>
                                      <p:cBhvr>
                                        <p:cTn id="368" dur="1" fill="hold">
                                          <p:stCondLst>
                                            <p:cond delay="0"/>
                                          </p:stCondLst>
                                        </p:cTn>
                                        <p:tgtEl>
                                          <p:spTgt spid="320"/>
                                        </p:tgtEl>
                                        <p:attrNameLst>
                                          <p:attrName>style.visibility</p:attrName>
                                        </p:attrNameLst>
                                      </p:cBhvr>
                                      <p:to>
                                        <p:strVal val="visible"/>
                                      </p:to>
                                    </p:set>
                                  </p:childTnLst>
                                </p:cTn>
                              </p:par>
                            </p:childTnLst>
                          </p:cTn>
                        </p:par>
                      </p:childTnLst>
                    </p:cTn>
                  </p:par>
                  <p:par>
                    <p:cTn id="369" fill="hold">
                      <p:stCondLst>
                        <p:cond delay="indefinite"/>
                      </p:stCondLst>
                      <p:childTnLst>
                        <p:par>
                          <p:cTn id="370" fill="hold">
                            <p:stCondLst>
                              <p:cond delay="0"/>
                            </p:stCondLst>
                            <p:childTnLst>
                              <p:par>
                                <p:cTn id="371" nodeType="clickEffect" fill="hold" presetClass="entr" presetID="1">
                                  <p:stCondLst>
                                    <p:cond delay="0"/>
                                  </p:stCondLst>
                                  <p:childTnLst>
                                    <p:set>
                                      <p:cBhvr>
                                        <p:cTn id="372" dur="1" fill="hold">
                                          <p:stCondLst>
                                            <p:cond delay="0"/>
                                          </p:stCondLst>
                                        </p:cTn>
                                        <p:tgtEl>
                                          <p:spTgt spid="323"/>
                                        </p:tgtEl>
                                        <p:attrNameLst>
                                          <p:attrName>style.visibility</p:attrName>
                                        </p:attrNameLst>
                                      </p:cBhvr>
                                      <p:to>
                                        <p:strVal val="visible"/>
                                      </p:to>
                                    </p:set>
                                  </p:childTnLst>
                                </p:cTn>
                              </p:par>
                              <p:par>
                                <p:cTn id="373" nodeType="withEffect" fill="hold" presetClass="entr" presetID="1">
                                  <p:stCondLst>
                                    <p:cond delay="0"/>
                                  </p:stCondLst>
                                  <p:childTnLst>
                                    <p:set>
                                      <p:cBhvr>
                                        <p:cTn id="374" dur="1" fill="hold">
                                          <p:stCondLst>
                                            <p:cond delay="0"/>
                                          </p:stCondLst>
                                        </p:cTn>
                                        <p:tgtEl>
                                          <p:spTgt spid="326"/>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1">
                                  <p:stCondLst>
                                    <p:cond delay="0"/>
                                  </p:stCondLst>
                                  <p:childTnLst>
                                    <p:set>
                                      <p:cBhvr>
                                        <p:cTn id="378" dur="1" fill="hold">
                                          <p:stCondLst>
                                            <p:cond delay="0"/>
                                          </p:stCondLst>
                                        </p:cTn>
                                        <p:tgtEl>
                                          <p:spTgt spid="324"/>
                                        </p:tgtEl>
                                        <p:attrNameLst>
                                          <p:attrName>style.visibility</p:attrName>
                                        </p:attrNameLst>
                                      </p:cBhvr>
                                      <p:to>
                                        <p:strVal val="visible"/>
                                      </p:to>
                                    </p:set>
                                  </p:childTnLst>
                                </p:cTn>
                              </p:par>
                              <p:par>
                                <p:cTn id="379" nodeType="withEffect" fill="hold" presetClass="entr" presetID="1">
                                  <p:stCondLst>
                                    <p:cond delay="0"/>
                                  </p:stCondLst>
                                  <p:childTnLst>
                                    <p:set>
                                      <p:cBhvr>
                                        <p:cTn id="380" dur="1" fill="hold">
                                          <p:stCondLst>
                                            <p:cond delay="0"/>
                                          </p:stCondLst>
                                        </p:cTn>
                                        <p:tgtEl>
                                          <p:spTgt spid="325"/>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1">
                                  <p:stCondLst>
                                    <p:cond delay="0"/>
                                  </p:stCondLst>
                                  <p:childTnLst>
                                    <p:set>
                                      <p:cBhvr>
                                        <p:cTn id="384" dur="1" fill="hold">
                                          <p:stCondLst>
                                            <p:cond delay="0"/>
                                          </p:stCondLst>
                                        </p:cTn>
                                        <p:tgtEl>
                                          <p:spTgt spid="327"/>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1">
                                  <p:stCondLst>
                                    <p:cond delay="0"/>
                                  </p:stCondLst>
                                  <p:childTnLst>
                                    <p:set>
                                      <p:cBhvr>
                                        <p:cTn id="388" dur="1" fill="hold">
                                          <p:stCondLst>
                                            <p:cond delay="0"/>
                                          </p:stCondLst>
                                        </p:cTn>
                                        <p:tgtEl>
                                          <p:spTgt spid="327"/>
                                        </p:tgtEl>
                                        <p:attrNameLst>
                                          <p:attrName>style.visibility</p:attrName>
                                        </p:attrNameLst>
                                      </p:cBhvr>
                                      <p:to>
                                        <p:strVal val="visible"/>
                                      </p:to>
                                    </p:set>
                                  </p:childTnLst>
                                </p:cTn>
                              </p:par>
                              <p:par>
                                <p:cTn id="389" nodeType="withEffect" fill="hold" presetClass="entr" presetID="1">
                                  <p:stCondLst>
                                    <p:cond delay="0"/>
                                  </p:stCondLst>
                                  <p:childTnLst>
                                    <p:set>
                                      <p:cBhvr>
                                        <p:cTn id="390" dur="1" fill="hold">
                                          <p:stCondLst>
                                            <p:cond delay="0"/>
                                          </p:stCondLst>
                                        </p:cTn>
                                        <p:tgtEl>
                                          <p:spTgt spid="329"/>
                                        </p:tgtEl>
                                        <p:attrNameLst>
                                          <p:attrName>style.visibility</p:attrName>
                                        </p:attrNameLst>
                                      </p:cBhvr>
                                      <p:to>
                                        <p:strVal val="visible"/>
                                      </p:to>
                                    </p:set>
                                  </p:childTnLst>
                                </p:cTn>
                              </p:par>
                              <p:par>
                                <p:cTn id="391" nodeType="withEffect" fill="hold" presetClass="entr" presetID="1">
                                  <p:stCondLst>
                                    <p:cond delay="0"/>
                                  </p:stCondLst>
                                  <p:childTnLst>
                                    <p:set>
                                      <p:cBhvr>
                                        <p:cTn id="392"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 name="CustomShape 1"/>
          <p:cNvSpPr/>
          <p:nvPr/>
        </p:nvSpPr>
        <p:spPr>
          <a:xfrm>
            <a:off x="0" y="2970360"/>
            <a:ext cx="892476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914400" algn="r">
              <a:lnSpc>
                <a:spcPct val="100000"/>
              </a:lnSpc>
            </a:pPr>
            <a:r>
              <a:rPr b="1" lang="en-US" sz="4400" spc="-1" strike="noStrike">
                <a:solidFill>
                  <a:srgbClr val="ffffff"/>
                </a:solidFill>
                <a:latin typeface="Arial"/>
                <a:ea typeface="ＭＳ Ｐゴシック"/>
              </a:rPr>
              <a:t>Ciclo de vida de uma AEX</a:t>
            </a:r>
            <a:endParaRPr b="0" lang="pt-BR" sz="4400" spc="-1" strike="noStrike">
              <a:latin typeface="Arial"/>
            </a:endParaRPr>
          </a:p>
        </p:txBody>
      </p:sp>
      <p:sp>
        <p:nvSpPr>
          <p:cNvPr id="62" name="CustomShape 2"/>
          <p:cNvSpPr/>
          <p:nvPr/>
        </p:nvSpPr>
        <p:spPr>
          <a:xfrm>
            <a:off x="8352000" y="484056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1D78C946-75A4-492D-B620-1527E5125CE0}"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75B5C800-94D7-4713-9EEB-0915D2405260}"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1" name="" descr=""/>
          <p:cNvPicPr/>
          <p:nvPr/>
        </p:nvPicPr>
        <p:blipFill>
          <a:blip r:embed="rId1"/>
          <a:stretch/>
        </p:blipFill>
        <p:spPr>
          <a:xfrm>
            <a:off x="144000" y="4169520"/>
            <a:ext cx="6588720" cy="797400"/>
          </a:xfrm>
          <a:prstGeom prst="rect">
            <a:avLst/>
          </a:prstGeom>
          <a:ln w="36000">
            <a:solidFill>
              <a:srgbClr val="000000"/>
            </a:solidFill>
            <a:round/>
          </a:ln>
        </p:spPr>
      </p:pic>
      <p:pic>
        <p:nvPicPr>
          <p:cNvPr id="332" name="" descr=""/>
          <p:cNvPicPr/>
          <p:nvPr/>
        </p:nvPicPr>
        <p:blipFill>
          <a:blip r:embed="rId2"/>
          <a:stretch/>
        </p:blipFill>
        <p:spPr>
          <a:xfrm>
            <a:off x="4068000" y="1321200"/>
            <a:ext cx="4465800" cy="2599920"/>
          </a:xfrm>
          <a:prstGeom prst="rect">
            <a:avLst/>
          </a:prstGeom>
          <a:ln w="36000">
            <a:solidFill>
              <a:srgbClr val="000000"/>
            </a:solidFill>
            <a:round/>
          </a:ln>
        </p:spPr>
      </p:pic>
      <p:sp>
        <p:nvSpPr>
          <p:cNvPr id="333"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334" name="CustomShape 2"/>
          <p:cNvSpPr/>
          <p:nvPr/>
        </p:nvSpPr>
        <p:spPr>
          <a:xfrm>
            <a:off x="168120" y="1381680"/>
            <a:ext cx="335772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5. Cronograma</a:t>
            </a:r>
            <a:endParaRPr b="0" lang="pt-BR" sz="2600" spc="-1" strike="noStrike">
              <a:latin typeface="Arial"/>
            </a:endParaRPr>
          </a:p>
        </p:txBody>
      </p:sp>
      <p:pic>
        <p:nvPicPr>
          <p:cNvPr id="335" name="" descr=""/>
          <p:cNvPicPr/>
          <p:nvPr/>
        </p:nvPicPr>
        <p:blipFill>
          <a:blip r:embed="rId3"/>
          <a:stretch/>
        </p:blipFill>
        <p:spPr>
          <a:xfrm>
            <a:off x="242280" y="1889280"/>
            <a:ext cx="1482840" cy="339840"/>
          </a:xfrm>
          <a:prstGeom prst="rect">
            <a:avLst/>
          </a:prstGeom>
          <a:ln w="36000">
            <a:solidFill>
              <a:srgbClr val="000000"/>
            </a:solidFill>
            <a:round/>
          </a:ln>
        </p:spPr>
      </p:pic>
      <p:sp>
        <p:nvSpPr>
          <p:cNvPr id="336" name="CustomShape 3"/>
          <p:cNvSpPr/>
          <p:nvPr/>
        </p:nvSpPr>
        <p:spPr>
          <a:xfrm>
            <a:off x="221040" y="2520720"/>
            <a:ext cx="1576080" cy="428400"/>
          </a:xfrm>
          <a:prstGeom prst="wedgeRoundRectCallout">
            <a:avLst>
              <a:gd name="adj1" fmla="val -13894"/>
              <a:gd name="adj2" fmla="val -121142"/>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1. Clicar em</a:t>
            </a:r>
            <a:endParaRPr b="0" lang="pt-BR" sz="1200" spc="-1" strike="noStrike">
              <a:latin typeface="Arial"/>
            </a:endParaRPr>
          </a:p>
          <a:p>
            <a:pP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Cadastrar Atividade”.</a:t>
            </a:r>
            <a:endParaRPr b="0" lang="pt-BR" sz="1200" spc="-1" strike="noStrike">
              <a:latin typeface="Arial"/>
            </a:endParaRPr>
          </a:p>
        </p:txBody>
      </p:sp>
      <p:sp>
        <p:nvSpPr>
          <p:cNvPr id="337" name="CustomShape 4"/>
          <p:cNvSpPr/>
          <p:nvPr/>
        </p:nvSpPr>
        <p:spPr>
          <a:xfrm>
            <a:off x="2093040" y="1872000"/>
            <a:ext cx="1936080" cy="861120"/>
          </a:xfrm>
          <a:prstGeom prst="wedgeRoundRectCallout">
            <a:avLst>
              <a:gd name="adj1" fmla="val 60079"/>
              <a:gd name="adj2" fmla="val -37172"/>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2. Detalhar atividade: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descrição;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carga horária total;</a:t>
            </a:r>
            <a:endParaRPr b="0" lang="pt-BR" sz="1200" spc="-1" strike="noStrike">
              <a:latin typeface="Arial"/>
            </a:endParaRPr>
          </a:p>
          <a:p>
            <a:pPr>
              <a:lnSpc>
                <a:spcPct val="100000"/>
              </a:lnSpc>
            </a:pPr>
            <a:r>
              <a:rPr b="0" lang="pt-BR" sz="1200" spc="-1" strike="noStrike">
                <a:solidFill>
                  <a:srgbClr val="000000"/>
                </a:solidFill>
                <a:latin typeface="Arial"/>
                <a:ea typeface="DejaVu Sans"/>
              </a:rPr>
              <a:t>- período de realização.</a:t>
            </a:r>
            <a:endParaRPr b="0" lang="pt-BR" sz="1200" spc="-1" strike="noStrike">
              <a:latin typeface="Arial"/>
            </a:endParaRPr>
          </a:p>
        </p:txBody>
      </p:sp>
      <p:sp>
        <p:nvSpPr>
          <p:cNvPr id="338" name="CustomShape 5"/>
          <p:cNvSpPr/>
          <p:nvPr/>
        </p:nvSpPr>
        <p:spPr>
          <a:xfrm>
            <a:off x="2088000" y="2880000"/>
            <a:ext cx="1936080" cy="861120"/>
          </a:xfrm>
          <a:prstGeom prst="wedgeRoundRectCallout">
            <a:avLst>
              <a:gd name="adj1" fmla="val 60079"/>
              <a:gd name="adj2" fmla="val -37172"/>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3. Indicar:</a:t>
            </a:r>
            <a:endParaRPr b="0" lang="pt-BR" sz="1200" spc="-1" strike="noStrike">
              <a:latin typeface="Arial"/>
            </a:endParaRPr>
          </a:p>
          <a:p>
            <a:pPr>
              <a:lnSpc>
                <a:spcPct val="100000"/>
              </a:lnSpc>
            </a:pPr>
            <a:r>
              <a:rPr b="0" lang="pt-BR" sz="1200" spc="-1" strike="noStrike">
                <a:solidFill>
                  <a:srgbClr val="000000"/>
                </a:solidFill>
                <a:latin typeface="Arial"/>
                <a:ea typeface="DejaVu Sans"/>
              </a:rPr>
              <a:t>- membro da equipe;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carga horária total por</a:t>
            </a:r>
            <a:endParaRPr b="0" lang="pt-BR" sz="1200" spc="-1" strike="noStrike">
              <a:latin typeface="Arial"/>
            </a:endParaRPr>
          </a:p>
          <a:p>
            <a:pP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Membro.</a:t>
            </a:r>
            <a:endParaRPr b="0" lang="pt-BR" sz="1200" spc="-1" strike="noStrike">
              <a:latin typeface="Arial"/>
            </a:endParaRPr>
          </a:p>
        </p:txBody>
      </p:sp>
      <p:sp>
        <p:nvSpPr>
          <p:cNvPr id="339" name="CustomShape 6"/>
          <p:cNvSpPr/>
          <p:nvPr/>
        </p:nvSpPr>
        <p:spPr>
          <a:xfrm>
            <a:off x="4320000" y="1584000"/>
            <a:ext cx="3669120" cy="7171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40" name="CustomShape 7"/>
          <p:cNvSpPr/>
          <p:nvPr/>
        </p:nvSpPr>
        <p:spPr>
          <a:xfrm>
            <a:off x="4320000" y="2448000"/>
            <a:ext cx="3669120" cy="122364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41" name="CustomShape 8"/>
          <p:cNvSpPr/>
          <p:nvPr/>
        </p:nvSpPr>
        <p:spPr>
          <a:xfrm>
            <a:off x="7416000" y="3708720"/>
            <a:ext cx="1221120" cy="21240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42" name="CustomShape 9"/>
          <p:cNvSpPr/>
          <p:nvPr/>
        </p:nvSpPr>
        <p:spPr>
          <a:xfrm>
            <a:off x="7560000" y="4248000"/>
            <a:ext cx="1576080" cy="357120"/>
          </a:xfrm>
          <a:prstGeom prst="wedgeRoundRectCallout">
            <a:avLst>
              <a:gd name="adj1" fmla="val 10657"/>
              <a:gd name="adj2" fmla="val -132028"/>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4. Adicionar membro.</a:t>
            </a:r>
            <a:endParaRPr b="0" lang="pt-BR" sz="1200" spc="-1" strike="noStrike">
              <a:latin typeface="Arial"/>
            </a:endParaRPr>
          </a:p>
        </p:txBody>
      </p:sp>
      <p:sp>
        <p:nvSpPr>
          <p:cNvPr id="343" name="CustomShape 10"/>
          <p:cNvSpPr/>
          <p:nvPr/>
        </p:nvSpPr>
        <p:spPr>
          <a:xfrm>
            <a:off x="3096000" y="4680000"/>
            <a:ext cx="1509120" cy="2851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44" name="CustomShape 11"/>
          <p:cNvSpPr/>
          <p:nvPr/>
        </p:nvSpPr>
        <p:spPr>
          <a:xfrm>
            <a:off x="2021040" y="4104000"/>
            <a:ext cx="1721880" cy="428400"/>
          </a:xfrm>
          <a:prstGeom prst="wedgeRoundRectCallout">
            <a:avLst>
              <a:gd name="adj1" fmla="val 42614"/>
              <a:gd name="adj2" fmla="val 116055"/>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5. Adicionar atividade.</a:t>
            </a:r>
            <a:endParaRPr b="0" lang="pt-BR" sz="1200" spc="-1" strike="noStrike">
              <a:latin typeface="Arial"/>
            </a:endParaRPr>
          </a:p>
        </p:txBody>
      </p:sp>
      <p:sp>
        <p:nvSpPr>
          <p:cNvPr id="345" name="CustomShape 12"/>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D0D4C163-FF93-4964-BCAA-BE94E2235EC3}"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267926A6-2F49-4DEE-935D-F491F2A7E67D}"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393" dur="indefinite" restart="never" nodeType="tmRoot">
          <p:childTnLst>
            <p:seq>
              <p:cTn id="394" dur="indefinite" nodeType="mainSeq">
                <p:childTnLst>
                  <p:par>
                    <p:cTn id="395" fill="hold">
                      <p:stCondLst>
                        <p:cond delay="indefinite"/>
                      </p:stCondLst>
                      <p:childTnLst>
                        <p:par>
                          <p:cTn id="396" fill="hold">
                            <p:stCondLst>
                              <p:cond delay="0"/>
                            </p:stCondLst>
                            <p:childTnLst>
                              <p:par>
                                <p:cTn id="397" nodeType="clickEffect" fill="hold" presetClass="entr" presetID="1">
                                  <p:stCondLst>
                                    <p:cond delay="0"/>
                                  </p:stCondLst>
                                  <p:childTnLst>
                                    <p:set>
                                      <p:cBhvr>
                                        <p:cTn id="398" dur="1" fill="hold">
                                          <p:stCondLst>
                                            <p:cond delay="0"/>
                                          </p:stCondLst>
                                        </p:cTn>
                                        <p:tgtEl>
                                          <p:spTgt spid="335"/>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
                                  <p:stCondLst>
                                    <p:cond delay="0"/>
                                  </p:stCondLst>
                                  <p:childTnLst>
                                    <p:set>
                                      <p:cBhvr>
                                        <p:cTn id="402" dur="1" fill="hold">
                                          <p:stCondLst>
                                            <p:cond delay="0"/>
                                          </p:stCondLst>
                                        </p:cTn>
                                        <p:tgtEl>
                                          <p:spTgt spid="336"/>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nodeType="clickEffect" fill="hold" presetClass="entr" presetID="1">
                                  <p:stCondLst>
                                    <p:cond delay="0"/>
                                  </p:stCondLst>
                                  <p:childTnLst>
                                    <p:set>
                                      <p:cBhvr>
                                        <p:cTn id="406" dur="1" fill="hold">
                                          <p:stCondLst>
                                            <p:cond delay="0"/>
                                          </p:stCondLst>
                                        </p:cTn>
                                        <p:tgtEl>
                                          <p:spTgt spid="332"/>
                                        </p:tgtEl>
                                        <p:attrNameLst>
                                          <p:attrName>style.visibility</p:attrName>
                                        </p:attrNameLst>
                                      </p:cBhvr>
                                      <p:to>
                                        <p:strVal val="visible"/>
                                      </p:to>
                                    </p:set>
                                  </p:childTnLst>
                                </p:cTn>
                              </p:par>
                            </p:childTnLst>
                          </p:cTn>
                        </p:par>
                      </p:childTnLst>
                    </p:cTn>
                  </p:par>
                  <p:par>
                    <p:cTn id="407" fill="hold">
                      <p:stCondLst>
                        <p:cond delay="indefinite"/>
                      </p:stCondLst>
                      <p:childTnLst>
                        <p:par>
                          <p:cTn id="408" fill="hold">
                            <p:stCondLst>
                              <p:cond delay="0"/>
                            </p:stCondLst>
                            <p:childTnLst>
                              <p:par>
                                <p:cTn id="409" nodeType="clickEffect" fill="hold" presetClass="entr" presetID="1">
                                  <p:stCondLst>
                                    <p:cond delay="0"/>
                                  </p:stCondLst>
                                  <p:childTnLst>
                                    <p:set>
                                      <p:cBhvr>
                                        <p:cTn id="410" dur="1" fill="hold">
                                          <p:stCondLst>
                                            <p:cond delay="0"/>
                                          </p:stCondLst>
                                        </p:cTn>
                                        <p:tgtEl>
                                          <p:spTgt spid="337"/>
                                        </p:tgtEl>
                                        <p:attrNameLst>
                                          <p:attrName>style.visibility</p:attrName>
                                        </p:attrNameLst>
                                      </p:cBhvr>
                                      <p:to>
                                        <p:strVal val="visible"/>
                                      </p:to>
                                    </p:set>
                                  </p:childTnLst>
                                </p:cTn>
                              </p:par>
                              <p:par>
                                <p:cTn id="411" nodeType="withEffect" fill="hold" presetClass="entr" presetID="1">
                                  <p:stCondLst>
                                    <p:cond delay="0"/>
                                  </p:stCondLst>
                                  <p:childTnLst>
                                    <p:set>
                                      <p:cBhvr>
                                        <p:cTn id="412" dur="1" fill="hold">
                                          <p:stCondLst>
                                            <p:cond delay="0"/>
                                          </p:stCondLst>
                                        </p:cTn>
                                        <p:tgtEl>
                                          <p:spTgt spid="339"/>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nodeType="clickEffect" fill="hold" presetClass="entr" presetID="1">
                                  <p:stCondLst>
                                    <p:cond delay="0"/>
                                  </p:stCondLst>
                                  <p:childTnLst>
                                    <p:set>
                                      <p:cBhvr>
                                        <p:cTn id="416" dur="1" fill="hold">
                                          <p:stCondLst>
                                            <p:cond delay="0"/>
                                          </p:stCondLst>
                                        </p:cTn>
                                        <p:tgtEl>
                                          <p:spTgt spid="338"/>
                                        </p:tgtEl>
                                        <p:attrNameLst>
                                          <p:attrName>style.visibility</p:attrName>
                                        </p:attrNameLst>
                                      </p:cBhvr>
                                      <p:to>
                                        <p:strVal val="visible"/>
                                      </p:to>
                                    </p:set>
                                  </p:childTnLst>
                                </p:cTn>
                              </p:par>
                              <p:par>
                                <p:cTn id="417" nodeType="withEffect" fill="hold" presetClass="entr" presetID="1">
                                  <p:stCondLst>
                                    <p:cond delay="0"/>
                                  </p:stCondLst>
                                  <p:childTnLst>
                                    <p:set>
                                      <p:cBhvr>
                                        <p:cTn id="418" dur="1" fill="hold">
                                          <p:stCondLst>
                                            <p:cond delay="0"/>
                                          </p:stCondLst>
                                        </p:cTn>
                                        <p:tgtEl>
                                          <p:spTgt spid="340"/>
                                        </p:tgtEl>
                                        <p:attrNameLst>
                                          <p:attrName>style.visibility</p:attrName>
                                        </p:attrNameLst>
                                      </p:cBhvr>
                                      <p:to>
                                        <p:strVal val="visible"/>
                                      </p:to>
                                    </p:set>
                                  </p:childTnLst>
                                </p:cTn>
                              </p:par>
                            </p:childTnLst>
                          </p:cTn>
                        </p:par>
                      </p:childTnLst>
                    </p:cTn>
                  </p:par>
                  <p:par>
                    <p:cTn id="419" fill="hold">
                      <p:stCondLst>
                        <p:cond delay="indefinite"/>
                      </p:stCondLst>
                      <p:childTnLst>
                        <p:par>
                          <p:cTn id="420" fill="hold">
                            <p:stCondLst>
                              <p:cond delay="0"/>
                            </p:stCondLst>
                            <p:childTnLst>
                              <p:par>
                                <p:cTn id="421" nodeType="clickEffect" fill="hold" presetClass="entr" presetID="1">
                                  <p:stCondLst>
                                    <p:cond delay="0"/>
                                  </p:stCondLst>
                                  <p:childTnLst>
                                    <p:set>
                                      <p:cBhvr>
                                        <p:cTn id="422" dur="1" fill="hold">
                                          <p:stCondLst>
                                            <p:cond delay="0"/>
                                          </p:stCondLst>
                                        </p:cTn>
                                        <p:tgtEl>
                                          <p:spTgt spid="341"/>
                                        </p:tgtEl>
                                        <p:attrNameLst>
                                          <p:attrName>style.visibility</p:attrName>
                                        </p:attrNameLst>
                                      </p:cBhvr>
                                      <p:to>
                                        <p:strVal val="visible"/>
                                      </p:to>
                                    </p:set>
                                  </p:childTnLst>
                                </p:cTn>
                              </p:par>
                              <p:par>
                                <p:cTn id="423" nodeType="withEffect" fill="hold" presetClass="entr" presetID="1">
                                  <p:stCondLst>
                                    <p:cond delay="0"/>
                                  </p:stCondLst>
                                  <p:childTnLst>
                                    <p:set>
                                      <p:cBhvr>
                                        <p:cTn id="424" dur="1" fill="hold">
                                          <p:stCondLst>
                                            <p:cond delay="0"/>
                                          </p:stCondLst>
                                        </p:cTn>
                                        <p:tgtEl>
                                          <p:spTgt spid="342"/>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nodeType="clickEffect" fill="hold" presetClass="entr" presetID="1">
                                  <p:stCondLst>
                                    <p:cond delay="0"/>
                                  </p:stCondLst>
                                  <p:childTnLst>
                                    <p:set>
                                      <p:cBhvr>
                                        <p:cTn id="428" dur="1" fill="hold">
                                          <p:stCondLst>
                                            <p:cond delay="0"/>
                                          </p:stCondLst>
                                        </p:cTn>
                                        <p:tgtEl>
                                          <p:spTgt spid="331"/>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343"/>
                                        </p:tgtEl>
                                        <p:attrNameLst>
                                          <p:attrName>style.visibility</p:attrName>
                                        </p:attrNameLst>
                                      </p:cBhvr>
                                      <p:to>
                                        <p:strVal val="visible"/>
                                      </p:to>
                                    </p:set>
                                  </p:childTnLst>
                                </p:cTn>
                              </p:par>
                              <p:par>
                                <p:cTn id="433" nodeType="withEffect" fill="hold" presetClass="entr" presetID="1">
                                  <p:stCondLst>
                                    <p:cond delay="0"/>
                                  </p:stCondLst>
                                  <p:childTnLst>
                                    <p:set>
                                      <p:cBhvr>
                                        <p:cTn id="434"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6" name="" descr=""/>
          <p:cNvPicPr/>
          <p:nvPr/>
        </p:nvPicPr>
        <p:blipFill>
          <a:blip r:embed="rId1"/>
          <a:stretch/>
        </p:blipFill>
        <p:spPr>
          <a:xfrm>
            <a:off x="254160" y="1885320"/>
            <a:ext cx="8240760" cy="3153600"/>
          </a:xfrm>
          <a:prstGeom prst="rect">
            <a:avLst/>
          </a:prstGeom>
          <a:ln w="36000">
            <a:solidFill>
              <a:srgbClr val="000000"/>
            </a:solidFill>
            <a:round/>
          </a:ln>
        </p:spPr>
      </p:pic>
      <p:sp>
        <p:nvSpPr>
          <p:cNvPr id="347"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348" name="CustomShape 2"/>
          <p:cNvSpPr/>
          <p:nvPr/>
        </p:nvSpPr>
        <p:spPr>
          <a:xfrm>
            <a:off x="168120" y="1381680"/>
            <a:ext cx="371772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5. Cronograma</a:t>
            </a:r>
            <a:endParaRPr b="0" lang="pt-BR" sz="2600" spc="-1" strike="noStrike">
              <a:latin typeface="Arial"/>
            </a:endParaRPr>
          </a:p>
        </p:txBody>
      </p:sp>
      <p:sp>
        <p:nvSpPr>
          <p:cNvPr id="349" name="CustomShape 3"/>
          <p:cNvSpPr/>
          <p:nvPr/>
        </p:nvSpPr>
        <p:spPr>
          <a:xfrm>
            <a:off x="4824000" y="1368000"/>
            <a:ext cx="1941120" cy="573120"/>
          </a:xfrm>
          <a:prstGeom prst="wedgeRoundRectCallout">
            <a:avLst>
              <a:gd name="adj1" fmla="val 124463"/>
              <a:gd name="adj2" fmla="val 97158"/>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6. Alterar ou excluir</a:t>
            </a:r>
            <a:endParaRPr b="0" lang="pt-BR" sz="1200" spc="-1" strike="noStrike">
              <a:latin typeface="Arial"/>
            </a:endParaRPr>
          </a:p>
          <a:p>
            <a:pPr>
              <a:lnSpc>
                <a:spcPct val="100000"/>
              </a:lnSpc>
            </a:pPr>
            <a:r>
              <a:rPr b="0" lang="pt-BR" sz="1200" spc="-1" strike="noStrike">
                <a:solidFill>
                  <a:srgbClr val="000000"/>
                </a:solidFill>
                <a:latin typeface="Arial"/>
                <a:ea typeface="DejaVu Sans"/>
              </a:rPr>
              <a:t>Atividades cadastradas.</a:t>
            </a:r>
            <a:endParaRPr b="0" lang="pt-BR" sz="1200" spc="-1" strike="noStrike">
              <a:latin typeface="Arial"/>
            </a:endParaRPr>
          </a:p>
        </p:txBody>
      </p:sp>
      <p:sp>
        <p:nvSpPr>
          <p:cNvPr id="350" name="CustomShape 4"/>
          <p:cNvSpPr/>
          <p:nvPr/>
        </p:nvSpPr>
        <p:spPr>
          <a:xfrm>
            <a:off x="7884000" y="2233800"/>
            <a:ext cx="645120" cy="13651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51" name="CustomShape 5"/>
          <p:cNvSpPr/>
          <p:nvPr/>
        </p:nvSpPr>
        <p:spPr>
          <a:xfrm flipV="1">
            <a:off x="4500000" y="4677120"/>
            <a:ext cx="789120" cy="288720"/>
          </a:xfrm>
          <a:custGeom>
            <a:avLst/>
            <a:gdLst/>
            <a:ahLst/>
            <a:rect l="l" t="t" r="r" b="b"/>
            <a:pathLst>
              <a:path w="9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9267" y="801"/>
                </a:lnTo>
                <a:lnTo>
                  <a:pt x="9268" y="801"/>
                </a:lnTo>
                <a:cubicBezTo>
                  <a:pt x="9291" y="801"/>
                  <a:pt x="9314" y="795"/>
                  <a:pt x="9334" y="783"/>
                </a:cubicBezTo>
                <a:cubicBezTo>
                  <a:pt x="9355" y="771"/>
                  <a:pt x="9371" y="755"/>
                  <a:pt x="9383" y="734"/>
                </a:cubicBezTo>
                <a:cubicBezTo>
                  <a:pt x="9395" y="714"/>
                  <a:pt x="9401" y="691"/>
                  <a:pt x="9401" y="668"/>
                </a:cubicBezTo>
                <a:lnTo>
                  <a:pt x="9401" y="133"/>
                </a:lnTo>
                <a:lnTo>
                  <a:pt x="9401" y="134"/>
                </a:lnTo>
                <a:lnTo>
                  <a:pt x="9401" y="134"/>
                </a:lnTo>
                <a:cubicBezTo>
                  <a:pt x="9401" y="110"/>
                  <a:pt x="9395" y="87"/>
                  <a:pt x="9383" y="67"/>
                </a:cubicBezTo>
                <a:cubicBezTo>
                  <a:pt x="9371" y="46"/>
                  <a:pt x="9355" y="30"/>
                  <a:pt x="9334" y="18"/>
                </a:cubicBezTo>
                <a:cubicBezTo>
                  <a:pt x="9314" y="6"/>
                  <a:pt x="9291" y="0"/>
                  <a:pt x="9268" y="0"/>
                </a:cubicBezTo>
                <a:lnTo>
                  <a:pt x="133" y="0"/>
                </a:lnTo>
              </a:path>
            </a:pathLst>
          </a:custGeom>
          <a:noFill/>
          <a:ln w="36000">
            <a:solidFill>
              <a:srgbClr val="ff3300"/>
            </a:solidFill>
            <a:round/>
          </a:ln>
        </p:spPr>
        <p:style>
          <a:lnRef idx="0"/>
          <a:fillRef idx="0"/>
          <a:effectRef idx="0"/>
          <a:fontRef idx="minor"/>
        </p:style>
      </p:sp>
      <p:sp>
        <p:nvSpPr>
          <p:cNvPr id="352" name="CustomShape 6"/>
          <p:cNvSpPr/>
          <p:nvPr/>
        </p:nvSpPr>
        <p:spPr>
          <a:xfrm>
            <a:off x="5761800" y="4680000"/>
            <a:ext cx="1797120" cy="428400"/>
          </a:xfrm>
          <a:prstGeom prst="wedgeRoundRectCallout">
            <a:avLst>
              <a:gd name="adj1" fmla="val -64171"/>
              <a:gd name="adj2" fmla="val -1515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7. Avançar submissão.</a:t>
            </a:r>
            <a:endParaRPr b="0" lang="pt-BR" sz="1200" spc="-1" strike="noStrike">
              <a:latin typeface="Arial"/>
            </a:endParaRPr>
          </a:p>
        </p:txBody>
      </p:sp>
      <p:sp>
        <p:nvSpPr>
          <p:cNvPr id="353" name="CustomShape 7"/>
          <p:cNvSpPr/>
          <p:nvPr/>
        </p:nvSpPr>
        <p:spPr>
          <a:xfrm>
            <a:off x="8460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B5E18445-C636-48B3-93F6-3F37218D6453}"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AE293E64-7FAB-418A-B40F-F52BD8C2086E}"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435" dur="indefinite" restart="never" nodeType="tmRoot">
          <p:childTnLst>
            <p:seq>
              <p:cTn id="436" dur="indefinite" nodeType="mainSeq">
                <p:childTnLst>
                  <p:par>
                    <p:cTn id="437" fill="hold">
                      <p:stCondLst>
                        <p:cond delay="indefinite"/>
                      </p:stCondLst>
                      <p:childTnLst>
                        <p:par>
                          <p:cTn id="438" fill="hold">
                            <p:stCondLst>
                              <p:cond delay="0"/>
                            </p:stCondLst>
                            <p:childTnLst>
                              <p:par>
                                <p:cTn id="439" nodeType="clickEffect" fill="hold" presetClass="entr" presetID="1">
                                  <p:stCondLst>
                                    <p:cond delay="0"/>
                                  </p:stCondLst>
                                  <p:childTnLst>
                                    <p:set>
                                      <p:cBhvr>
                                        <p:cTn id="440" dur="1" fill="hold">
                                          <p:stCondLst>
                                            <p:cond delay="0"/>
                                          </p:stCondLst>
                                        </p:cTn>
                                        <p:tgtEl>
                                          <p:spTgt spid="346"/>
                                        </p:tgtEl>
                                        <p:attrNameLst>
                                          <p:attrName>style.visibility</p:attrName>
                                        </p:attrNameLst>
                                      </p:cBhvr>
                                      <p:to>
                                        <p:strVal val="visible"/>
                                      </p:to>
                                    </p:set>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1">
                                  <p:stCondLst>
                                    <p:cond delay="0"/>
                                  </p:stCondLst>
                                  <p:childTnLst>
                                    <p:set>
                                      <p:cBhvr>
                                        <p:cTn id="444" dur="1" fill="hold">
                                          <p:stCondLst>
                                            <p:cond delay="0"/>
                                          </p:stCondLst>
                                        </p:cTn>
                                        <p:tgtEl>
                                          <p:spTgt spid="349"/>
                                        </p:tgtEl>
                                        <p:attrNameLst>
                                          <p:attrName>style.visibility</p:attrName>
                                        </p:attrNameLst>
                                      </p:cBhvr>
                                      <p:to>
                                        <p:strVal val="visible"/>
                                      </p:to>
                                    </p:set>
                                  </p:childTnLst>
                                </p:cTn>
                              </p:par>
                              <p:par>
                                <p:cTn id="445" nodeType="withEffect" fill="hold" presetClass="entr" presetID="1">
                                  <p:stCondLst>
                                    <p:cond delay="0"/>
                                  </p:stCondLst>
                                  <p:childTnLst>
                                    <p:set>
                                      <p:cBhvr>
                                        <p:cTn id="446" dur="1" fill="hold">
                                          <p:stCondLst>
                                            <p:cond delay="0"/>
                                          </p:stCondLst>
                                        </p:cTn>
                                        <p:tgtEl>
                                          <p:spTgt spid="350"/>
                                        </p:tgtEl>
                                        <p:attrNameLst>
                                          <p:attrName>style.visibility</p:attrName>
                                        </p:attrNameLst>
                                      </p:cBhvr>
                                      <p:to>
                                        <p:strVal val="visible"/>
                                      </p:to>
                                    </p:set>
                                  </p:childTnLst>
                                </p:cTn>
                              </p:par>
                            </p:childTnLst>
                          </p:cTn>
                        </p:par>
                      </p:childTnLst>
                    </p:cTn>
                  </p:par>
                  <p:par>
                    <p:cTn id="447" fill="hold">
                      <p:stCondLst>
                        <p:cond delay="indefinite"/>
                      </p:stCondLst>
                      <p:childTnLst>
                        <p:par>
                          <p:cTn id="448" fill="hold">
                            <p:stCondLst>
                              <p:cond delay="0"/>
                            </p:stCondLst>
                            <p:childTnLst>
                              <p:par>
                                <p:cTn id="449" nodeType="clickEffect" fill="hold" presetClass="entr" presetID="1">
                                  <p:stCondLst>
                                    <p:cond delay="0"/>
                                  </p:stCondLst>
                                  <p:childTnLst>
                                    <p:set>
                                      <p:cBhvr>
                                        <p:cTn id="450" dur="1" fill="hold">
                                          <p:stCondLst>
                                            <p:cond delay="0"/>
                                          </p:stCondLst>
                                        </p:cTn>
                                        <p:tgtEl>
                                          <p:spTgt spid="351"/>
                                        </p:tgtEl>
                                        <p:attrNameLst>
                                          <p:attrName>style.visibility</p:attrName>
                                        </p:attrNameLst>
                                      </p:cBhvr>
                                      <p:to>
                                        <p:strVal val="visible"/>
                                      </p:to>
                                    </p:set>
                                  </p:childTnLst>
                                </p:cTn>
                              </p:par>
                              <p:par>
                                <p:cTn id="451" nodeType="withEffect" fill="hold" presetClass="entr" presetID="1">
                                  <p:stCondLst>
                                    <p:cond delay="0"/>
                                  </p:stCondLst>
                                  <p:childTnLst>
                                    <p:set>
                                      <p:cBhvr>
                                        <p:cTn id="452"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 via SIGAA</a:t>
            </a:r>
            <a:endParaRPr b="0" lang="pt-BR" sz="3600" spc="-1" strike="noStrike">
              <a:latin typeface="Arial"/>
            </a:endParaRPr>
          </a:p>
        </p:txBody>
      </p:sp>
      <p:sp>
        <p:nvSpPr>
          <p:cNvPr id="355" name="CustomShape 2"/>
          <p:cNvSpPr/>
          <p:nvPr/>
        </p:nvSpPr>
        <p:spPr>
          <a:xfrm>
            <a:off x="168120" y="1381680"/>
            <a:ext cx="407772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6. Demais seções</a:t>
            </a:r>
            <a:endParaRPr b="0" lang="pt-BR" sz="2600" spc="-1" strike="noStrike">
              <a:latin typeface="Arial"/>
            </a:endParaRPr>
          </a:p>
        </p:txBody>
      </p:sp>
      <p:sp>
        <p:nvSpPr>
          <p:cNvPr id="356" name="CustomShape 3"/>
          <p:cNvSpPr/>
          <p:nvPr/>
        </p:nvSpPr>
        <p:spPr>
          <a:xfrm>
            <a:off x="447840" y="1927440"/>
            <a:ext cx="7966080" cy="2228040"/>
          </a:xfrm>
          <a:prstGeom prst="rect">
            <a:avLst/>
          </a:prstGeom>
          <a:noFill/>
          <a:ln>
            <a:noFill/>
          </a:ln>
        </p:spPr>
        <p:style>
          <a:lnRef idx="0"/>
          <a:fillRef idx="0"/>
          <a:effectRef idx="0"/>
          <a:fontRef idx="minor"/>
        </p:style>
        <p:txBody>
          <a:bodyPr lIns="90000" rIns="90000" tIns="45000" bIns="45000">
            <a:spAutoFit/>
          </a:bodyPr>
          <a:p>
            <a:pPr marL="457200" indent="-452880">
              <a:lnSpc>
                <a:spcPct val="90000"/>
              </a:lnSpc>
              <a:buClr>
                <a:srgbClr val="000000"/>
              </a:buClr>
              <a:buFont typeface="Arial"/>
              <a:buChar char="•"/>
            </a:pPr>
            <a:r>
              <a:rPr b="0" lang="en-US" sz="2600" spc="-1" strike="noStrike">
                <a:solidFill>
                  <a:srgbClr val="e46c0a"/>
                </a:solidFill>
                <a:latin typeface="Arial"/>
                <a:ea typeface="ＭＳ Ｐゴシック"/>
              </a:rPr>
              <a:t>Orçamento detalhado e resumido</a:t>
            </a:r>
            <a:r>
              <a:rPr b="0" lang="en-US" sz="2600" spc="-1" strike="noStrike">
                <a:solidFill>
                  <a:srgbClr val="000000"/>
                </a:solidFill>
                <a:latin typeface="Arial"/>
                <a:ea typeface="ＭＳ Ｐゴシック"/>
              </a:rPr>
              <a:t>: Não preencher, pois </a:t>
            </a:r>
            <a:r>
              <a:rPr b="1" lang="en-US" sz="2600" spc="-1" strike="noStrike">
                <a:solidFill>
                  <a:srgbClr val="000000"/>
                </a:solidFill>
                <a:latin typeface="Arial"/>
                <a:ea typeface="ＭＳ Ｐゴシック"/>
              </a:rPr>
              <a:t>é</a:t>
            </a:r>
            <a:r>
              <a:rPr b="0" lang="en-US" sz="2600" spc="-1" strike="noStrike">
                <a:solidFill>
                  <a:srgbClr val="000000"/>
                </a:solidFill>
                <a:latin typeface="Arial"/>
                <a:ea typeface="ＭＳ Ｐゴシック"/>
              </a:rPr>
              <a:t> uma ação de extensão </a:t>
            </a:r>
            <a:r>
              <a:rPr b="1" lang="en-US" sz="2600" spc="-1" strike="noStrike">
                <a:solidFill>
                  <a:srgbClr val="000000"/>
                </a:solidFill>
                <a:latin typeface="Arial"/>
                <a:ea typeface="ＭＳ Ｐゴシック"/>
              </a:rPr>
              <a:t>sem financiamento</a:t>
            </a:r>
            <a:r>
              <a:rPr b="0" lang="en-US" sz="2600" spc="-1" strike="noStrike">
                <a:solidFill>
                  <a:srgbClr val="000000"/>
                </a:solidFill>
                <a:latin typeface="Arial"/>
                <a:ea typeface="ＭＳ Ｐゴシック"/>
              </a:rPr>
              <a:t>.</a:t>
            </a:r>
            <a:endParaRPr b="0" lang="pt-BR" sz="2600" spc="-1" strike="noStrike">
              <a:latin typeface="Arial"/>
            </a:endParaRPr>
          </a:p>
          <a:p>
            <a:pPr>
              <a:lnSpc>
                <a:spcPct val="90000"/>
              </a:lnSpc>
            </a:pPr>
            <a:endParaRPr b="0" lang="pt-BR" sz="2600" spc="-1" strike="noStrike">
              <a:latin typeface="Arial"/>
            </a:endParaRPr>
          </a:p>
          <a:p>
            <a:pPr marL="457200" indent="-452880">
              <a:lnSpc>
                <a:spcPct val="90000"/>
              </a:lnSpc>
              <a:buClr>
                <a:srgbClr val="000000"/>
              </a:buClr>
              <a:buFont typeface="Arial"/>
              <a:buChar char="•"/>
            </a:pPr>
            <a:r>
              <a:rPr b="0" lang="en-US" sz="2600" spc="-1" strike="noStrike">
                <a:solidFill>
                  <a:srgbClr val="e46c0a"/>
                </a:solidFill>
                <a:latin typeface="Arial"/>
                <a:ea typeface="ＭＳ Ｐゴシック"/>
              </a:rPr>
              <a:t>Anexar arquivos e fotos</a:t>
            </a:r>
            <a:r>
              <a:rPr b="0" lang="en-US" sz="2600" spc="-1" strike="noStrike">
                <a:solidFill>
                  <a:srgbClr val="000000"/>
                </a:solidFill>
                <a:latin typeface="Arial"/>
                <a:ea typeface="ＭＳ Ｐゴシック"/>
              </a:rPr>
              <a:t>: Incluir documentos, se necessário. </a:t>
            </a:r>
            <a:endParaRPr b="0" lang="pt-BR" sz="2600" spc="-1" strike="noStrike">
              <a:latin typeface="Arial"/>
            </a:endParaRPr>
          </a:p>
        </p:txBody>
      </p:sp>
      <p:sp>
        <p:nvSpPr>
          <p:cNvPr id="357" name="CustomShape 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062C6041-011C-4716-8EA4-3E409F29B459}"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8119F790-6167-4D07-B073-F26BDC45059D}"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453" dur="indefinite" restart="never" nodeType="tmRoot">
          <p:childTnLst>
            <p:seq>
              <p:cTn id="454" dur="indefinite" nodeType="mainSeq">
                <p:childTnLst>
                  <p:par>
                    <p:cTn id="455" fill="hold">
                      <p:stCondLst>
                        <p:cond delay="indefinite"/>
                      </p:stCondLst>
                      <p:childTnLst>
                        <p:par>
                          <p:cTn id="456" fill="hold">
                            <p:stCondLst>
                              <p:cond delay="0"/>
                            </p:stCondLst>
                            <p:childTnLst>
                              <p:par>
                                <p:cTn id="457" nodeType="clickEffect" fill="hold" presetClass="entr" presetID="1">
                                  <p:stCondLst>
                                    <p:cond delay="0"/>
                                  </p:stCondLst>
                                  <p:childTnLst>
                                    <p:set>
                                      <p:cBhvr>
                                        <p:cTn id="458" dur="1" fill="hold">
                                          <p:stCondLst>
                                            <p:cond delay="0"/>
                                          </p:stCondLst>
                                        </p:cTn>
                                        <p:tgtEl>
                                          <p:spTgt spid="356"/>
                                        </p:tgtEl>
                                        <p:attrNameLst>
                                          <p:attrName>style.visibility</p:attrName>
                                        </p:attrNameLst>
                                      </p:cBhvr>
                                      <p:to>
                                        <p:strVal val="visible"/>
                                      </p:to>
                                    </p:set>
                                  </p:childTnLst>
                                </p:cTn>
                              </p:par>
                            </p:childTnLst>
                          </p:cTn>
                        </p:par>
                      </p:childTnLst>
                    </p:cTn>
                  </p:par>
                  <p:par>
                    <p:cTn id="459" fill="hold">
                      <p:stCondLst>
                        <p:cond delay="indefinite"/>
                      </p:stCondLst>
                      <p:childTnLst>
                        <p:par>
                          <p:cTn id="460" fill="hold">
                            <p:stCondLst>
                              <p:cond delay="0"/>
                            </p:stCondLst>
                            <p:childTnLst>
                              <p:par>
                                <p:cTn id="461" nodeType="clickEffect" fill="hold" presetClass="entr" presetID="1">
                                  <p:stCondLst>
                                    <p:cond delay="0"/>
                                  </p:stCondLst>
                                  <p:childTnLst>
                                    <p:set>
                                      <p:cBhvr>
                                        <p:cTn id="462"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nodeType="clickEffect" fill="hold" presetClass="entr" presetID="1">
                                  <p:stCondLst>
                                    <p:cond delay="0"/>
                                  </p:stCondLst>
                                  <p:childTnLst>
                                    <p:set>
                                      <p:cBhvr>
                                        <p:cTn id="466"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0" y="2970360"/>
            <a:ext cx="863676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914400" algn="r">
              <a:lnSpc>
                <a:spcPct val="100000"/>
              </a:lnSpc>
            </a:pPr>
            <a:r>
              <a:rPr b="1" lang="en-US" sz="4000" spc="-1" strike="noStrike">
                <a:solidFill>
                  <a:srgbClr val="ffffff"/>
                </a:solidFill>
                <a:latin typeface="Arial"/>
                <a:ea typeface="ＭＳ Ｐゴシック"/>
              </a:rPr>
              <a:t>Cadastro de discentes</a:t>
            </a:r>
            <a:endParaRPr b="0" lang="pt-BR" sz="4000" spc="-1" strike="noStrike">
              <a:latin typeface="Arial"/>
            </a:endParaRPr>
          </a:p>
        </p:txBody>
      </p:sp>
      <p:sp>
        <p:nvSpPr>
          <p:cNvPr id="359" name="CustomShape 2"/>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ADEBD72E-1B78-4D2D-84FD-77C976745811}"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55D2FDCC-8425-45C6-A725-1BDE3B9A7463}"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361" name="CustomShape 2"/>
          <p:cNvSpPr/>
          <p:nvPr/>
        </p:nvSpPr>
        <p:spPr>
          <a:xfrm>
            <a:off x="168120" y="1237680"/>
            <a:ext cx="29386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Passos:</a:t>
            </a:r>
            <a:endParaRPr b="0" lang="pt-BR" sz="2600" spc="-1" strike="noStrike">
              <a:latin typeface="Arial"/>
            </a:endParaRPr>
          </a:p>
        </p:txBody>
      </p:sp>
      <p:sp>
        <p:nvSpPr>
          <p:cNvPr id="362" name="CustomShape 3"/>
          <p:cNvSpPr/>
          <p:nvPr/>
        </p:nvSpPr>
        <p:spPr>
          <a:xfrm>
            <a:off x="447840" y="1675440"/>
            <a:ext cx="8261280" cy="3394440"/>
          </a:xfrm>
          <a:prstGeom prst="rect">
            <a:avLst/>
          </a:prstGeom>
          <a:noFill/>
          <a:ln>
            <a:noFill/>
          </a:ln>
        </p:spPr>
        <p:style>
          <a:lnRef idx="0"/>
          <a:fillRef idx="0"/>
          <a:effectRef idx="0"/>
          <a:fontRef idx="minor"/>
        </p:style>
        <p:txBody>
          <a:bodyPr lIns="90000" rIns="90000" tIns="45000" bIns="45000">
            <a:spAutoFit/>
          </a:bodyPr>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Coordenador da AEX coloca a ação de extensão </a:t>
            </a:r>
            <a:r>
              <a:rPr b="1" lang="en-US" sz="2600" spc="-1" strike="noStrike">
                <a:solidFill>
                  <a:srgbClr val="ff9900"/>
                </a:solidFill>
                <a:latin typeface="Arial"/>
                <a:ea typeface="ＭＳ Ｐゴシック"/>
              </a:rPr>
              <a:t>em execução</a:t>
            </a:r>
            <a:r>
              <a:rPr b="0" lang="en-US" sz="2600" spc="-1" strike="noStrike">
                <a:solidFill>
                  <a:srgbClr val="000000"/>
                </a:solidFill>
                <a:latin typeface="Arial"/>
                <a:ea typeface="ＭＳ Ｐゴシック"/>
              </a:rPr>
              <a:t> no Portal Docente;</a:t>
            </a:r>
            <a:endParaRPr b="0" lang="pt-BR" sz="2600" spc="-1" strike="noStrike">
              <a:latin typeface="Arial"/>
            </a:endParaRPr>
          </a:p>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Discente </a:t>
            </a:r>
            <a:r>
              <a:rPr b="1" lang="en-US" sz="2600" spc="-1" strike="noStrike">
                <a:solidFill>
                  <a:srgbClr val="ff9900"/>
                </a:solidFill>
                <a:latin typeface="Arial"/>
                <a:ea typeface="ＭＳ Ｐゴシック"/>
              </a:rPr>
              <a:t>manifesta interesse</a:t>
            </a:r>
            <a:r>
              <a:rPr b="0" lang="en-US" sz="2600" spc="-1" strike="noStrike">
                <a:solidFill>
                  <a:srgbClr val="000000"/>
                </a:solidFill>
                <a:latin typeface="Arial"/>
                <a:ea typeface="ＭＳ Ｐゴシック"/>
              </a:rPr>
              <a:t> em participar na AEX no Portal Discente;</a:t>
            </a:r>
            <a:endParaRPr b="0" lang="pt-BR" sz="2600" spc="-1" strike="noStrike">
              <a:latin typeface="Arial"/>
            </a:endParaRPr>
          </a:p>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Orientador </a:t>
            </a:r>
            <a:r>
              <a:rPr b="1" lang="en-US" sz="2600" spc="-1" strike="noStrike">
                <a:solidFill>
                  <a:srgbClr val="ff9900"/>
                </a:solidFill>
                <a:latin typeface="Arial"/>
                <a:ea typeface="ＭＳ Ｐゴシック"/>
              </a:rPr>
              <a:t>elabora</a:t>
            </a:r>
            <a:r>
              <a:rPr b="0" lang="en-US" sz="2600" spc="-1" strike="noStrike">
                <a:solidFill>
                  <a:srgbClr val="000000"/>
                </a:solidFill>
                <a:latin typeface="Arial"/>
                <a:ea typeface="ＭＳ Ｐゴシック"/>
              </a:rPr>
              <a:t> Plano de Trabalho com o discente.</a:t>
            </a:r>
            <a:endParaRPr b="0" lang="pt-BR" sz="2600" spc="-1" strike="noStrike">
              <a:latin typeface="Arial"/>
            </a:endParaRPr>
          </a:p>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Coordenador da AEX </a:t>
            </a:r>
            <a:r>
              <a:rPr b="1" lang="en-US" sz="2600" spc="-1" strike="noStrike">
                <a:solidFill>
                  <a:srgbClr val="ff9900"/>
                </a:solidFill>
                <a:latin typeface="Arial"/>
                <a:ea typeface="ＭＳ Ｐゴシック"/>
              </a:rPr>
              <a:t>cadastra</a:t>
            </a:r>
            <a:r>
              <a:rPr b="0" lang="en-US" sz="2600" spc="-1" strike="noStrike">
                <a:solidFill>
                  <a:srgbClr val="000000"/>
                </a:solidFill>
                <a:latin typeface="Arial"/>
                <a:ea typeface="ＭＳ Ｐゴシック"/>
              </a:rPr>
              <a:t> o Plano de Trabalho do Discente no Portal Docente.</a:t>
            </a:r>
            <a:endParaRPr b="0" lang="pt-BR" sz="2600" spc="-1" strike="noStrike">
              <a:latin typeface="Arial"/>
            </a:endParaRPr>
          </a:p>
        </p:txBody>
      </p:sp>
      <p:sp>
        <p:nvSpPr>
          <p:cNvPr id="363" name="CustomShape 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8B6271CA-457E-4EDF-B6DC-126679F5C8CC}"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A9884F40-2469-4781-B36E-FC625AD381F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467" dur="indefinite" restart="never" nodeType="tmRoot">
          <p:childTnLst>
            <p:seq>
              <p:cTn id="468" dur="indefinite" nodeType="mainSeq">
                <p:childTnLst>
                  <p:par>
                    <p:cTn id="469" fill="hold">
                      <p:stCondLst>
                        <p:cond delay="indefinite"/>
                      </p:stCondLst>
                      <p:childTnLst>
                        <p:par>
                          <p:cTn id="470" fill="hold">
                            <p:stCondLst>
                              <p:cond delay="0"/>
                            </p:stCondLst>
                            <p:childTnLst>
                              <p:par>
                                <p:cTn id="471" nodeType="clickEffect" fill="hold" presetClass="entr" presetID="1">
                                  <p:stCondLst>
                                    <p:cond delay="0"/>
                                  </p:stCondLst>
                                  <p:childTnLst>
                                    <p:set>
                                      <p:cBhvr>
                                        <p:cTn id="472" dur="1" fill="hold">
                                          <p:stCondLst>
                                            <p:cond delay="0"/>
                                          </p:stCondLst>
                                        </p:cTn>
                                        <p:tgtEl>
                                          <p:spTgt spid="362"/>
                                        </p:tgtEl>
                                        <p:attrNameLst>
                                          <p:attrName>style.visibility</p:attrName>
                                        </p:attrNameLst>
                                      </p:cBhvr>
                                      <p:to>
                                        <p:strVal val="visible"/>
                                      </p:to>
                                    </p:set>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1">
                                  <p:stCondLst>
                                    <p:cond delay="0"/>
                                  </p:stCondLst>
                                  <p:childTnLst>
                                    <p:set>
                                      <p:cBhvr>
                                        <p:cTn id="476" dur="1" fill="hold">
                                          <p:stCondLst>
                                            <p:cond delay="0"/>
                                          </p:stCondLst>
                                        </p:cTn>
                                        <p:tgtEl>
                                          <p:spTgt spid="362">
                                            <p:txEl>
                                              <p:pRg st="0" end="0"/>
                                            </p:txEl>
                                          </p:spTgt>
                                        </p:tgtEl>
                                        <p:attrNameLst>
                                          <p:attrName>style.visibility</p:attrName>
                                        </p:attrNameLst>
                                      </p:cBhvr>
                                      <p:to>
                                        <p:strVal val="visible"/>
                                      </p:to>
                                    </p:set>
                                  </p:childTnLst>
                                </p:cTn>
                              </p:par>
                            </p:childTnLst>
                          </p:cTn>
                        </p:par>
                      </p:childTnLst>
                    </p:cTn>
                  </p:par>
                  <p:par>
                    <p:cTn id="477" fill="hold">
                      <p:stCondLst>
                        <p:cond delay="indefinite"/>
                      </p:stCondLst>
                      <p:childTnLst>
                        <p:par>
                          <p:cTn id="478" fill="hold">
                            <p:stCondLst>
                              <p:cond delay="0"/>
                            </p:stCondLst>
                            <p:childTnLst>
                              <p:par>
                                <p:cTn id="479" nodeType="clickEffect" fill="hold" presetClass="entr" presetID="1">
                                  <p:stCondLst>
                                    <p:cond delay="0"/>
                                  </p:stCondLst>
                                  <p:childTnLst>
                                    <p:set>
                                      <p:cBhvr>
                                        <p:cTn id="480" dur="1" fill="hold">
                                          <p:stCondLst>
                                            <p:cond delay="0"/>
                                          </p:stCondLst>
                                        </p:cTn>
                                        <p:tgtEl>
                                          <p:spTgt spid="362">
                                            <p:txEl>
                                              <p:pRg st="1" end="1"/>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362">
                                            <p:txEl>
                                              <p:pRg st="2" end="2"/>
                                            </p:txEl>
                                          </p:spTgt>
                                        </p:tgtEl>
                                        <p:attrNameLst>
                                          <p:attrName>style.visibility</p:attrName>
                                        </p:attrNameLst>
                                      </p:cBhvr>
                                      <p:to>
                                        <p:strVal val="visible"/>
                                      </p:to>
                                    </p:set>
                                  </p:childTnLst>
                                </p:cTn>
                              </p:par>
                            </p:childTnLst>
                          </p:cTn>
                        </p:par>
                      </p:childTnLst>
                    </p:cTn>
                  </p:par>
                  <p:par>
                    <p:cTn id="485" fill="hold">
                      <p:stCondLst>
                        <p:cond delay="indefinite"/>
                      </p:stCondLst>
                      <p:childTnLst>
                        <p:par>
                          <p:cTn id="486" fill="hold">
                            <p:stCondLst>
                              <p:cond delay="0"/>
                            </p:stCondLst>
                            <p:childTnLst>
                              <p:par>
                                <p:cTn id="487" nodeType="clickEffect" fill="hold" presetClass="entr" presetID="1">
                                  <p:stCondLst>
                                    <p:cond delay="0"/>
                                  </p:stCondLst>
                                  <p:childTnLst>
                                    <p:set>
                                      <p:cBhvr>
                                        <p:cTn id="488" dur="1" fill="hold">
                                          <p:stCondLst>
                                            <p:cond delay="0"/>
                                          </p:stCondLst>
                                        </p:cTn>
                                        <p:tgtEl>
                                          <p:spTgt spid="362">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365"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1. </a:t>
            </a:r>
            <a:r>
              <a:rPr b="1" lang="pt-BR" sz="2400" spc="-1" strike="noStrike" u="sng">
                <a:solidFill>
                  <a:srgbClr val="000000"/>
                </a:solidFill>
                <a:uFillTx/>
                <a:latin typeface="Arial"/>
                <a:ea typeface="DejaVu Sans"/>
              </a:rPr>
              <a:t>Coordenador AEx</a:t>
            </a:r>
            <a:r>
              <a:rPr b="1" lang="pt-BR" sz="2400" spc="-1" strike="noStrike">
                <a:solidFill>
                  <a:srgbClr val="000000"/>
                </a:solidFill>
                <a:latin typeface="Arial"/>
                <a:ea typeface="DejaVu Sans"/>
              </a:rPr>
              <a:t> inicia ação no Portal Docente</a:t>
            </a:r>
            <a:endParaRPr b="0" lang="pt-BR" sz="2400" spc="-1" strike="noStrike">
              <a:latin typeface="Arial"/>
            </a:endParaRPr>
          </a:p>
        </p:txBody>
      </p:sp>
      <p:grpSp>
        <p:nvGrpSpPr>
          <p:cNvPr id="366" name="Group 3"/>
          <p:cNvGrpSpPr/>
          <p:nvPr/>
        </p:nvGrpSpPr>
        <p:grpSpPr>
          <a:xfrm>
            <a:off x="432000" y="1944000"/>
            <a:ext cx="1319400" cy="1508760"/>
            <a:chOff x="432000" y="1944000"/>
            <a:chExt cx="1319400" cy="1508760"/>
          </a:xfrm>
        </p:grpSpPr>
        <p:pic>
          <p:nvPicPr>
            <p:cNvPr id="367" name="" descr=""/>
            <p:cNvPicPr/>
            <p:nvPr/>
          </p:nvPicPr>
          <p:blipFill>
            <a:blip r:embed="rId1"/>
            <a:stretch/>
          </p:blipFill>
          <p:spPr>
            <a:xfrm>
              <a:off x="432000" y="1944000"/>
              <a:ext cx="1319400" cy="1460160"/>
            </a:xfrm>
            <a:prstGeom prst="rect">
              <a:avLst/>
            </a:prstGeom>
            <a:ln w="36000">
              <a:solidFill>
                <a:srgbClr val="000000"/>
              </a:solidFill>
              <a:round/>
            </a:ln>
          </p:spPr>
        </p:pic>
        <p:sp>
          <p:nvSpPr>
            <p:cNvPr id="368" name="CustomShape 4"/>
            <p:cNvSpPr/>
            <p:nvPr/>
          </p:nvSpPr>
          <p:spPr>
            <a:xfrm>
              <a:off x="879120" y="2880000"/>
              <a:ext cx="860760" cy="572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369" name="CustomShape 5"/>
          <p:cNvSpPr/>
          <p:nvPr/>
        </p:nvSpPr>
        <p:spPr>
          <a:xfrm>
            <a:off x="2088000" y="1920600"/>
            <a:ext cx="1504080" cy="524160"/>
          </a:xfrm>
          <a:prstGeom prst="wedgeRoundRectCallout">
            <a:avLst>
              <a:gd name="adj1" fmla="val -80587"/>
              <a:gd name="adj2" fmla="val 15572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No SIGAA, acesse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o Portal Docente.</a:t>
            </a:r>
            <a:endParaRPr b="0" lang="pt-BR" sz="1200" spc="-1" strike="noStrike">
              <a:latin typeface="Arial"/>
            </a:endParaRPr>
          </a:p>
        </p:txBody>
      </p:sp>
      <p:grpSp>
        <p:nvGrpSpPr>
          <p:cNvPr id="370" name="Group 6"/>
          <p:cNvGrpSpPr/>
          <p:nvPr/>
        </p:nvGrpSpPr>
        <p:grpSpPr>
          <a:xfrm>
            <a:off x="241920" y="3744000"/>
            <a:ext cx="4074840" cy="1137600"/>
            <a:chOff x="241920" y="3744000"/>
            <a:chExt cx="4074840" cy="1137600"/>
          </a:xfrm>
        </p:grpSpPr>
        <p:pic>
          <p:nvPicPr>
            <p:cNvPr id="371" name="" descr=""/>
            <p:cNvPicPr/>
            <p:nvPr/>
          </p:nvPicPr>
          <p:blipFill>
            <a:blip r:embed="rId2"/>
            <a:stretch/>
          </p:blipFill>
          <p:spPr>
            <a:xfrm>
              <a:off x="241920" y="3816000"/>
              <a:ext cx="4002840" cy="1065600"/>
            </a:xfrm>
            <a:prstGeom prst="rect">
              <a:avLst/>
            </a:prstGeom>
            <a:ln w="36000">
              <a:solidFill>
                <a:srgbClr val="000000"/>
              </a:solidFill>
              <a:round/>
            </a:ln>
          </p:spPr>
        </p:pic>
        <p:sp>
          <p:nvSpPr>
            <p:cNvPr id="372" name="CustomShape 7"/>
            <p:cNvSpPr/>
            <p:nvPr/>
          </p:nvSpPr>
          <p:spPr>
            <a:xfrm>
              <a:off x="288000" y="3744000"/>
              <a:ext cx="4028760" cy="788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grpSp>
        <p:nvGrpSpPr>
          <p:cNvPr id="373" name="Group 8"/>
          <p:cNvGrpSpPr/>
          <p:nvPr/>
        </p:nvGrpSpPr>
        <p:grpSpPr>
          <a:xfrm>
            <a:off x="4406040" y="2952000"/>
            <a:ext cx="4590720" cy="1940760"/>
            <a:chOff x="4406040" y="2952000"/>
            <a:chExt cx="4590720" cy="1940760"/>
          </a:xfrm>
        </p:grpSpPr>
        <p:pic>
          <p:nvPicPr>
            <p:cNvPr id="374" name="" descr=""/>
            <p:cNvPicPr/>
            <p:nvPr/>
          </p:nvPicPr>
          <p:blipFill>
            <a:blip r:embed="rId3"/>
            <a:stretch/>
          </p:blipFill>
          <p:spPr>
            <a:xfrm>
              <a:off x="4406040" y="2952000"/>
              <a:ext cx="4590720" cy="1940760"/>
            </a:xfrm>
            <a:prstGeom prst="rect">
              <a:avLst/>
            </a:prstGeom>
            <a:ln w="36000">
              <a:solidFill>
                <a:srgbClr val="000000"/>
              </a:solidFill>
              <a:round/>
            </a:ln>
          </p:spPr>
        </p:pic>
        <p:sp>
          <p:nvSpPr>
            <p:cNvPr id="375" name="CustomShape 9"/>
            <p:cNvSpPr/>
            <p:nvPr/>
          </p:nvSpPr>
          <p:spPr>
            <a:xfrm>
              <a:off x="4968000" y="4464000"/>
              <a:ext cx="1148760" cy="2127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376" name="CustomShape 10"/>
          <p:cNvSpPr/>
          <p:nvPr/>
        </p:nvSpPr>
        <p:spPr>
          <a:xfrm>
            <a:off x="4176000" y="1872000"/>
            <a:ext cx="2444760" cy="668160"/>
          </a:xfrm>
          <a:prstGeom prst="wedgeRoundRectCallout">
            <a:avLst>
              <a:gd name="adj1" fmla="val -17006"/>
              <a:gd name="adj2" fmla="val 325133"/>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3. Localize a AEx correspondente,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e selecione “Executar Ação”.</a:t>
            </a:r>
            <a:endParaRPr b="0" lang="pt-BR" sz="1200" spc="-1" strike="noStrike">
              <a:latin typeface="Arial"/>
            </a:endParaRPr>
          </a:p>
        </p:txBody>
      </p:sp>
      <p:sp>
        <p:nvSpPr>
          <p:cNvPr id="377" name="CustomShape 11"/>
          <p:cNvSpPr/>
          <p:nvPr/>
        </p:nvSpPr>
        <p:spPr>
          <a:xfrm>
            <a:off x="2304000" y="2712600"/>
            <a:ext cx="1868760" cy="668160"/>
          </a:xfrm>
          <a:prstGeom prst="wedgeRoundRectCallout">
            <a:avLst>
              <a:gd name="adj1" fmla="val -7892"/>
              <a:gd name="adj2" fmla="val 174222"/>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No menu Extensão,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localiza 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Listas Minhas Ações”.</a:t>
            </a:r>
            <a:endParaRPr b="0" lang="pt-BR" sz="1200" spc="-1" strike="noStrike">
              <a:latin typeface="Arial"/>
            </a:endParaRPr>
          </a:p>
        </p:txBody>
      </p:sp>
      <p:sp>
        <p:nvSpPr>
          <p:cNvPr id="378" name="CustomShape 12"/>
          <p:cNvSpPr/>
          <p:nvPr/>
        </p:nvSpPr>
        <p:spPr>
          <a:xfrm>
            <a:off x="8352000" y="4909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06A1DAFC-4685-4243-B778-33743677544F}"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DD371E2F-C232-4140-A722-C8B09B40F148}"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489" dur="indefinite" restart="never" nodeType="tmRoot">
          <p:childTnLst>
            <p:seq>
              <p:cTn id="490" dur="indefinite" nodeType="mainSeq">
                <p:childTnLst>
                  <p:par>
                    <p:cTn id="491" fill="hold">
                      <p:stCondLst>
                        <p:cond delay="indefinite"/>
                      </p:stCondLst>
                      <p:childTnLst>
                        <p:par>
                          <p:cTn id="492" fill="hold">
                            <p:stCondLst>
                              <p:cond delay="0"/>
                            </p:stCondLst>
                            <p:childTnLst>
                              <p:par>
                                <p:cTn id="493" nodeType="clickEffect" fill="hold" presetClass="entr" presetID="1">
                                  <p:stCondLst>
                                    <p:cond delay="0"/>
                                  </p:stCondLst>
                                  <p:childTnLst>
                                    <p:set>
                                      <p:cBhvr>
                                        <p:cTn id="494" dur="1" fill="hold">
                                          <p:stCondLst>
                                            <p:cond delay="0"/>
                                          </p:stCondLst>
                                        </p:cTn>
                                        <p:tgtEl>
                                          <p:spTgt spid="366"/>
                                        </p:tgtEl>
                                        <p:attrNameLst>
                                          <p:attrName>style.visibility</p:attrName>
                                        </p:attrNameLst>
                                      </p:cBhvr>
                                      <p:to>
                                        <p:strVal val="visible"/>
                                      </p:to>
                                    </p:set>
                                  </p:childTnLst>
                                </p:cTn>
                              </p:par>
                              <p:par>
                                <p:cTn id="495" nodeType="withEffect" fill="hold" presetClass="entr" presetID="1">
                                  <p:stCondLst>
                                    <p:cond delay="0"/>
                                  </p:stCondLst>
                                  <p:childTnLst>
                                    <p:set>
                                      <p:cBhvr>
                                        <p:cTn id="496" dur="1" fill="hold">
                                          <p:stCondLst>
                                            <p:cond delay="0"/>
                                          </p:stCondLst>
                                        </p:cTn>
                                        <p:tgtEl>
                                          <p:spTgt spid="369"/>
                                        </p:tgtEl>
                                        <p:attrNameLst>
                                          <p:attrName>style.visibility</p:attrName>
                                        </p:attrNameLst>
                                      </p:cBhvr>
                                      <p:to>
                                        <p:strVal val="visible"/>
                                      </p:to>
                                    </p:set>
                                  </p:childTnLst>
                                </p:cTn>
                              </p:par>
                            </p:childTnLst>
                          </p:cTn>
                        </p:par>
                      </p:childTnLst>
                    </p:cTn>
                  </p:par>
                  <p:par>
                    <p:cTn id="497" fill="hold">
                      <p:stCondLst>
                        <p:cond delay="indefinite"/>
                      </p:stCondLst>
                      <p:childTnLst>
                        <p:par>
                          <p:cTn id="498" fill="hold">
                            <p:stCondLst>
                              <p:cond delay="0"/>
                            </p:stCondLst>
                            <p:childTnLst>
                              <p:par>
                                <p:cTn id="499" nodeType="clickEffect" fill="hold" presetClass="entr" presetID="1">
                                  <p:stCondLst>
                                    <p:cond delay="0"/>
                                  </p:stCondLst>
                                  <p:childTnLst>
                                    <p:set>
                                      <p:cBhvr>
                                        <p:cTn id="500" dur="1" fill="hold">
                                          <p:stCondLst>
                                            <p:cond delay="0"/>
                                          </p:stCondLst>
                                        </p:cTn>
                                        <p:tgtEl>
                                          <p:spTgt spid="370"/>
                                        </p:tgtEl>
                                        <p:attrNameLst>
                                          <p:attrName>style.visibility</p:attrName>
                                        </p:attrNameLst>
                                      </p:cBhvr>
                                      <p:to>
                                        <p:strVal val="visible"/>
                                      </p:to>
                                    </p:set>
                                  </p:childTnLst>
                                </p:cTn>
                              </p:par>
                              <p:par>
                                <p:cTn id="501" nodeType="withEffect" fill="hold" presetClass="entr" presetID="1">
                                  <p:stCondLst>
                                    <p:cond delay="0"/>
                                  </p:stCondLst>
                                  <p:childTnLst>
                                    <p:set>
                                      <p:cBhvr>
                                        <p:cTn id="502" dur="1" fill="hold">
                                          <p:stCondLst>
                                            <p:cond delay="0"/>
                                          </p:stCondLst>
                                        </p:cTn>
                                        <p:tgtEl>
                                          <p:spTgt spid="377"/>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1">
                                  <p:stCondLst>
                                    <p:cond delay="0"/>
                                  </p:stCondLst>
                                  <p:childTnLst>
                                    <p:set>
                                      <p:cBhvr>
                                        <p:cTn id="506" dur="1" fill="hold">
                                          <p:stCondLst>
                                            <p:cond delay="0"/>
                                          </p:stCondLst>
                                        </p:cTn>
                                        <p:tgtEl>
                                          <p:spTgt spid="373"/>
                                        </p:tgtEl>
                                        <p:attrNameLst>
                                          <p:attrName>style.visibility</p:attrName>
                                        </p:attrNameLst>
                                      </p:cBhvr>
                                      <p:to>
                                        <p:strVal val="visible"/>
                                      </p:to>
                                    </p:set>
                                  </p:childTnLst>
                                </p:cTn>
                              </p:par>
                              <p:par>
                                <p:cTn id="507" nodeType="withEffect" fill="hold" presetClass="entr" presetID="1">
                                  <p:stCondLst>
                                    <p:cond delay="0"/>
                                  </p:stCondLst>
                                  <p:childTnLst>
                                    <p:set>
                                      <p:cBhvr>
                                        <p:cTn id="508"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380"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2. </a:t>
            </a:r>
            <a:r>
              <a:rPr b="1" lang="pt-BR" sz="2400" spc="-1" strike="noStrike" u="sng">
                <a:solidFill>
                  <a:srgbClr val="000000"/>
                </a:solidFill>
                <a:uFillTx/>
                <a:latin typeface="Arial"/>
                <a:ea typeface="DejaVu Sans"/>
              </a:rPr>
              <a:t>Discente</a:t>
            </a:r>
            <a:r>
              <a:rPr b="1" lang="pt-BR" sz="2400" spc="-1" strike="noStrike">
                <a:solidFill>
                  <a:srgbClr val="000000"/>
                </a:solidFill>
                <a:latin typeface="Arial"/>
                <a:ea typeface="DejaVu Sans"/>
              </a:rPr>
              <a:t> manifesta interesse</a:t>
            </a:r>
            <a:endParaRPr b="0" lang="pt-BR" sz="2400" spc="-1" strike="noStrike">
              <a:latin typeface="Arial"/>
            </a:endParaRPr>
          </a:p>
        </p:txBody>
      </p:sp>
      <p:pic>
        <p:nvPicPr>
          <p:cNvPr id="381" name="" descr=""/>
          <p:cNvPicPr/>
          <p:nvPr/>
        </p:nvPicPr>
        <p:blipFill>
          <a:blip r:embed="rId1"/>
          <a:stretch/>
        </p:blipFill>
        <p:spPr>
          <a:xfrm>
            <a:off x="5832000" y="1296000"/>
            <a:ext cx="2877120" cy="1113480"/>
          </a:xfrm>
          <a:prstGeom prst="rect">
            <a:avLst/>
          </a:prstGeom>
          <a:ln w="36000">
            <a:solidFill>
              <a:srgbClr val="000000"/>
            </a:solidFill>
            <a:round/>
          </a:ln>
        </p:spPr>
      </p:pic>
      <p:pic>
        <p:nvPicPr>
          <p:cNvPr id="382" name="" descr=""/>
          <p:cNvPicPr/>
          <p:nvPr/>
        </p:nvPicPr>
        <p:blipFill>
          <a:blip r:embed="rId2"/>
          <a:stretch/>
        </p:blipFill>
        <p:spPr>
          <a:xfrm>
            <a:off x="144000" y="2160000"/>
            <a:ext cx="1755720" cy="789120"/>
          </a:xfrm>
          <a:prstGeom prst="rect">
            <a:avLst/>
          </a:prstGeom>
          <a:ln w="36000">
            <a:solidFill>
              <a:srgbClr val="000000"/>
            </a:solidFill>
            <a:round/>
          </a:ln>
        </p:spPr>
      </p:pic>
      <p:pic>
        <p:nvPicPr>
          <p:cNvPr id="383" name="" descr=""/>
          <p:cNvPicPr/>
          <p:nvPr/>
        </p:nvPicPr>
        <p:blipFill>
          <a:blip r:embed="rId3"/>
          <a:stretch/>
        </p:blipFill>
        <p:spPr>
          <a:xfrm>
            <a:off x="144000" y="3384000"/>
            <a:ext cx="2587320" cy="1044000"/>
          </a:xfrm>
          <a:prstGeom prst="rect">
            <a:avLst/>
          </a:prstGeom>
          <a:ln w="36000">
            <a:solidFill>
              <a:srgbClr val="000000"/>
            </a:solidFill>
            <a:round/>
          </a:ln>
        </p:spPr>
      </p:pic>
      <p:sp>
        <p:nvSpPr>
          <p:cNvPr id="384" name="CustomShape 3"/>
          <p:cNvSpPr/>
          <p:nvPr/>
        </p:nvSpPr>
        <p:spPr>
          <a:xfrm>
            <a:off x="1589040" y="1848960"/>
            <a:ext cx="1504080" cy="524160"/>
          </a:xfrm>
          <a:prstGeom prst="wedgeRoundRectCallout">
            <a:avLst>
              <a:gd name="adj1" fmla="val -52316"/>
              <a:gd name="adj2" fmla="val 92116"/>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No SIGAA, acesse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o Portal Discente.</a:t>
            </a:r>
            <a:endParaRPr b="0" lang="pt-BR" sz="1200" spc="-1" strike="noStrike">
              <a:latin typeface="Arial"/>
            </a:endParaRPr>
          </a:p>
        </p:txBody>
      </p:sp>
      <p:sp>
        <p:nvSpPr>
          <p:cNvPr id="385" name="CustomShape 4"/>
          <p:cNvSpPr/>
          <p:nvPr/>
        </p:nvSpPr>
        <p:spPr>
          <a:xfrm>
            <a:off x="1800000" y="3024000"/>
            <a:ext cx="1797120" cy="717120"/>
          </a:xfrm>
          <a:prstGeom prst="wedgeRoundRectCallout">
            <a:avLst>
              <a:gd name="adj1" fmla="val -56998"/>
              <a:gd name="adj2" fmla="val 127123"/>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Localizar 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Oportunidade de bolsas”</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no menu “Bolsas”.</a:t>
            </a:r>
            <a:endParaRPr b="0" lang="pt-BR" sz="1200" spc="-1" strike="noStrike">
              <a:latin typeface="Arial"/>
            </a:endParaRPr>
          </a:p>
        </p:txBody>
      </p:sp>
      <p:sp>
        <p:nvSpPr>
          <p:cNvPr id="386" name="CustomShape 5"/>
          <p:cNvSpPr/>
          <p:nvPr/>
        </p:nvSpPr>
        <p:spPr>
          <a:xfrm>
            <a:off x="3240000" y="1840320"/>
            <a:ext cx="2589120" cy="933120"/>
          </a:xfrm>
          <a:prstGeom prst="wedgeRoundRectCallout">
            <a:avLst>
              <a:gd name="adj1" fmla="val 70622"/>
              <a:gd name="adj2" fmla="val 1518"/>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3. Para localizar a AEX, selecione: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Tipo de bolsa: “Extensão”;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Ano: ano correspondente;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Unidade: Departamento do curso.</a:t>
            </a:r>
            <a:endParaRPr b="0" lang="pt-BR" sz="1200" spc="-1" strike="noStrike">
              <a:latin typeface="Arial"/>
            </a:endParaRPr>
          </a:p>
        </p:txBody>
      </p:sp>
      <p:grpSp>
        <p:nvGrpSpPr>
          <p:cNvPr id="387" name="Group 6"/>
          <p:cNvGrpSpPr/>
          <p:nvPr/>
        </p:nvGrpSpPr>
        <p:grpSpPr>
          <a:xfrm>
            <a:off x="4248000" y="2867040"/>
            <a:ext cx="1221120" cy="586080"/>
            <a:chOff x="4248000" y="2867040"/>
            <a:chExt cx="1221120" cy="586080"/>
          </a:xfrm>
        </p:grpSpPr>
        <p:pic>
          <p:nvPicPr>
            <p:cNvPr id="388" name="" descr=""/>
            <p:cNvPicPr/>
            <p:nvPr/>
          </p:nvPicPr>
          <p:blipFill>
            <a:blip r:embed="rId4"/>
            <a:stretch/>
          </p:blipFill>
          <p:spPr>
            <a:xfrm>
              <a:off x="4248000" y="2867040"/>
              <a:ext cx="1221120" cy="586080"/>
            </a:xfrm>
            <a:prstGeom prst="rect">
              <a:avLst/>
            </a:prstGeom>
            <a:ln w="36000">
              <a:solidFill>
                <a:srgbClr val="000000"/>
              </a:solidFill>
              <a:round/>
            </a:ln>
          </p:spPr>
        </p:pic>
        <p:sp>
          <p:nvSpPr>
            <p:cNvPr id="389" name="CustomShape 7"/>
            <p:cNvSpPr/>
            <p:nvPr/>
          </p:nvSpPr>
          <p:spPr>
            <a:xfrm>
              <a:off x="4942440" y="3185280"/>
              <a:ext cx="275760" cy="23904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grpSp>
        <p:nvGrpSpPr>
          <p:cNvPr id="390" name="Group 8"/>
          <p:cNvGrpSpPr/>
          <p:nvPr/>
        </p:nvGrpSpPr>
        <p:grpSpPr>
          <a:xfrm>
            <a:off x="3632760" y="3672000"/>
            <a:ext cx="3060360" cy="1365120"/>
            <a:chOff x="3632760" y="3672000"/>
            <a:chExt cx="3060360" cy="1365120"/>
          </a:xfrm>
        </p:grpSpPr>
        <p:pic>
          <p:nvPicPr>
            <p:cNvPr id="391" name="" descr=""/>
            <p:cNvPicPr/>
            <p:nvPr/>
          </p:nvPicPr>
          <p:blipFill>
            <a:blip r:embed="rId5"/>
            <a:stretch/>
          </p:blipFill>
          <p:spPr>
            <a:xfrm>
              <a:off x="3632760" y="3672000"/>
              <a:ext cx="3060360" cy="1365120"/>
            </a:xfrm>
            <a:prstGeom prst="rect">
              <a:avLst/>
            </a:prstGeom>
            <a:ln w="36000">
              <a:solidFill>
                <a:srgbClr val="000000"/>
              </a:solidFill>
              <a:round/>
            </a:ln>
          </p:spPr>
        </p:pic>
        <p:sp>
          <p:nvSpPr>
            <p:cNvPr id="392" name="CustomShape 9"/>
            <p:cNvSpPr/>
            <p:nvPr/>
          </p:nvSpPr>
          <p:spPr>
            <a:xfrm>
              <a:off x="4248000" y="4766760"/>
              <a:ext cx="1149120" cy="27036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393" name="CustomShape 10"/>
          <p:cNvSpPr/>
          <p:nvPr/>
        </p:nvSpPr>
        <p:spPr>
          <a:xfrm>
            <a:off x="6120000" y="2592000"/>
            <a:ext cx="2589120" cy="717120"/>
          </a:xfrm>
          <a:prstGeom prst="wedgeRoundRectCallout">
            <a:avLst>
              <a:gd name="adj1" fmla="val -85800"/>
              <a:gd name="adj2" fmla="val 3515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4. Confirmar a participação na AEX</a:t>
            </a:r>
            <a:endParaRPr b="0" lang="pt-BR" sz="1200" spc="-1" strike="noStrike">
              <a:latin typeface="Arial"/>
            </a:endParaRPr>
          </a:p>
          <a:p>
            <a:pPr>
              <a:lnSpc>
                <a:spcPct val="100000"/>
              </a:lnSpc>
            </a:pPr>
            <a:r>
              <a:rPr b="0" lang="pt-BR" sz="1200" spc="-1" strike="noStrike">
                <a:solidFill>
                  <a:srgbClr val="000000"/>
                </a:solidFill>
                <a:latin typeface="Arial"/>
                <a:ea typeface="DejaVu Sans"/>
              </a:rPr>
              <a:t>correspondente no ícone “Participar </a:t>
            </a:r>
            <a:endParaRPr b="0" lang="pt-BR" sz="1200" spc="-1" strike="noStrike">
              <a:latin typeface="Arial"/>
            </a:endParaRPr>
          </a:p>
          <a:p>
            <a:pPr>
              <a:lnSpc>
                <a:spcPct val="100000"/>
              </a:lnSpc>
            </a:pPr>
            <a:r>
              <a:rPr b="0" lang="pt-BR" sz="1200" spc="-1" strike="noStrike">
                <a:solidFill>
                  <a:srgbClr val="000000"/>
                </a:solidFill>
                <a:latin typeface="Arial"/>
                <a:ea typeface="DejaVu Sans"/>
              </a:rPr>
              <a:t>da Seleção de Bolsas de Extensão”.</a:t>
            </a:r>
            <a:endParaRPr b="0" lang="pt-BR" sz="1200" spc="-1" strike="noStrike">
              <a:latin typeface="Arial"/>
            </a:endParaRPr>
          </a:p>
        </p:txBody>
      </p:sp>
      <p:sp>
        <p:nvSpPr>
          <p:cNvPr id="394" name="CustomShape 11"/>
          <p:cNvSpPr/>
          <p:nvPr/>
        </p:nvSpPr>
        <p:spPr>
          <a:xfrm>
            <a:off x="6912000" y="3672000"/>
            <a:ext cx="2157120" cy="717120"/>
          </a:xfrm>
          <a:prstGeom prst="wedgeRoundRectCallout">
            <a:avLst>
              <a:gd name="adj1" fmla="val -133252"/>
              <a:gd name="adj2" fmla="val 101530"/>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5. Discente indica</a:t>
            </a:r>
            <a:endParaRPr b="0" lang="pt-BR" sz="1200" spc="-1" strike="noStrike">
              <a:latin typeface="Arial"/>
            </a:endParaRPr>
          </a:p>
          <a:p>
            <a:pPr>
              <a:lnSpc>
                <a:spcPct val="100000"/>
              </a:lnSpc>
            </a:pPr>
            <a:r>
              <a:rPr b="0" lang="pt-BR" sz="1200" spc="-1" strike="noStrike">
                <a:solidFill>
                  <a:srgbClr val="000000"/>
                </a:solidFill>
                <a:latin typeface="Arial"/>
                <a:ea typeface="DejaVu Sans"/>
              </a:rPr>
              <a:t>Qualificações e “Registra-se</a:t>
            </a:r>
            <a:endParaRPr b="0" lang="pt-BR" sz="1200" spc="-1" strike="noStrike">
              <a:latin typeface="Arial"/>
            </a:endParaRPr>
          </a:p>
          <a:p>
            <a:pPr>
              <a:lnSpc>
                <a:spcPct val="100000"/>
              </a:lnSpc>
            </a:pPr>
            <a:r>
              <a:rPr b="0" lang="pt-BR" sz="1200" spc="-1" strike="noStrike">
                <a:solidFill>
                  <a:srgbClr val="000000"/>
                </a:solidFill>
                <a:latin typeface="Arial"/>
                <a:ea typeface="DejaVu Sans"/>
              </a:rPr>
              <a:t>como Interessado”.</a:t>
            </a:r>
            <a:endParaRPr b="0" lang="pt-BR" sz="1200" spc="-1" strike="noStrike">
              <a:latin typeface="Arial"/>
            </a:endParaRPr>
          </a:p>
        </p:txBody>
      </p:sp>
      <p:sp>
        <p:nvSpPr>
          <p:cNvPr id="395" name="CustomShape 12"/>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2433D46D-F178-47B1-BD11-E7143F1AC3B6}"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E1457169-990F-44DD-8FE4-C7F5E372B5D3}"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509" dur="indefinite" restart="never" nodeType="tmRoot">
          <p:childTnLst>
            <p:seq>
              <p:cTn id="510" dur="indefinite" nodeType="mainSeq">
                <p:childTnLst>
                  <p:par>
                    <p:cTn id="511" fill="hold">
                      <p:stCondLst>
                        <p:cond delay="indefinite"/>
                      </p:stCondLst>
                      <p:childTnLst>
                        <p:par>
                          <p:cTn id="512" fill="hold">
                            <p:stCondLst>
                              <p:cond delay="0"/>
                            </p:stCondLst>
                            <p:childTnLst>
                              <p:par>
                                <p:cTn id="513" nodeType="clickEffect" fill="hold" presetClass="entr" presetID="1">
                                  <p:stCondLst>
                                    <p:cond delay="0"/>
                                  </p:stCondLst>
                                  <p:childTnLst>
                                    <p:set>
                                      <p:cBhvr>
                                        <p:cTn id="514" dur="1" fill="hold">
                                          <p:stCondLst>
                                            <p:cond delay="0"/>
                                          </p:stCondLst>
                                        </p:cTn>
                                        <p:tgtEl>
                                          <p:spTgt spid="382"/>
                                        </p:tgtEl>
                                        <p:attrNameLst>
                                          <p:attrName>style.visibility</p:attrName>
                                        </p:attrNameLst>
                                      </p:cBhvr>
                                      <p:to>
                                        <p:strVal val="visible"/>
                                      </p:to>
                                    </p:set>
                                  </p:childTnLst>
                                </p:cTn>
                              </p:par>
                              <p:par>
                                <p:cTn id="515" nodeType="withEffect" fill="hold" presetClass="entr" presetID="1">
                                  <p:stCondLst>
                                    <p:cond delay="0"/>
                                  </p:stCondLst>
                                  <p:childTnLst>
                                    <p:set>
                                      <p:cBhvr>
                                        <p:cTn id="516" dur="1" fill="hold">
                                          <p:stCondLst>
                                            <p:cond delay="0"/>
                                          </p:stCondLst>
                                        </p:cTn>
                                        <p:tgtEl>
                                          <p:spTgt spid="384"/>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nodeType="clickEffect" fill="hold" presetClass="entr" presetID="1">
                                  <p:stCondLst>
                                    <p:cond delay="0"/>
                                  </p:stCondLst>
                                  <p:childTnLst>
                                    <p:set>
                                      <p:cBhvr>
                                        <p:cTn id="520" dur="1" fill="hold">
                                          <p:stCondLst>
                                            <p:cond delay="0"/>
                                          </p:stCondLst>
                                        </p:cTn>
                                        <p:tgtEl>
                                          <p:spTgt spid="383"/>
                                        </p:tgtEl>
                                        <p:attrNameLst>
                                          <p:attrName>style.visibility</p:attrName>
                                        </p:attrNameLst>
                                      </p:cBhvr>
                                      <p:to>
                                        <p:strVal val="visible"/>
                                      </p:to>
                                    </p:set>
                                  </p:childTnLst>
                                </p:cTn>
                              </p:par>
                              <p:par>
                                <p:cTn id="521" nodeType="withEffect" fill="hold" presetClass="entr" presetID="1">
                                  <p:stCondLst>
                                    <p:cond delay="0"/>
                                  </p:stCondLst>
                                  <p:childTnLst>
                                    <p:set>
                                      <p:cBhvr>
                                        <p:cTn id="522" dur="1" fill="hold">
                                          <p:stCondLst>
                                            <p:cond delay="0"/>
                                          </p:stCondLst>
                                        </p:cTn>
                                        <p:tgtEl>
                                          <p:spTgt spid="385"/>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nodeType="clickEffect" fill="hold" presetClass="entr" presetID="1">
                                  <p:stCondLst>
                                    <p:cond delay="0"/>
                                  </p:stCondLst>
                                  <p:childTnLst>
                                    <p:set>
                                      <p:cBhvr>
                                        <p:cTn id="526" dur="1" fill="hold">
                                          <p:stCondLst>
                                            <p:cond delay="0"/>
                                          </p:stCondLst>
                                        </p:cTn>
                                        <p:tgtEl>
                                          <p:spTgt spid="381"/>
                                        </p:tgtEl>
                                        <p:attrNameLst>
                                          <p:attrName>style.visibility</p:attrName>
                                        </p:attrNameLst>
                                      </p:cBhvr>
                                      <p:to>
                                        <p:strVal val="visible"/>
                                      </p:to>
                                    </p:set>
                                  </p:childTnLst>
                                </p:cTn>
                              </p:par>
                              <p:par>
                                <p:cTn id="527" nodeType="withEffect" fill="hold" presetClass="entr" presetID="1">
                                  <p:stCondLst>
                                    <p:cond delay="0"/>
                                  </p:stCondLst>
                                  <p:childTnLst>
                                    <p:set>
                                      <p:cBhvr>
                                        <p:cTn id="528" dur="1" fill="hold">
                                          <p:stCondLst>
                                            <p:cond delay="0"/>
                                          </p:stCondLst>
                                        </p:cTn>
                                        <p:tgtEl>
                                          <p:spTgt spid="386"/>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1">
                                  <p:stCondLst>
                                    <p:cond delay="0"/>
                                  </p:stCondLst>
                                  <p:childTnLst>
                                    <p:set>
                                      <p:cBhvr>
                                        <p:cTn id="532" dur="1" fill="hold">
                                          <p:stCondLst>
                                            <p:cond delay="0"/>
                                          </p:stCondLst>
                                        </p:cTn>
                                        <p:tgtEl>
                                          <p:spTgt spid="387"/>
                                        </p:tgtEl>
                                        <p:attrNameLst>
                                          <p:attrName>style.visibility</p:attrName>
                                        </p:attrNameLst>
                                      </p:cBhvr>
                                      <p:to>
                                        <p:strVal val="visible"/>
                                      </p:to>
                                    </p:set>
                                  </p:childTnLst>
                                </p:cTn>
                              </p:par>
                              <p:par>
                                <p:cTn id="533" nodeType="withEffect" fill="hold" presetClass="entr" presetID="1">
                                  <p:stCondLst>
                                    <p:cond delay="0"/>
                                  </p:stCondLst>
                                  <p:childTnLst>
                                    <p:set>
                                      <p:cBhvr>
                                        <p:cTn id="534" dur="1" fill="hold">
                                          <p:stCondLst>
                                            <p:cond delay="0"/>
                                          </p:stCondLst>
                                        </p:cTn>
                                        <p:tgtEl>
                                          <p:spTgt spid="393"/>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1">
                                  <p:stCondLst>
                                    <p:cond delay="0"/>
                                  </p:stCondLst>
                                  <p:childTnLst>
                                    <p:set>
                                      <p:cBhvr>
                                        <p:cTn id="538" dur="1" fill="hold">
                                          <p:stCondLst>
                                            <p:cond delay="0"/>
                                          </p:stCondLst>
                                        </p:cTn>
                                        <p:tgtEl>
                                          <p:spTgt spid="390"/>
                                        </p:tgtEl>
                                        <p:attrNameLst>
                                          <p:attrName>style.visibility</p:attrName>
                                        </p:attrNameLst>
                                      </p:cBhvr>
                                      <p:to>
                                        <p:strVal val="visible"/>
                                      </p:to>
                                    </p:set>
                                  </p:childTnLst>
                                </p:cTn>
                              </p:par>
                              <p:par>
                                <p:cTn id="539" nodeType="withEffect" fill="hold" presetClass="entr" presetID="1">
                                  <p:stCondLst>
                                    <p:cond delay="0"/>
                                  </p:stCondLst>
                                  <p:childTnLst>
                                    <p:set>
                                      <p:cBhvr>
                                        <p:cTn id="540"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397" name="CustomShape 2"/>
          <p:cNvSpPr/>
          <p:nvPr/>
        </p:nvSpPr>
        <p:spPr>
          <a:xfrm>
            <a:off x="168120" y="1381680"/>
            <a:ext cx="83980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3. </a:t>
            </a:r>
            <a:r>
              <a:rPr b="1" lang="pt-BR" sz="2400" spc="-1" strike="noStrike" u="sng">
                <a:solidFill>
                  <a:srgbClr val="000000"/>
                </a:solidFill>
                <a:uFillTx/>
                <a:latin typeface="Arial"/>
                <a:ea typeface="DejaVu Sans"/>
              </a:rPr>
              <a:t>Orientador</a:t>
            </a:r>
            <a:r>
              <a:rPr b="1" lang="pt-BR" sz="2400" spc="-1" strike="noStrike">
                <a:solidFill>
                  <a:srgbClr val="000000"/>
                </a:solidFill>
                <a:latin typeface="Arial"/>
                <a:ea typeface="DejaVu Sans"/>
              </a:rPr>
              <a:t> elabora Plano de Trabalho do Discente</a:t>
            </a:r>
            <a:endParaRPr b="0" lang="pt-BR" sz="2400" spc="-1" strike="noStrike">
              <a:latin typeface="Arial"/>
            </a:endParaRPr>
          </a:p>
        </p:txBody>
      </p:sp>
      <p:sp>
        <p:nvSpPr>
          <p:cNvPr id="398" name="CustomShape 3"/>
          <p:cNvSpPr/>
          <p:nvPr/>
        </p:nvSpPr>
        <p:spPr>
          <a:xfrm>
            <a:off x="447840" y="1927440"/>
            <a:ext cx="4374360" cy="2950200"/>
          </a:xfrm>
          <a:prstGeom prst="rect">
            <a:avLst/>
          </a:prstGeom>
          <a:noFill/>
          <a:ln>
            <a:noFill/>
          </a:ln>
        </p:spPr>
        <p:style>
          <a:lnRef idx="0"/>
          <a:fillRef idx="0"/>
          <a:effectRef idx="0"/>
          <a:fontRef idx="minor"/>
        </p:style>
        <p:txBody>
          <a:bodyPr lIns="90000" rIns="90000" tIns="45000" bIns="45000">
            <a:spAutoFit/>
          </a:bodyPr>
          <a:p>
            <a:pPr>
              <a:lnSpc>
                <a:spcPct val="90000"/>
              </a:lnSpc>
              <a:spcAft>
                <a:spcPts val="595"/>
              </a:spcAft>
            </a:pPr>
            <a:r>
              <a:rPr b="0" lang="en-US" sz="2600" spc="-1" strike="noStrike">
                <a:solidFill>
                  <a:srgbClr val="000000"/>
                </a:solidFill>
                <a:latin typeface="Arial"/>
                <a:ea typeface="ＭＳ Ｐゴシック"/>
              </a:rPr>
              <a:t>Principais campos:</a:t>
            </a:r>
            <a:endParaRPr b="0" lang="pt-BR" sz="26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Carga horária </a:t>
            </a:r>
            <a:r>
              <a:rPr b="1" lang="en-US" sz="2000" spc="-1" strike="noStrike">
                <a:solidFill>
                  <a:srgbClr val="000000"/>
                </a:solidFill>
                <a:latin typeface="Arial"/>
                <a:ea typeface="ＭＳ Ｐゴシック"/>
              </a:rPr>
              <a:t>TOTAL</a:t>
            </a:r>
            <a:r>
              <a:rPr b="0" lang="en-US" sz="2000" spc="-1" strike="noStrike">
                <a:solidFill>
                  <a:srgbClr val="000000"/>
                </a:solidFill>
                <a:latin typeface="Arial"/>
                <a:ea typeface="ＭＳ Ｐゴシック"/>
              </a:rPr>
              <a:t>;</a:t>
            </a:r>
            <a:endParaRPr b="0" lang="pt-BR" sz="20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Período de execução;</a:t>
            </a:r>
            <a:endParaRPr b="0" lang="pt-BR" sz="2000" spc="-1" strike="noStrike">
              <a:latin typeface="Arial"/>
            </a:endParaRPr>
          </a:p>
          <a:p>
            <a:pPr>
              <a:lnSpc>
                <a:spcPct val="90000"/>
              </a:lnSpc>
              <a:spcAft>
                <a:spcPts val="595"/>
              </a:spcAft>
            </a:pPr>
            <a:r>
              <a:rPr b="0" lang="en-US" sz="24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Objetivos;</a:t>
            </a:r>
            <a:endParaRPr b="0" lang="pt-BR" sz="20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Justificativa;</a:t>
            </a:r>
            <a:endParaRPr b="0" lang="pt-BR" sz="20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Descrição das ações;</a:t>
            </a:r>
            <a:endParaRPr b="0" lang="pt-BR" sz="20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Local de trabalho;</a:t>
            </a:r>
            <a:endParaRPr b="0" lang="pt-BR" sz="2000" spc="-1" strike="noStrike">
              <a:latin typeface="Arial"/>
            </a:endParaRPr>
          </a:p>
          <a:p>
            <a:pPr>
              <a:lnSpc>
                <a:spcPct val="90000"/>
              </a:lnSpc>
              <a:spcAft>
                <a:spcPts val="595"/>
              </a:spcAft>
            </a:pPr>
            <a:r>
              <a:rPr b="0" lang="en-US" sz="2000" spc="-1" strike="noStrike">
                <a:solidFill>
                  <a:srgbClr val="000000"/>
                </a:solidFill>
                <a:latin typeface="Arial"/>
                <a:ea typeface="ＭＳ Ｐゴシック"/>
              </a:rPr>
              <a:t>   </a:t>
            </a:r>
            <a:r>
              <a:rPr b="0" lang="en-US" sz="2000" spc="-1" strike="noStrike">
                <a:solidFill>
                  <a:srgbClr val="000000"/>
                </a:solidFill>
                <a:latin typeface="Arial"/>
                <a:ea typeface="ＭＳ Ｐゴシック"/>
              </a:rPr>
              <a:t>- Cronograma de atividades.</a:t>
            </a:r>
            <a:endParaRPr b="0" lang="pt-BR" sz="2000" spc="-1" strike="noStrike">
              <a:latin typeface="Arial"/>
            </a:endParaRPr>
          </a:p>
        </p:txBody>
      </p:sp>
      <p:sp>
        <p:nvSpPr>
          <p:cNvPr id="399" name="CustomShape 4"/>
          <p:cNvSpPr/>
          <p:nvPr/>
        </p:nvSpPr>
        <p:spPr>
          <a:xfrm>
            <a:off x="4392000" y="4104000"/>
            <a:ext cx="4462200" cy="746280"/>
          </a:xfrm>
          <a:prstGeom prst="rect">
            <a:avLst/>
          </a:prstGeom>
          <a:solidFill>
            <a:srgbClr val="ffc8c8"/>
          </a:solidFill>
          <a:ln>
            <a:noFill/>
          </a:ln>
        </p:spPr>
        <p:style>
          <a:lnRef idx="0"/>
          <a:fillRef idx="0"/>
          <a:effectRef idx="0"/>
          <a:fontRef idx="minor"/>
        </p:style>
        <p:txBody>
          <a:bodyPr lIns="90000" rIns="90000" tIns="45000" bIns="45000">
            <a:spAutoFit/>
          </a:bodyPr>
          <a:p>
            <a:pPr>
              <a:lnSpc>
                <a:spcPct val="90000"/>
              </a:lnSpc>
            </a:pPr>
            <a:r>
              <a:rPr b="0" lang="en-US" sz="1600" spc="-1" strike="noStrike">
                <a:solidFill>
                  <a:srgbClr val="000000"/>
                </a:solidFill>
                <a:latin typeface="Arial"/>
                <a:ea typeface="ＭＳ Ｐゴシック"/>
              </a:rPr>
              <a:t>Modelo para elaboração do Plano de Trabalho </a:t>
            </a:r>
            <a:endParaRPr b="0" lang="pt-BR" sz="1600" spc="-1" strike="noStrike">
              <a:latin typeface="Arial"/>
            </a:endParaRPr>
          </a:p>
          <a:p>
            <a:pPr>
              <a:lnSpc>
                <a:spcPct val="90000"/>
              </a:lnSpc>
            </a:pPr>
            <a:r>
              <a:rPr b="0" lang="en-US" sz="1600" spc="-1" strike="noStrike">
                <a:solidFill>
                  <a:srgbClr val="000000"/>
                </a:solidFill>
                <a:latin typeface="Arial"/>
                <a:ea typeface="ＭＳ Ｐゴシック"/>
              </a:rPr>
              <a:t>do Discente disponível na página da DEDC:</a:t>
            </a:r>
            <a:endParaRPr b="0" lang="pt-BR" sz="1600" spc="-1" strike="noStrike">
              <a:latin typeface="Arial"/>
            </a:endParaRPr>
          </a:p>
          <a:p>
            <a:pPr>
              <a:lnSpc>
                <a:spcPct val="90000"/>
              </a:lnSpc>
            </a:pPr>
            <a:r>
              <a:rPr b="0" lang="en-US" sz="1600" spc="-1" strike="noStrike">
                <a:solidFill>
                  <a:srgbClr val="000000"/>
                </a:solidFill>
                <a:latin typeface="Arial"/>
                <a:ea typeface="ＭＳ Ｐゴシック"/>
              </a:rPr>
              <a:t>- </a:t>
            </a:r>
            <a:r>
              <a:rPr b="0" lang="en-US" sz="1600" spc="-1" strike="noStrike" u="sng">
                <a:solidFill>
                  <a:srgbClr val="0000ff"/>
                </a:solidFill>
                <a:uFillTx/>
                <a:latin typeface="Arial"/>
                <a:ea typeface="ＭＳ Ｐゴシック"/>
                <a:hlinkClick r:id="rId1"/>
              </a:rPr>
              <a:t>https://www.dedc.cefetmg.br/documentos/</a:t>
            </a:r>
            <a:r>
              <a:rPr b="0" lang="en-US" sz="1600" spc="-1" strike="noStrike">
                <a:solidFill>
                  <a:srgbClr val="000000"/>
                </a:solidFill>
                <a:latin typeface="Arial"/>
                <a:ea typeface="ＭＳ Ｐゴシック"/>
              </a:rPr>
              <a:t> </a:t>
            </a:r>
            <a:endParaRPr b="0" lang="pt-BR" sz="1600" spc="-1" strike="noStrike">
              <a:latin typeface="Arial"/>
            </a:endParaRPr>
          </a:p>
        </p:txBody>
      </p:sp>
      <p:sp>
        <p:nvSpPr>
          <p:cNvPr id="400" name="CustomShape 5"/>
          <p:cNvSpPr/>
          <p:nvPr/>
        </p:nvSpPr>
        <p:spPr>
          <a:xfrm>
            <a:off x="5334120" y="2016000"/>
            <a:ext cx="3016080" cy="1726200"/>
          </a:xfrm>
          <a:prstGeom prst="wedgeRoundRectCallout">
            <a:avLst>
              <a:gd name="adj1" fmla="val -111080"/>
              <a:gd name="adj2" fmla="val -2113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1" lang="pt-BR" sz="1200" spc="-1" strike="noStrike">
                <a:solidFill>
                  <a:srgbClr val="000000"/>
                </a:solidFill>
                <a:latin typeface="Arial"/>
                <a:ea typeface="DejaVu Sans"/>
              </a:rPr>
              <a:t>Exemplo:</a:t>
            </a:r>
            <a:endParaRPr b="0" lang="pt-BR" sz="1200" spc="-1" strike="noStrike">
              <a:latin typeface="Arial"/>
            </a:endParaRPr>
          </a:p>
          <a:p>
            <a:pPr>
              <a:lnSpc>
                <a:spcPct val="100000"/>
              </a:lnSpc>
            </a:pPr>
            <a:r>
              <a:rPr b="0" i="1" lang="pt-BR" sz="1200" spc="-1" strike="noStrike">
                <a:solidFill>
                  <a:srgbClr val="000000"/>
                </a:solidFill>
                <a:latin typeface="Arial"/>
                <a:ea typeface="DejaVu Sans"/>
              </a:rPr>
              <a:t>Se uma AEx possui 50 horas-relógio (60</a:t>
            </a:r>
            <a:endParaRPr b="0" lang="pt-BR" sz="1200" spc="-1" strike="noStrike">
              <a:latin typeface="Arial"/>
            </a:endParaRPr>
          </a:p>
          <a:p>
            <a:pPr>
              <a:lnSpc>
                <a:spcPct val="100000"/>
              </a:lnSpc>
            </a:pPr>
            <a:r>
              <a:rPr b="0" i="1" lang="pt-BR" sz="1200" spc="-1" strike="noStrike">
                <a:solidFill>
                  <a:srgbClr val="000000"/>
                </a:solidFill>
                <a:latin typeface="Arial"/>
                <a:ea typeface="DejaVu Sans"/>
              </a:rPr>
              <a:t>horas-aula) de atividades de extensão</a:t>
            </a:r>
            <a:endParaRPr b="0" lang="pt-BR" sz="1200" spc="-1" strike="noStrike">
              <a:latin typeface="Arial"/>
            </a:endParaRPr>
          </a:p>
          <a:p>
            <a:pPr>
              <a:lnSpc>
                <a:spcPct val="100000"/>
              </a:lnSpc>
            </a:pPr>
            <a:r>
              <a:rPr b="0" i="1" lang="pt-BR" sz="1200" spc="-1" strike="noStrike">
                <a:solidFill>
                  <a:srgbClr val="000000"/>
                </a:solidFill>
                <a:latin typeface="Arial"/>
                <a:ea typeface="DejaVu Sans"/>
              </a:rPr>
              <a:t>previstas ao longo do semestre para o </a:t>
            </a:r>
            <a:endParaRPr b="0" lang="pt-BR" sz="1200" spc="-1" strike="noStrike">
              <a:latin typeface="Arial"/>
            </a:endParaRPr>
          </a:p>
          <a:p>
            <a:pPr>
              <a:lnSpc>
                <a:spcPct val="100000"/>
              </a:lnSpc>
            </a:pPr>
            <a:r>
              <a:rPr b="0" i="1" lang="pt-BR" sz="1200" spc="-1" strike="noStrike">
                <a:solidFill>
                  <a:srgbClr val="000000"/>
                </a:solidFill>
                <a:latin typeface="Arial"/>
                <a:ea typeface="DejaVu Sans"/>
              </a:rPr>
              <a:t>discente, informar </a:t>
            </a:r>
            <a:r>
              <a:rPr b="1" i="1" lang="pt-BR" sz="1200" spc="-1" strike="noStrike">
                <a:solidFill>
                  <a:srgbClr val="000000"/>
                </a:solidFill>
                <a:latin typeface="Arial"/>
                <a:ea typeface="DejaVu Sans"/>
              </a:rPr>
              <a:t>50 horas</a:t>
            </a:r>
            <a:r>
              <a:rPr b="0" i="1" lang="pt-BR" sz="1200" spc="-1" strike="noStrike">
                <a:solidFill>
                  <a:srgbClr val="000000"/>
                </a:solidFill>
                <a:latin typeface="Arial"/>
                <a:ea typeface="DejaVu Sans"/>
              </a:rPr>
              <a:t> no Plano de </a:t>
            </a:r>
            <a:endParaRPr b="0" lang="pt-BR" sz="1200" spc="-1" strike="noStrike">
              <a:latin typeface="Arial"/>
            </a:endParaRPr>
          </a:p>
          <a:p>
            <a:pPr>
              <a:lnSpc>
                <a:spcPct val="100000"/>
              </a:lnSpc>
            </a:pPr>
            <a:r>
              <a:rPr b="0" i="1" lang="pt-BR" sz="1200" spc="-1" strike="noStrike">
                <a:solidFill>
                  <a:srgbClr val="000000"/>
                </a:solidFill>
                <a:latin typeface="Arial"/>
                <a:ea typeface="DejaVu Sans"/>
              </a:rPr>
              <a:t>Trabalho do Discente.</a:t>
            </a:r>
            <a:endParaRPr b="0" lang="pt-BR" sz="1200" spc="-1" strike="noStrike">
              <a:latin typeface="Arial"/>
            </a:endParaRPr>
          </a:p>
          <a:p>
            <a:pPr>
              <a:lnSpc>
                <a:spcPct val="100000"/>
              </a:lnSpc>
            </a:pPr>
            <a:endParaRPr b="0" lang="pt-BR" sz="1200" spc="-1" strike="noStrike">
              <a:latin typeface="Arial"/>
            </a:endParaRPr>
          </a:p>
          <a:p>
            <a:pPr>
              <a:lnSpc>
                <a:spcPct val="100000"/>
              </a:lnSpc>
            </a:pPr>
            <a:r>
              <a:rPr b="1" lang="pt-BR" sz="1200" spc="-1" strike="noStrike">
                <a:solidFill>
                  <a:srgbClr val="ff0000"/>
                </a:solidFill>
                <a:latin typeface="Arial"/>
                <a:ea typeface="DejaVu Sans"/>
              </a:rPr>
              <a:t>Não informar carga horária semanal!</a:t>
            </a:r>
            <a:endParaRPr b="0" lang="pt-BR" sz="1200" spc="-1" strike="noStrike">
              <a:latin typeface="Arial"/>
            </a:endParaRPr>
          </a:p>
        </p:txBody>
      </p:sp>
      <p:sp>
        <p:nvSpPr>
          <p:cNvPr id="401" name="CustomShape 6"/>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9804604D-DC8F-4583-B80A-017887417F4C}"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F9A2346D-BD19-42AF-99FE-2CB5F85B1166}"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541" dur="indefinite" restart="never" nodeType="tmRoot">
          <p:childTnLst>
            <p:seq>
              <p:cTn id="542" dur="indefinite" nodeType="mainSeq">
                <p:childTnLst>
                  <p:par>
                    <p:cTn id="543" fill="hold">
                      <p:stCondLst>
                        <p:cond delay="indefinite"/>
                      </p:stCondLst>
                      <p:childTnLst>
                        <p:par>
                          <p:cTn id="544" fill="hold">
                            <p:stCondLst>
                              <p:cond delay="0"/>
                            </p:stCondLst>
                            <p:childTnLst>
                              <p:par>
                                <p:cTn id="545" nodeType="clickEffect" fill="hold" presetClass="entr" presetID="1">
                                  <p:stCondLst>
                                    <p:cond delay="0"/>
                                  </p:stCondLst>
                                  <p:childTnLst>
                                    <p:set>
                                      <p:cBhvr>
                                        <p:cTn id="546" dur="1" fill="hold">
                                          <p:stCondLst>
                                            <p:cond delay="0"/>
                                          </p:stCondLst>
                                        </p:cTn>
                                        <p:tgtEl>
                                          <p:spTgt spid="398"/>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nodeType="clickEffect" fill="hold" presetClass="entr" presetID="1">
                                  <p:stCondLst>
                                    <p:cond delay="0"/>
                                  </p:stCondLst>
                                  <p:childTnLst>
                                    <p:set>
                                      <p:cBhvr>
                                        <p:cTn id="550" dur="1" fill="hold">
                                          <p:stCondLst>
                                            <p:cond delay="0"/>
                                          </p:stCondLst>
                                        </p:cTn>
                                        <p:tgtEl>
                                          <p:spTgt spid="398">
                                            <p:txEl>
                                              <p:pRg st="0" end="0"/>
                                            </p:txEl>
                                          </p:spTgt>
                                        </p:tgtEl>
                                        <p:attrNameLst>
                                          <p:attrName>style.visibility</p:attrName>
                                        </p:attrNameLst>
                                      </p:cBhvr>
                                      <p:to>
                                        <p:strVal val="visible"/>
                                      </p:to>
                                    </p:set>
                                  </p:childTnLst>
                                </p:cTn>
                              </p:par>
                            </p:childTnLst>
                          </p:cTn>
                        </p:par>
                      </p:childTnLst>
                    </p:cTn>
                  </p:par>
                  <p:par>
                    <p:cTn id="551" fill="hold">
                      <p:stCondLst>
                        <p:cond delay="indefinite"/>
                      </p:stCondLst>
                      <p:childTnLst>
                        <p:par>
                          <p:cTn id="552" fill="hold">
                            <p:stCondLst>
                              <p:cond delay="0"/>
                            </p:stCondLst>
                            <p:childTnLst>
                              <p:par>
                                <p:cTn id="553" nodeType="clickEffect" fill="hold" presetClass="entr" presetID="1">
                                  <p:stCondLst>
                                    <p:cond delay="0"/>
                                  </p:stCondLst>
                                  <p:childTnLst>
                                    <p:set>
                                      <p:cBhvr>
                                        <p:cTn id="554" dur="1" fill="hold">
                                          <p:stCondLst>
                                            <p:cond delay="0"/>
                                          </p:stCondLst>
                                        </p:cTn>
                                        <p:tgtEl>
                                          <p:spTgt spid="398">
                                            <p:txEl>
                                              <p:pRg st="1" end="1"/>
                                            </p:txEl>
                                          </p:spTgt>
                                        </p:tgtEl>
                                        <p:attrNameLst>
                                          <p:attrName>style.visibility</p:attrName>
                                        </p:attrNameLst>
                                      </p:cBhvr>
                                      <p:to>
                                        <p:strVal val="visible"/>
                                      </p:to>
                                    </p:set>
                                  </p:childTnLst>
                                </p:cTn>
                              </p:par>
                            </p:childTnLst>
                          </p:cTn>
                        </p:par>
                      </p:childTnLst>
                    </p:cTn>
                  </p:par>
                  <p:par>
                    <p:cTn id="555" fill="hold">
                      <p:stCondLst>
                        <p:cond delay="indefinite"/>
                      </p:stCondLst>
                      <p:childTnLst>
                        <p:par>
                          <p:cTn id="556" fill="hold">
                            <p:stCondLst>
                              <p:cond delay="0"/>
                            </p:stCondLst>
                            <p:childTnLst>
                              <p:par>
                                <p:cTn id="557" nodeType="clickEffect" fill="hold" presetClass="entr" presetID="1">
                                  <p:stCondLst>
                                    <p:cond delay="0"/>
                                  </p:stCondLst>
                                  <p:childTnLst>
                                    <p:set>
                                      <p:cBhvr>
                                        <p:cTn id="558" dur="1" fill="hold">
                                          <p:stCondLst>
                                            <p:cond delay="0"/>
                                          </p:stCondLst>
                                        </p:cTn>
                                        <p:tgtEl>
                                          <p:spTgt spid="398">
                                            <p:txEl>
                                              <p:pRg st="2" end="2"/>
                                            </p:txEl>
                                          </p:spTgt>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nodeType="clickEffect" fill="hold" presetClass="entr" presetID="1">
                                  <p:stCondLst>
                                    <p:cond delay="0"/>
                                  </p:stCondLst>
                                  <p:childTnLst>
                                    <p:set>
                                      <p:cBhvr>
                                        <p:cTn id="562" dur="1" fill="hold">
                                          <p:stCondLst>
                                            <p:cond delay="0"/>
                                          </p:stCondLst>
                                        </p:cTn>
                                        <p:tgtEl>
                                          <p:spTgt spid="398">
                                            <p:txEl>
                                              <p:pRg st="3" end="3"/>
                                            </p:txEl>
                                          </p:spTgt>
                                        </p:tgtEl>
                                        <p:attrNameLst>
                                          <p:attrName>style.visibility</p:attrName>
                                        </p:attrNameLst>
                                      </p:cBhvr>
                                      <p:to>
                                        <p:strVal val="visible"/>
                                      </p:to>
                                    </p:set>
                                  </p:childTnLst>
                                </p:cTn>
                              </p:par>
                            </p:childTnLst>
                          </p:cTn>
                        </p:par>
                      </p:childTnLst>
                    </p:cTn>
                  </p:par>
                  <p:par>
                    <p:cTn id="563" fill="hold">
                      <p:stCondLst>
                        <p:cond delay="indefinite"/>
                      </p:stCondLst>
                      <p:childTnLst>
                        <p:par>
                          <p:cTn id="564" fill="hold">
                            <p:stCondLst>
                              <p:cond delay="0"/>
                            </p:stCondLst>
                            <p:childTnLst>
                              <p:par>
                                <p:cTn id="565" nodeType="clickEffect" fill="hold" presetClass="entr" presetID="1">
                                  <p:stCondLst>
                                    <p:cond delay="0"/>
                                  </p:stCondLst>
                                  <p:childTnLst>
                                    <p:set>
                                      <p:cBhvr>
                                        <p:cTn id="566" dur="1" fill="hold">
                                          <p:stCondLst>
                                            <p:cond delay="0"/>
                                          </p:stCondLst>
                                        </p:cTn>
                                        <p:tgtEl>
                                          <p:spTgt spid="398">
                                            <p:txEl>
                                              <p:pRg st="4" end="4"/>
                                            </p:txEl>
                                          </p:spTgt>
                                        </p:tgtEl>
                                        <p:attrNameLst>
                                          <p:attrName>style.visibility</p:attrName>
                                        </p:attrNameLst>
                                      </p:cBhvr>
                                      <p:to>
                                        <p:strVal val="visible"/>
                                      </p:to>
                                    </p:set>
                                  </p:childTnLst>
                                </p:cTn>
                              </p:par>
                            </p:childTnLst>
                          </p:cTn>
                        </p:par>
                      </p:childTnLst>
                    </p:cTn>
                  </p:par>
                  <p:par>
                    <p:cTn id="567" fill="hold">
                      <p:stCondLst>
                        <p:cond delay="indefinite"/>
                      </p:stCondLst>
                      <p:childTnLst>
                        <p:par>
                          <p:cTn id="568" fill="hold">
                            <p:stCondLst>
                              <p:cond delay="0"/>
                            </p:stCondLst>
                            <p:childTnLst>
                              <p:par>
                                <p:cTn id="569" nodeType="clickEffect" fill="hold" presetClass="entr" presetID="1">
                                  <p:stCondLst>
                                    <p:cond delay="0"/>
                                  </p:stCondLst>
                                  <p:childTnLst>
                                    <p:set>
                                      <p:cBhvr>
                                        <p:cTn id="570" dur="1" fill="hold">
                                          <p:stCondLst>
                                            <p:cond delay="0"/>
                                          </p:stCondLst>
                                        </p:cTn>
                                        <p:tgtEl>
                                          <p:spTgt spid="398">
                                            <p:txEl>
                                              <p:pRg st="5" end="5"/>
                                            </p:txEl>
                                          </p:spTgt>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
                                  <p:stCondLst>
                                    <p:cond delay="0"/>
                                  </p:stCondLst>
                                  <p:childTnLst>
                                    <p:set>
                                      <p:cBhvr>
                                        <p:cTn id="574" dur="1" fill="hold">
                                          <p:stCondLst>
                                            <p:cond delay="0"/>
                                          </p:stCondLst>
                                        </p:cTn>
                                        <p:tgtEl>
                                          <p:spTgt spid="398">
                                            <p:txEl>
                                              <p:pRg st="6" end="6"/>
                                            </p:txEl>
                                          </p:spTgt>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1">
                                  <p:stCondLst>
                                    <p:cond delay="0"/>
                                  </p:stCondLst>
                                  <p:childTnLst>
                                    <p:set>
                                      <p:cBhvr>
                                        <p:cTn id="578" dur="1" fill="hold">
                                          <p:stCondLst>
                                            <p:cond delay="0"/>
                                          </p:stCondLst>
                                        </p:cTn>
                                        <p:tgtEl>
                                          <p:spTgt spid="398">
                                            <p:txEl>
                                              <p:pRg st="7" end="7"/>
                                            </p:txEl>
                                          </p:spTgt>
                                        </p:tgtEl>
                                        <p:attrNameLst>
                                          <p:attrName>style.visibility</p:attrName>
                                        </p:attrNameLst>
                                      </p:cBhvr>
                                      <p:to>
                                        <p:strVal val="visible"/>
                                      </p:to>
                                    </p:set>
                                  </p:childTnLst>
                                </p:cTn>
                              </p:par>
                            </p:childTnLst>
                          </p:cTn>
                        </p:par>
                      </p:childTnLst>
                    </p:cTn>
                  </p:par>
                  <p:par>
                    <p:cTn id="579" fill="hold">
                      <p:stCondLst>
                        <p:cond delay="indefinite"/>
                      </p:stCondLst>
                      <p:childTnLst>
                        <p:par>
                          <p:cTn id="580" fill="hold">
                            <p:stCondLst>
                              <p:cond delay="0"/>
                            </p:stCondLst>
                            <p:childTnLst>
                              <p:par>
                                <p:cTn id="581" nodeType="clickEffect" fill="hold" presetClass="entr" presetID="1">
                                  <p:stCondLst>
                                    <p:cond delay="0"/>
                                  </p:stCondLst>
                                  <p:childTnLst>
                                    <p:set>
                                      <p:cBhvr>
                                        <p:cTn id="582" dur="1" fill="hold">
                                          <p:stCondLst>
                                            <p:cond delay="0"/>
                                          </p:stCondLst>
                                        </p:cTn>
                                        <p:tgtEl>
                                          <p:spTgt spid="400"/>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nodeType="clickEffect" fill="hold" presetClass="entr" presetID="1">
                                  <p:stCondLst>
                                    <p:cond delay="0"/>
                                  </p:stCondLst>
                                  <p:childTnLst>
                                    <p:set>
                                      <p:cBhvr>
                                        <p:cTn id="586"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403"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4. </a:t>
            </a:r>
            <a:r>
              <a:rPr b="1" lang="pt-BR" sz="2400" spc="-1" strike="noStrike" u="sng">
                <a:solidFill>
                  <a:srgbClr val="000000"/>
                </a:solidFill>
                <a:uFillTx/>
                <a:latin typeface="Arial"/>
                <a:ea typeface="DejaVu Sans"/>
              </a:rPr>
              <a:t>Coordenador da AEX</a:t>
            </a:r>
            <a:r>
              <a:rPr b="1" lang="pt-BR" sz="2400" spc="-1" strike="noStrike">
                <a:solidFill>
                  <a:srgbClr val="000000"/>
                </a:solidFill>
                <a:latin typeface="Arial"/>
                <a:ea typeface="DejaVu Sans"/>
              </a:rPr>
              <a:t> cadastra Plano de Trabalho</a:t>
            </a:r>
            <a:endParaRPr b="0" lang="pt-BR" sz="2400" spc="-1" strike="noStrike">
              <a:latin typeface="Arial"/>
            </a:endParaRPr>
          </a:p>
        </p:txBody>
      </p:sp>
      <p:pic>
        <p:nvPicPr>
          <p:cNvPr id="404" name="" descr=""/>
          <p:cNvPicPr/>
          <p:nvPr/>
        </p:nvPicPr>
        <p:blipFill>
          <a:blip r:embed="rId1"/>
          <a:stretch/>
        </p:blipFill>
        <p:spPr>
          <a:xfrm>
            <a:off x="2448000" y="2664000"/>
            <a:ext cx="4286880" cy="1595520"/>
          </a:xfrm>
          <a:prstGeom prst="rect">
            <a:avLst/>
          </a:prstGeom>
          <a:ln w="36000">
            <a:solidFill>
              <a:srgbClr val="000000"/>
            </a:solidFill>
            <a:round/>
          </a:ln>
        </p:spPr>
      </p:pic>
      <p:grpSp>
        <p:nvGrpSpPr>
          <p:cNvPr id="405" name="Group 3"/>
          <p:cNvGrpSpPr/>
          <p:nvPr/>
        </p:nvGrpSpPr>
        <p:grpSpPr>
          <a:xfrm>
            <a:off x="414360" y="1946520"/>
            <a:ext cx="1382760" cy="1420200"/>
            <a:chOff x="414360" y="1946520"/>
            <a:chExt cx="1382760" cy="1420200"/>
          </a:xfrm>
        </p:grpSpPr>
        <p:pic>
          <p:nvPicPr>
            <p:cNvPr id="406" name="" descr=""/>
            <p:cNvPicPr/>
            <p:nvPr/>
          </p:nvPicPr>
          <p:blipFill>
            <a:blip r:embed="rId2"/>
            <a:stretch/>
          </p:blipFill>
          <p:spPr>
            <a:xfrm>
              <a:off x="414360" y="1946520"/>
              <a:ext cx="1382760" cy="1374480"/>
            </a:xfrm>
            <a:prstGeom prst="rect">
              <a:avLst/>
            </a:prstGeom>
            <a:ln w="36000">
              <a:solidFill>
                <a:srgbClr val="000000"/>
              </a:solidFill>
              <a:round/>
            </a:ln>
          </p:spPr>
        </p:pic>
        <p:sp>
          <p:nvSpPr>
            <p:cNvPr id="407" name="CustomShape 4"/>
            <p:cNvSpPr/>
            <p:nvPr/>
          </p:nvSpPr>
          <p:spPr>
            <a:xfrm>
              <a:off x="883080" y="2827800"/>
              <a:ext cx="901800" cy="538920"/>
            </a:xfrm>
            <a:custGeom>
              <a:avLst/>
              <a:gdLst/>
              <a:ahLst/>
              <a:rect l="l" t="t" r="r" b="b"/>
              <a:pathLst>
                <a:path w="90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8667" y="2001"/>
                  </a:lnTo>
                  <a:lnTo>
                    <a:pt x="8668" y="2001"/>
                  </a:lnTo>
                  <a:cubicBezTo>
                    <a:pt x="8726" y="2001"/>
                    <a:pt x="8784" y="1986"/>
                    <a:pt x="8834" y="1956"/>
                  </a:cubicBezTo>
                  <a:cubicBezTo>
                    <a:pt x="8885" y="1927"/>
                    <a:pt x="8927" y="1885"/>
                    <a:pt x="8956" y="1834"/>
                  </a:cubicBezTo>
                  <a:cubicBezTo>
                    <a:pt x="8986" y="1784"/>
                    <a:pt x="9001" y="1726"/>
                    <a:pt x="9001" y="1668"/>
                  </a:cubicBezTo>
                  <a:lnTo>
                    <a:pt x="9001" y="333"/>
                  </a:lnTo>
                  <a:lnTo>
                    <a:pt x="9001" y="334"/>
                  </a:lnTo>
                  <a:lnTo>
                    <a:pt x="9001" y="334"/>
                  </a:lnTo>
                  <a:cubicBezTo>
                    <a:pt x="9001" y="275"/>
                    <a:pt x="8986" y="217"/>
                    <a:pt x="8956" y="167"/>
                  </a:cubicBezTo>
                  <a:cubicBezTo>
                    <a:pt x="8927" y="116"/>
                    <a:pt x="8885" y="74"/>
                    <a:pt x="8834" y="45"/>
                  </a:cubicBezTo>
                  <a:cubicBezTo>
                    <a:pt x="8784" y="15"/>
                    <a:pt x="8726" y="0"/>
                    <a:pt x="8668" y="0"/>
                  </a:cubicBezTo>
                  <a:lnTo>
                    <a:pt x="333" y="0"/>
                  </a:lnTo>
                </a:path>
              </a:pathLst>
            </a:custGeom>
            <a:noFill/>
            <a:ln w="36000">
              <a:solidFill>
                <a:srgbClr val="ff3300"/>
              </a:solidFill>
              <a:round/>
            </a:ln>
          </p:spPr>
          <p:style>
            <a:lnRef idx="0"/>
            <a:fillRef idx="0"/>
            <a:effectRef idx="0"/>
            <a:fontRef idx="minor"/>
          </p:style>
        </p:sp>
      </p:grpSp>
      <p:sp>
        <p:nvSpPr>
          <p:cNvPr id="408" name="CustomShape 5"/>
          <p:cNvSpPr/>
          <p:nvPr/>
        </p:nvSpPr>
        <p:spPr>
          <a:xfrm>
            <a:off x="2070360" y="1923120"/>
            <a:ext cx="1504080" cy="524160"/>
          </a:xfrm>
          <a:prstGeom prst="wedgeRoundRectCallout">
            <a:avLst>
              <a:gd name="adj1" fmla="val -80587"/>
              <a:gd name="adj2" fmla="val 15572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 No SIGAA, acesse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 </a:t>
            </a:r>
            <a:r>
              <a:rPr b="0" lang="pt-BR" sz="1200" spc="-1" strike="noStrike">
                <a:solidFill>
                  <a:srgbClr val="000000"/>
                </a:solidFill>
                <a:latin typeface="Arial"/>
                <a:ea typeface="DejaVu Sans"/>
              </a:rPr>
              <a:t>o Portal Docente.</a:t>
            </a:r>
            <a:endParaRPr b="0" lang="pt-BR" sz="1200" spc="-1" strike="noStrike">
              <a:latin typeface="Arial"/>
            </a:endParaRPr>
          </a:p>
        </p:txBody>
      </p:sp>
      <p:sp>
        <p:nvSpPr>
          <p:cNvPr id="409" name="CustomShape 6"/>
          <p:cNvSpPr/>
          <p:nvPr/>
        </p:nvSpPr>
        <p:spPr>
          <a:xfrm>
            <a:off x="6336360" y="1944000"/>
            <a:ext cx="1940760" cy="861120"/>
          </a:xfrm>
          <a:prstGeom prst="wedgeRoundRectCallout">
            <a:avLst>
              <a:gd name="adj1" fmla="val -69555"/>
              <a:gd name="adj2" fmla="val 16341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2. No menu Extensão,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localiza 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Cadastrar Plano de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Trabalho de Voluntário”.</a:t>
            </a:r>
            <a:endParaRPr b="0" lang="pt-BR" sz="1200" spc="-1" strike="noStrike">
              <a:latin typeface="Arial"/>
            </a:endParaRPr>
          </a:p>
        </p:txBody>
      </p:sp>
      <p:pic>
        <p:nvPicPr>
          <p:cNvPr id="410" name="" descr=""/>
          <p:cNvPicPr/>
          <p:nvPr/>
        </p:nvPicPr>
        <p:blipFill>
          <a:blip r:embed="rId3"/>
          <a:stretch/>
        </p:blipFill>
        <p:spPr>
          <a:xfrm>
            <a:off x="216000" y="4536000"/>
            <a:ext cx="6621120" cy="501120"/>
          </a:xfrm>
          <a:prstGeom prst="rect">
            <a:avLst/>
          </a:prstGeom>
          <a:ln w="36000">
            <a:solidFill>
              <a:srgbClr val="000000"/>
            </a:solidFill>
            <a:round/>
          </a:ln>
        </p:spPr>
      </p:pic>
      <p:sp>
        <p:nvSpPr>
          <p:cNvPr id="411" name="CustomShape 7"/>
          <p:cNvSpPr/>
          <p:nvPr/>
        </p:nvSpPr>
        <p:spPr>
          <a:xfrm>
            <a:off x="6984000" y="3096000"/>
            <a:ext cx="2085120" cy="861120"/>
          </a:xfrm>
          <a:prstGeom prst="wedgeRoundRectCallout">
            <a:avLst>
              <a:gd name="adj1" fmla="val -57705"/>
              <a:gd name="adj2" fmla="val 151790"/>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3. Selecione a AEX</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correspondente, e cadastre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um novo Plano de Trabalho.</a:t>
            </a:r>
            <a:endParaRPr b="0" lang="pt-BR" sz="1200" spc="-1" strike="noStrike">
              <a:latin typeface="Arial"/>
            </a:endParaRPr>
          </a:p>
        </p:txBody>
      </p:sp>
      <p:sp>
        <p:nvSpPr>
          <p:cNvPr id="412" name="CustomShape 8"/>
          <p:cNvSpPr/>
          <p:nvPr/>
        </p:nvSpPr>
        <p:spPr>
          <a:xfrm>
            <a:off x="6624000" y="4824000"/>
            <a:ext cx="285120" cy="213120"/>
          </a:xfrm>
          <a:custGeom>
            <a:avLst/>
            <a:gdLst/>
            <a:ahLst/>
            <a:rect l="l" t="t" r="r" b="b"/>
            <a:pathLst>
              <a:path w="802" h="602">
                <a:moveTo>
                  <a:pt x="100" y="0"/>
                </a:moveTo>
                <a:lnTo>
                  <a:pt x="100" y="0"/>
                </a:lnTo>
                <a:cubicBezTo>
                  <a:pt x="83" y="0"/>
                  <a:pt x="65" y="5"/>
                  <a:pt x="50" y="13"/>
                </a:cubicBezTo>
                <a:cubicBezTo>
                  <a:pt x="35" y="22"/>
                  <a:pt x="22" y="35"/>
                  <a:pt x="13" y="50"/>
                </a:cubicBezTo>
                <a:cubicBezTo>
                  <a:pt x="5" y="65"/>
                  <a:pt x="0" y="83"/>
                  <a:pt x="0" y="100"/>
                </a:cubicBezTo>
                <a:lnTo>
                  <a:pt x="0" y="500"/>
                </a:lnTo>
                <a:lnTo>
                  <a:pt x="0" y="501"/>
                </a:lnTo>
                <a:cubicBezTo>
                  <a:pt x="0" y="518"/>
                  <a:pt x="5" y="536"/>
                  <a:pt x="13" y="551"/>
                </a:cubicBezTo>
                <a:cubicBezTo>
                  <a:pt x="22" y="566"/>
                  <a:pt x="35" y="579"/>
                  <a:pt x="50" y="588"/>
                </a:cubicBezTo>
                <a:cubicBezTo>
                  <a:pt x="65" y="596"/>
                  <a:pt x="83" y="601"/>
                  <a:pt x="100" y="601"/>
                </a:cubicBezTo>
                <a:lnTo>
                  <a:pt x="700" y="601"/>
                </a:lnTo>
                <a:lnTo>
                  <a:pt x="701" y="601"/>
                </a:lnTo>
                <a:cubicBezTo>
                  <a:pt x="718" y="601"/>
                  <a:pt x="736" y="596"/>
                  <a:pt x="751" y="588"/>
                </a:cubicBezTo>
                <a:cubicBezTo>
                  <a:pt x="766" y="579"/>
                  <a:pt x="779" y="566"/>
                  <a:pt x="788" y="551"/>
                </a:cubicBezTo>
                <a:cubicBezTo>
                  <a:pt x="796" y="536"/>
                  <a:pt x="801" y="518"/>
                  <a:pt x="801" y="501"/>
                </a:cubicBezTo>
                <a:lnTo>
                  <a:pt x="801" y="100"/>
                </a:lnTo>
                <a:lnTo>
                  <a:pt x="801" y="100"/>
                </a:lnTo>
                <a:lnTo>
                  <a:pt x="801" y="100"/>
                </a:lnTo>
                <a:cubicBezTo>
                  <a:pt x="801" y="83"/>
                  <a:pt x="796" y="65"/>
                  <a:pt x="788" y="50"/>
                </a:cubicBezTo>
                <a:cubicBezTo>
                  <a:pt x="779" y="35"/>
                  <a:pt x="766" y="22"/>
                  <a:pt x="751" y="13"/>
                </a:cubicBezTo>
                <a:cubicBezTo>
                  <a:pt x="736" y="5"/>
                  <a:pt x="718" y="0"/>
                  <a:pt x="701" y="0"/>
                </a:cubicBezTo>
                <a:lnTo>
                  <a:pt x="100" y="0"/>
                </a:lnTo>
              </a:path>
            </a:pathLst>
          </a:custGeom>
          <a:noFill/>
          <a:ln w="36000">
            <a:solidFill>
              <a:srgbClr val="ff3333"/>
            </a:solidFill>
            <a:round/>
          </a:ln>
        </p:spPr>
        <p:style>
          <a:lnRef idx="0"/>
          <a:fillRef idx="0"/>
          <a:effectRef idx="0"/>
          <a:fontRef idx="minor"/>
        </p:style>
      </p:sp>
      <p:sp>
        <p:nvSpPr>
          <p:cNvPr id="413" name="CustomShape 9"/>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3D945227-3A1E-4334-B912-75BC033AC04A}"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64ED70DD-6D6D-4EA1-9C10-AB3482520CA2}"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587" dur="indefinite" restart="never" nodeType="tmRoot">
          <p:childTnLst>
            <p:seq>
              <p:cTn id="588" dur="indefinite" nodeType="mainSeq">
                <p:childTnLst>
                  <p:par>
                    <p:cTn id="589" fill="hold">
                      <p:stCondLst>
                        <p:cond delay="indefinite"/>
                      </p:stCondLst>
                      <p:childTnLst>
                        <p:par>
                          <p:cTn id="590" fill="hold">
                            <p:stCondLst>
                              <p:cond delay="0"/>
                            </p:stCondLst>
                            <p:childTnLst>
                              <p:par>
                                <p:cTn id="591" nodeType="clickEffect" fill="hold" presetClass="entr" presetID="1">
                                  <p:stCondLst>
                                    <p:cond delay="0"/>
                                  </p:stCondLst>
                                  <p:childTnLst>
                                    <p:set>
                                      <p:cBhvr>
                                        <p:cTn id="592" dur="1" fill="hold">
                                          <p:stCondLst>
                                            <p:cond delay="0"/>
                                          </p:stCondLst>
                                        </p:cTn>
                                        <p:tgtEl>
                                          <p:spTgt spid="405"/>
                                        </p:tgtEl>
                                        <p:attrNameLst>
                                          <p:attrName>style.visibility</p:attrName>
                                        </p:attrNameLst>
                                      </p:cBhvr>
                                      <p:to>
                                        <p:strVal val="visible"/>
                                      </p:to>
                                    </p:set>
                                  </p:childTnLst>
                                </p:cTn>
                              </p:par>
                              <p:par>
                                <p:cTn id="593" nodeType="withEffect" fill="hold" presetClass="entr" presetID="1">
                                  <p:stCondLst>
                                    <p:cond delay="0"/>
                                  </p:stCondLst>
                                  <p:childTnLst>
                                    <p:set>
                                      <p:cBhvr>
                                        <p:cTn id="594" dur="1" fill="hold">
                                          <p:stCondLst>
                                            <p:cond delay="0"/>
                                          </p:stCondLst>
                                        </p:cTn>
                                        <p:tgtEl>
                                          <p:spTgt spid="408"/>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1">
                                  <p:stCondLst>
                                    <p:cond delay="0"/>
                                  </p:stCondLst>
                                  <p:childTnLst>
                                    <p:set>
                                      <p:cBhvr>
                                        <p:cTn id="598" dur="1" fill="hold">
                                          <p:stCondLst>
                                            <p:cond delay="0"/>
                                          </p:stCondLst>
                                        </p:cTn>
                                        <p:tgtEl>
                                          <p:spTgt spid="404"/>
                                        </p:tgtEl>
                                        <p:attrNameLst>
                                          <p:attrName>style.visibility</p:attrName>
                                        </p:attrNameLst>
                                      </p:cBhvr>
                                      <p:to>
                                        <p:strVal val="visible"/>
                                      </p:to>
                                    </p:set>
                                  </p:childTnLst>
                                </p:cTn>
                              </p:par>
                              <p:par>
                                <p:cTn id="599" nodeType="withEffect" fill="hold" presetClass="entr" presetID="1">
                                  <p:stCondLst>
                                    <p:cond delay="0"/>
                                  </p:stCondLst>
                                  <p:childTnLst>
                                    <p:set>
                                      <p:cBhvr>
                                        <p:cTn id="600" dur="1" fill="hold">
                                          <p:stCondLst>
                                            <p:cond delay="0"/>
                                          </p:stCondLst>
                                        </p:cTn>
                                        <p:tgtEl>
                                          <p:spTgt spid="409"/>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nodeType="clickEffect" fill="hold" presetClass="entr" presetID="1">
                                  <p:stCondLst>
                                    <p:cond delay="0"/>
                                  </p:stCondLst>
                                  <p:childTnLst>
                                    <p:set>
                                      <p:cBhvr>
                                        <p:cTn id="604" dur="1" fill="hold">
                                          <p:stCondLst>
                                            <p:cond delay="0"/>
                                          </p:stCondLst>
                                        </p:cTn>
                                        <p:tgtEl>
                                          <p:spTgt spid="410"/>
                                        </p:tgtEl>
                                        <p:attrNameLst>
                                          <p:attrName>style.visibility</p:attrName>
                                        </p:attrNameLst>
                                      </p:cBhvr>
                                      <p:to>
                                        <p:strVal val="visible"/>
                                      </p:to>
                                    </p:set>
                                  </p:childTnLst>
                                </p:cTn>
                              </p:par>
                              <p:par>
                                <p:cTn id="605" nodeType="withEffect" fill="hold" presetClass="entr" presetID="1">
                                  <p:stCondLst>
                                    <p:cond delay="0"/>
                                  </p:stCondLst>
                                  <p:childTnLst>
                                    <p:set>
                                      <p:cBhvr>
                                        <p:cTn id="606" dur="1" fill="hold">
                                          <p:stCondLst>
                                            <p:cond delay="0"/>
                                          </p:stCondLst>
                                        </p:cTn>
                                        <p:tgtEl>
                                          <p:spTgt spid="411"/>
                                        </p:tgtEl>
                                        <p:attrNameLst>
                                          <p:attrName>style.visibility</p:attrName>
                                        </p:attrNameLst>
                                      </p:cBhvr>
                                      <p:to>
                                        <p:strVal val="visible"/>
                                      </p:to>
                                    </p:set>
                                  </p:childTnLst>
                                </p:cTn>
                              </p:par>
                              <p:par>
                                <p:cTn id="607" nodeType="withEffect" fill="hold" presetClass="entr" presetID="1">
                                  <p:stCondLst>
                                    <p:cond delay="0"/>
                                  </p:stCondLst>
                                  <p:childTnLst>
                                    <p:set>
                                      <p:cBhvr>
                                        <p:cTn id="608"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415"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4. </a:t>
            </a:r>
            <a:r>
              <a:rPr b="1" lang="pt-BR" sz="2400" spc="-1" strike="noStrike" u="sng">
                <a:solidFill>
                  <a:srgbClr val="000000"/>
                </a:solidFill>
                <a:uFillTx/>
                <a:latin typeface="Arial"/>
                <a:ea typeface="DejaVu Sans"/>
              </a:rPr>
              <a:t>Coordenador da AEX</a:t>
            </a:r>
            <a:r>
              <a:rPr b="1" lang="pt-BR" sz="2400" spc="-1" strike="noStrike">
                <a:solidFill>
                  <a:srgbClr val="000000"/>
                </a:solidFill>
                <a:latin typeface="Arial"/>
                <a:ea typeface="DejaVu Sans"/>
              </a:rPr>
              <a:t> cadastra Plano de Trabalho</a:t>
            </a:r>
            <a:endParaRPr b="0" lang="pt-BR" sz="2400" spc="-1" strike="noStrike">
              <a:latin typeface="Arial"/>
            </a:endParaRPr>
          </a:p>
        </p:txBody>
      </p:sp>
      <p:pic>
        <p:nvPicPr>
          <p:cNvPr id="416" name="" descr=""/>
          <p:cNvPicPr/>
          <p:nvPr/>
        </p:nvPicPr>
        <p:blipFill>
          <a:blip r:embed="rId1"/>
          <a:stretch/>
        </p:blipFill>
        <p:spPr>
          <a:xfrm>
            <a:off x="288000" y="1842120"/>
            <a:ext cx="6721200" cy="3267000"/>
          </a:xfrm>
          <a:prstGeom prst="rect">
            <a:avLst/>
          </a:prstGeom>
          <a:ln w="36000">
            <a:solidFill>
              <a:srgbClr val="000000"/>
            </a:solidFill>
            <a:round/>
          </a:ln>
        </p:spPr>
      </p:pic>
      <p:sp>
        <p:nvSpPr>
          <p:cNvPr id="417" name="CustomShape 3"/>
          <p:cNvSpPr/>
          <p:nvPr/>
        </p:nvSpPr>
        <p:spPr>
          <a:xfrm>
            <a:off x="7128000" y="1840320"/>
            <a:ext cx="1941120" cy="676800"/>
          </a:xfrm>
          <a:prstGeom prst="wedgeRoundRectCallout">
            <a:avLst>
              <a:gd name="adj1" fmla="val -80587"/>
              <a:gd name="adj2" fmla="val 155729"/>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4. Preencha o Plano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 Trabalho do discente.</a:t>
            </a:r>
            <a:endParaRPr b="0" lang="pt-BR" sz="1200" spc="-1" strike="noStrike">
              <a:latin typeface="Arial"/>
            </a:endParaRPr>
          </a:p>
        </p:txBody>
      </p:sp>
      <p:sp>
        <p:nvSpPr>
          <p:cNvPr id="418" name="CustomShape 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32560D20-5823-4051-BE8C-BA7254EC40DF}"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0FFAE22E-4DDC-48EF-8614-2A86BA7D2C30}"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609" dur="indefinite" restart="never" nodeType="tmRoot">
          <p:childTnLst>
            <p:seq>
              <p:cTn id="610" dur="indefinite" nodeType="mainSeq">
                <p:childTnLst>
                  <p:par>
                    <p:cTn id="611" fill="hold">
                      <p:stCondLst>
                        <p:cond delay="indefinite"/>
                      </p:stCondLst>
                      <p:childTnLst>
                        <p:par>
                          <p:cTn id="612" fill="hold">
                            <p:stCondLst>
                              <p:cond delay="0"/>
                            </p:stCondLst>
                            <p:childTnLst>
                              <p:par>
                                <p:cTn id="613" nodeType="clickEffect" fill="hold" presetClass="entr" presetID="1">
                                  <p:stCondLst>
                                    <p:cond delay="0"/>
                                  </p:stCondLst>
                                  <p:childTnLst>
                                    <p:set>
                                      <p:cBhvr>
                                        <p:cTn id="614" dur="1" fill="hold">
                                          <p:stCondLst>
                                            <p:cond delay="0"/>
                                          </p:stCondLst>
                                        </p:cTn>
                                        <p:tgtEl>
                                          <p:spTgt spid="416"/>
                                        </p:tgtEl>
                                        <p:attrNameLst>
                                          <p:attrName>style.visibility</p:attrName>
                                        </p:attrNameLst>
                                      </p:cBhvr>
                                      <p:to>
                                        <p:strVal val="visible"/>
                                      </p:to>
                                    </p:set>
                                  </p:childTnLst>
                                </p:cTn>
                              </p:par>
                              <p:par>
                                <p:cTn id="615" nodeType="withEffect" fill="hold" presetClass="entr" presetID="1">
                                  <p:stCondLst>
                                    <p:cond delay="0"/>
                                  </p:stCondLst>
                                  <p:childTnLst>
                                    <p:set>
                                      <p:cBhvr>
                                        <p:cTn id="616"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CustomShape 1"/>
          <p:cNvSpPr/>
          <p:nvPr/>
        </p:nvSpPr>
        <p:spPr>
          <a:xfrm>
            <a:off x="2963880" y="2048040"/>
            <a:ext cx="1593360" cy="1108800"/>
          </a:xfrm>
          <a:prstGeom prst="rect">
            <a:avLst/>
          </a:prstGeom>
          <a:solidFill>
            <a:srgbClr val="dae5ff"/>
          </a:solidFill>
          <a:ln>
            <a:noFill/>
          </a:ln>
        </p:spPr>
        <p:style>
          <a:lnRef idx="0"/>
          <a:fillRef idx="0"/>
          <a:effectRef idx="0"/>
          <a:fontRef idx="minor"/>
        </p:style>
        <p:txBody>
          <a:bodyPr wrap="none" lIns="90000" rIns="90000" tIns="45000" bIns="45000">
            <a:noAutofit/>
          </a:bodyPr>
          <a:p>
            <a:pPr>
              <a:lnSpc>
                <a:spcPct val="100000"/>
              </a:lnSpc>
            </a:pPr>
            <a:endParaRPr b="0" lang="pt-BR" sz="1800" spc="-1" strike="noStrike">
              <a:latin typeface="Arial"/>
            </a:endParaRPr>
          </a:p>
          <a:p>
            <a:pPr algn="ctr">
              <a:lnSpc>
                <a:spcPct val="100000"/>
              </a:lnSpc>
            </a:pPr>
            <a:endParaRPr b="0" lang="pt-BR" sz="1800" spc="-1" strike="noStrike">
              <a:latin typeface="Arial"/>
            </a:endParaRPr>
          </a:p>
        </p:txBody>
      </p:sp>
      <p:sp>
        <p:nvSpPr>
          <p:cNvPr id="64" name="CustomShape 2"/>
          <p:cNvSpPr/>
          <p:nvPr/>
        </p:nvSpPr>
        <p:spPr>
          <a:xfrm>
            <a:off x="5759640" y="2048760"/>
            <a:ext cx="1077840" cy="1108080"/>
          </a:xfrm>
          <a:prstGeom prst="rect">
            <a:avLst/>
          </a:prstGeom>
          <a:solidFill>
            <a:srgbClr val="dae5ff"/>
          </a:solidFill>
          <a:ln>
            <a:noFill/>
          </a:ln>
        </p:spPr>
        <p:style>
          <a:lnRef idx="0"/>
          <a:fillRef idx="0"/>
          <a:effectRef idx="0"/>
          <a:fontRef idx="minor"/>
        </p:style>
      </p:sp>
      <p:sp>
        <p:nvSpPr>
          <p:cNvPr id="65" name="CustomShape 3"/>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Ciclo de vida de uma AEX</a:t>
            </a:r>
            <a:endParaRPr b="0" lang="pt-BR" sz="3600" spc="-1" strike="noStrike">
              <a:latin typeface="Arial"/>
            </a:endParaRPr>
          </a:p>
        </p:txBody>
      </p:sp>
      <p:sp>
        <p:nvSpPr>
          <p:cNvPr id="66" name="CustomShape 4"/>
          <p:cNvSpPr/>
          <p:nvPr/>
        </p:nvSpPr>
        <p:spPr>
          <a:xfrm>
            <a:off x="1919880" y="2048040"/>
            <a:ext cx="1041120" cy="1108800"/>
          </a:xfrm>
          <a:prstGeom prst="rect">
            <a:avLst/>
          </a:prstGeom>
          <a:solidFill>
            <a:srgbClr val="dae5ff"/>
          </a:solidFill>
          <a:ln>
            <a:noFill/>
          </a:ln>
        </p:spPr>
        <p:style>
          <a:lnRef idx="0"/>
          <a:fillRef idx="0"/>
          <a:effectRef idx="0"/>
          <a:fontRef idx="minor"/>
        </p:style>
        <p:txBody>
          <a:bodyPr wrap="none" lIns="90000" rIns="90000" tIns="45000" bIns="45000">
            <a:noAutofit/>
          </a:bodyPr>
          <a:p>
            <a:pPr>
              <a:lnSpc>
                <a:spcPct val="100000"/>
              </a:lnSpc>
            </a:pPr>
            <a:endParaRPr b="0" lang="pt-BR" sz="1800" spc="-1" strike="noStrike">
              <a:latin typeface="Arial"/>
            </a:endParaRPr>
          </a:p>
          <a:p>
            <a:pPr algn="ctr">
              <a:lnSpc>
                <a:spcPct val="100000"/>
              </a:lnSpc>
            </a:pPr>
            <a:endParaRPr b="0" lang="pt-BR" sz="1800" spc="-1" strike="noStrike">
              <a:latin typeface="Arial"/>
            </a:endParaRPr>
          </a:p>
        </p:txBody>
      </p:sp>
      <p:sp>
        <p:nvSpPr>
          <p:cNvPr id="67" name="CustomShape 5"/>
          <p:cNvSpPr/>
          <p:nvPr/>
        </p:nvSpPr>
        <p:spPr>
          <a:xfrm>
            <a:off x="1919880" y="2415960"/>
            <a:ext cx="997560" cy="3175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400" spc="-1" strike="noStrike">
                <a:solidFill>
                  <a:srgbClr val="333366"/>
                </a:solidFill>
                <a:latin typeface="Calibri"/>
                <a:ea typeface="DejaVu Sans"/>
              </a:rPr>
              <a:t>Submissão</a:t>
            </a:r>
            <a:endParaRPr b="0" lang="pt-BR" sz="1400" spc="-1" strike="noStrike">
              <a:latin typeface="Arial"/>
            </a:endParaRPr>
          </a:p>
        </p:txBody>
      </p:sp>
      <p:sp>
        <p:nvSpPr>
          <p:cNvPr id="68" name="CustomShape 6"/>
          <p:cNvSpPr/>
          <p:nvPr/>
        </p:nvSpPr>
        <p:spPr>
          <a:xfrm>
            <a:off x="2959920" y="2416320"/>
            <a:ext cx="1573560" cy="266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400" spc="-1" strike="noStrike">
                <a:solidFill>
                  <a:srgbClr val="333366"/>
                </a:solidFill>
                <a:latin typeface="Calibri"/>
                <a:ea typeface="DejaVu Sans"/>
              </a:rPr>
              <a:t>Aprovação</a:t>
            </a:r>
            <a:endParaRPr b="0" lang="pt-BR" sz="1400" spc="-1" strike="noStrike">
              <a:latin typeface="Arial"/>
            </a:endParaRPr>
          </a:p>
        </p:txBody>
      </p:sp>
      <p:sp>
        <p:nvSpPr>
          <p:cNvPr id="69" name="CustomShape 7"/>
          <p:cNvSpPr/>
          <p:nvPr/>
        </p:nvSpPr>
        <p:spPr>
          <a:xfrm>
            <a:off x="4563720" y="2416320"/>
            <a:ext cx="1121760" cy="266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200" spc="-1" strike="noStrike">
                <a:solidFill>
                  <a:srgbClr val="ffffff"/>
                </a:solidFill>
                <a:latin typeface="Calibri"/>
                <a:ea typeface="DejaVu Sans"/>
              </a:rPr>
              <a:t>Execução</a:t>
            </a:r>
            <a:endParaRPr b="0" lang="pt-BR" sz="1200" spc="-1" strike="noStrike">
              <a:latin typeface="Arial"/>
            </a:endParaRPr>
          </a:p>
        </p:txBody>
      </p:sp>
      <p:sp>
        <p:nvSpPr>
          <p:cNvPr id="70" name="CustomShape 8"/>
          <p:cNvSpPr/>
          <p:nvPr/>
        </p:nvSpPr>
        <p:spPr>
          <a:xfrm>
            <a:off x="5683680" y="2416320"/>
            <a:ext cx="1144080" cy="39240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200" spc="-1" strike="noStrike">
                <a:solidFill>
                  <a:srgbClr val="333366"/>
                </a:solidFill>
                <a:latin typeface="Calibri"/>
                <a:ea typeface="DejaVu Sans"/>
              </a:rPr>
              <a:t>Encerramento</a:t>
            </a:r>
            <a:endParaRPr b="0" lang="pt-BR" sz="1200" spc="-1" strike="noStrike">
              <a:latin typeface="Arial"/>
            </a:endParaRPr>
          </a:p>
        </p:txBody>
      </p:sp>
      <p:sp>
        <p:nvSpPr>
          <p:cNvPr id="71" name="CustomShape 9"/>
          <p:cNvSpPr/>
          <p:nvPr/>
        </p:nvSpPr>
        <p:spPr>
          <a:xfrm>
            <a:off x="2683800" y="2736000"/>
            <a:ext cx="277200" cy="708840"/>
          </a:xfrm>
          <a:custGeom>
            <a:avLst/>
            <a:gdLst/>
            <a:ahLst/>
            <a:rect l="l" t="t" r="r" b="b"/>
            <a:pathLst>
              <a:path w="779" h="6000">
                <a:moveTo>
                  <a:pt x="0" y="5999"/>
                </a:moveTo>
                <a:lnTo>
                  <a:pt x="778" y="5555"/>
                </a:lnTo>
                <a:lnTo>
                  <a:pt x="778" y="0"/>
                </a:lnTo>
              </a:path>
            </a:pathLst>
          </a:custGeom>
          <a:noFill/>
          <a:ln w="12600">
            <a:solidFill>
              <a:srgbClr val="808080"/>
            </a:solidFill>
            <a:custDash>
              <a:ds d="197000" sp="127000"/>
            </a:custDash>
            <a:round/>
            <a:headEnd len="med" type="stealth" w="med"/>
          </a:ln>
        </p:spPr>
        <p:style>
          <a:lnRef idx="0"/>
          <a:fillRef idx="0"/>
          <a:effectRef idx="0"/>
          <a:fontRef idx="minor"/>
        </p:style>
      </p:sp>
      <p:sp>
        <p:nvSpPr>
          <p:cNvPr id="72" name="CustomShape 10"/>
          <p:cNvSpPr/>
          <p:nvPr/>
        </p:nvSpPr>
        <p:spPr>
          <a:xfrm>
            <a:off x="1872000" y="1406520"/>
            <a:ext cx="1148760" cy="45360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1300" spc="-1" strike="noStrike">
                <a:solidFill>
                  <a:srgbClr val="801900"/>
                </a:solidFill>
                <a:latin typeface="Calibri"/>
                <a:ea typeface="DejaVu Sans"/>
              </a:rPr>
              <a:t>Articulação</a:t>
            </a:r>
            <a:endParaRPr b="0" lang="pt-BR" sz="1300" spc="-1" strike="noStrike">
              <a:latin typeface="Arial"/>
            </a:endParaRPr>
          </a:p>
        </p:txBody>
      </p:sp>
      <p:sp>
        <p:nvSpPr>
          <p:cNvPr id="73" name="CustomShape 11"/>
          <p:cNvSpPr/>
          <p:nvPr/>
        </p:nvSpPr>
        <p:spPr>
          <a:xfrm>
            <a:off x="5799600" y="1406520"/>
            <a:ext cx="1028160" cy="4363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300" spc="-1" strike="noStrike">
                <a:solidFill>
                  <a:srgbClr val="801900"/>
                </a:solidFill>
                <a:latin typeface="Calibri"/>
                <a:ea typeface="DejaVu Sans"/>
              </a:rPr>
              <a:t>Avaliação</a:t>
            </a:r>
            <a:endParaRPr b="0" lang="pt-BR" sz="1300" spc="-1" strike="noStrike">
              <a:latin typeface="Arial"/>
            </a:endParaRPr>
          </a:p>
        </p:txBody>
      </p:sp>
      <p:grpSp>
        <p:nvGrpSpPr>
          <p:cNvPr id="74" name="Group 12"/>
          <p:cNvGrpSpPr/>
          <p:nvPr/>
        </p:nvGrpSpPr>
        <p:grpSpPr>
          <a:xfrm>
            <a:off x="720000" y="1779840"/>
            <a:ext cx="7344000" cy="464760"/>
            <a:chOff x="720000" y="1779840"/>
            <a:chExt cx="7344000" cy="464760"/>
          </a:xfrm>
        </p:grpSpPr>
        <p:sp>
          <p:nvSpPr>
            <p:cNvPr id="75" name="Line 13"/>
            <p:cNvSpPr/>
            <p:nvPr/>
          </p:nvSpPr>
          <p:spPr>
            <a:xfrm>
              <a:off x="791280" y="1899360"/>
              <a:ext cx="7272720" cy="0"/>
            </a:xfrm>
            <a:prstGeom prst="line">
              <a:avLst/>
            </a:prstGeom>
            <a:ln w="19080">
              <a:solidFill>
                <a:srgbClr val="801900"/>
              </a:solidFill>
              <a:round/>
              <a:tailEnd len="med" type="triangle" w="med"/>
            </a:ln>
          </p:spPr>
          <p:style>
            <a:lnRef idx="0"/>
            <a:fillRef idx="0"/>
            <a:effectRef idx="0"/>
            <a:fontRef idx="minor"/>
          </p:style>
        </p:sp>
        <p:sp>
          <p:nvSpPr>
            <p:cNvPr id="76" name="CustomShape 14"/>
            <p:cNvSpPr/>
            <p:nvPr/>
          </p:nvSpPr>
          <p:spPr>
            <a:xfrm>
              <a:off x="720000" y="1779840"/>
              <a:ext cx="956520" cy="464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801900"/>
                  </a:solidFill>
                  <a:latin typeface="Calibri"/>
                  <a:ea typeface="DejaVu Sans"/>
                </a:rPr>
                <a:t>PEX</a:t>
              </a:r>
              <a:endParaRPr b="0" lang="pt-BR" sz="2600" spc="-1" strike="noStrike">
                <a:latin typeface="Arial"/>
              </a:endParaRPr>
            </a:p>
          </p:txBody>
        </p:sp>
      </p:grpSp>
      <p:grpSp>
        <p:nvGrpSpPr>
          <p:cNvPr id="77" name="Group 15"/>
          <p:cNvGrpSpPr/>
          <p:nvPr/>
        </p:nvGrpSpPr>
        <p:grpSpPr>
          <a:xfrm>
            <a:off x="720000" y="3047760"/>
            <a:ext cx="7344000" cy="435960"/>
            <a:chOff x="720000" y="3047760"/>
            <a:chExt cx="7344000" cy="435960"/>
          </a:xfrm>
        </p:grpSpPr>
        <p:sp>
          <p:nvSpPr>
            <p:cNvPr id="78" name="Line 16"/>
            <p:cNvSpPr/>
            <p:nvPr/>
          </p:nvSpPr>
          <p:spPr>
            <a:xfrm>
              <a:off x="792000" y="3159360"/>
              <a:ext cx="7272000" cy="0"/>
            </a:xfrm>
            <a:prstGeom prst="line">
              <a:avLst/>
            </a:prstGeom>
            <a:ln w="19080">
              <a:solidFill>
                <a:srgbClr val="333366"/>
              </a:solidFill>
              <a:round/>
              <a:tailEnd len="med" type="triangle" w="med"/>
            </a:ln>
          </p:spPr>
          <p:style>
            <a:lnRef idx="0"/>
            <a:fillRef idx="0"/>
            <a:effectRef idx="0"/>
            <a:fontRef idx="minor"/>
          </p:style>
        </p:sp>
        <p:sp>
          <p:nvSpPr>
            <p:cNvPr id="79" name="CustomShape 17"/>
            <p:cNvSpPr/>
            <p:nvPr/>
          </p:nvSpPr>
          <p:spPr>
            <a:xfrm>
              <a:off x="720000" y="3047760"/>
              <a:ext cx="796680" cy="4359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333366"/>
                  </a:solidFill>
                  <a:latin typeface="Calibri"/>
                  <a:ea typeface="DejaVu Sans"/>
                </a:rPr>
                <a:t>AEX</a:t>
              </a:r>
              <a:endParaRPr b="0" lang="pt-BR" sz="2400" spc="-1" strike="noStrike">
                <a:latin typeface="Arial"/>
              </a:endParaRPr>
            </a:p>
          </p:txBody>
        </p:sp>
      </p:grpSp>
      <p:sp>
        <p:nvSpPr>
          <p:cNvPr id="80" name="CustomShape 18"/>
          <p:cNvSpPr/>
          <p:nvPr/>
        </p:nvSpPr>
        <p:spPr>
          <a:xfrm rot="16200000">
            <a:off x="4199760" y="1971360"/>
            <a:ext cx="156600" cy="4716360"/>
          </a:xfrm>
          <a:custGeom>
            <a:avLst/>
            <a:gdLst/>
            <a:ahLst/>
            <a:rect l="l" t="t" r="r" b="b"/>
            <a:pathLst>
              <a:path w="445" h="13112">
                <a:moveTo>
                  <a:pt x="444" y="0"/>
                </a:moveTo>
                <a:cubicBezTo>
                  <a:pt x="333" y="0"/>
                  <a:pt x="222" y="455"/>
                  <a:pt x="222" y="911"/>
                </a:cubicBezTo>
                <a:lnTo>
                  <a:pt x="222" y="5643"/>
                </a:lnTo>
                <a:cubicBezTo>
                  <a:pt x="222" y="6099"/>
                  <a:pt x="111" y="6555"/>
                  <a:pt x="0" y="6555"/>
                </a:cubicBezTo>
                <a:cubicBezTo>
                  <a:pt x="111" y="6555"/>
                  <a:pt x="222" y="7011"/>
                  <a:pt x="222" y="7467"/>
                </a:cubicBezTo>
                <a:lnTo>
                  <a:pt x="222" y="12199"/>
                </a:lnTo>
                <a:cubicBezTo>
                  <a:pt x="222" y="12655"/>
                  <a:pt x="333" y="13111"/>
                  <a:pt x="444" y="13111"/>
                </a:cubicBezTo>
              </a:path>
            </a:pathLst>
          </a:custGeom>
          <a:noFill/>
          <a:ln w="29160">
            <a:solidFill>
              <a:srgbClr val="000000"/>
            </a:solidFill>
            <a:round/>
          </a:ln>
        </p:spPr>
        <p:style>
          <a:lnRef idx="0"/>
          <a:fillRef idx="0"/>
          <a:effectRef idx="0"/>
          <a:fontRef idx="minor"/>
        </p:style>
      </p:sp>
      <p:sp>
        <p:nvSpPr>
          <p:cNvPr id="81" name="CustomShape 19"/>
          <p:cNvSpPr/>
          <p:nvPr/>
        </p:nvSpPr>
        <p:spPr>
          <a:xfrm>
            <a:off x="2520000" y="4457880"/>
            <a:ext cx="3516480" cy="43632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pt-BR" sz="1200" spc="-1" strike="noStrike">
                <a:solidFill>
                  <a:srgbClr val="000000"/>
                </a:solidFill>
                <a:latin typeface="Calibri"/>
                <a:ea typeface="DejaVu Sans"/>
              </a:rPr>
              <a:t>Ciclo de vida de uma AEX</a:t>
            </a:r>
            <a:endParaRPr b="0" lang="pt-BR" sz="1200" spc="-1" strike="noStrike">
              <a:latin typeface="Arial"/>
            </a:endParaRPr>
          </a:p>
        </p:txBody>
      </p:sp>
      <p:sp>
        <p:nvSpPr>
          <p:cNvPr id="82" name="CustomShape 20"/>
          <p:cNvSpPr/>
          <p:nvPr/>
        </p:nvSpPr>
        <p:spPr>
          <a:xfrm>
            <a:off x="2919960" y="2768040"/>
            <a:ext cx="956520" cy="4514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900" spc="-1" strike="noStrike">
                <a:solidFill>
                  <a:srgbClr val="333366"/>
                </a:solidFill>
                <a:latin typeface="Calibri"/>
                <a:ea typeface="DejaVu Sans"/>
              </a:rPr>
              <a:t>1ª instância</a:t>
            </a:r>
            <a:endParaRPr b="0" lang="pt-BR" sz="900" spc="-1" strike="noStrike">
              <a:latin typeface="Arial"/>
            </a:endParaRPr>
          </a:p>
          <a:p>
            <a:pPr>
              <a:lnSpc>
                <a:spcPct val="100000"/>
              </a:lnSpc>
            </a:pPr>
            <a:r>
              <a:rPr b="0" lang="pt-BR" sz="900" spc="-1" strike="noStrike">
                <a:solidFill>
                  <a:srgbClr val="333366"/>
                </a:solidFill>
                <a:latin typeface="Calibri"/>
                <a:ea typeface="DejaVu Sans"/>
              </a:rPr>
              <a:t>(Departamento)</a:t>
            </a:r>
            <a:endParaRPr b="0" lang="pt-BR" sz="900" spc="-1" strike="noStrike">
              <a:latin typeface="Arial"/>
            </a:endParaRPr>
          </a:p>
        </p:txBody>
      </p:sp>
      <p:sp>
        <p:nvSpPr>
          <p:cNvPr id="83" name="CustomShape 21"/>
          <p:cNvSpPr/>
          <p:nvPr/>
        </p:nvSpPr>
        <p:spPr>
          <a:xfrm>
            <a:off x="3759840" y="2768400"/>
            <a:ext cx="796680" cy="3380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pt-BR" sz="900" spc="-1" strike="noStrike">
                <a:solidFill>
                  <a:srgbClr val="333366"/>
                </a:solidFill>
                <a:latin typeface="Calibri"/>
                <a:ea typeface="DejaVu Sans"/>
              </a:rPr>
              <a:t>2ª instância</a:t>
            </a:r>
            <a:endParaRPr b="0" lang="pt-BR" sz="900" spc="-1" strike="noStrike">
              <a:latin typeface="Arial"/>
            </a:endParaRPr>
          </a:p>
          <a:p>
            <a:pPr>
              <a:lnSpc>
                <a:spcPct val="100000"/>
              </a:lnSpc>
            </a:pPr>
            <a:r>
              <a:rPr b="0" lang="pt-BR" sz="800" spc="-1" strike="noStrike">
                <a:solidFill>
                  <a:srgbClr val="333366"/>
                </a:solidFill>
                <a:latin typeface="Calibri"/>
                <a:ea typeface="DejaVu Sans"/>
              </a:rPr>
              <a:t>(DEDC)</a:t>
            </a:r>
            <a:endParaRPr b="0" lang="pt-BR" sz="800" spc="-1" strike="noStrike">
              <a:latin typeface="Arial"/>
            </a:endParaRPr>
          </a:p>
        </p:txBody>
      </p:sp>
      <p:sp>
        <p:nvSpPr>
          <p:cNvPr id="84" name="CustomShape 22"/>
          <p:cNvSpPr/>
          <p:nvPr/>
        </p:nvSpPr>
        <p:spPr>
          <a:xfrm>
            <a:off x="3603600" y="2688120"/>
            <a:ext cx="197280" cy="837000"/>
          </a:xfrm>
          <a:custGeom>
            <a:avLst/>
            <a:gdLst/>
            <a:ahLst/>
            <a:rect l="l" t="t" r="r" b="b"/>
            <a:pathLst>
              <a:path w="557" h="2334">
                <a:moveTo>
                  <a:pt x="0" y="2333"/>
                </a:moveTo>
                <a:lnTo>
                  <a:pt x="556" y="1777"/>
                </a:lnTo>
                <a:lnTo>
                  <a:pt x="556" y="0"/>
                </a:lnTo>
              </a:path>
            </a:pathLst>
          </a:custGeom>
          <a:noFill/>
          <a:ln w="12600">
            <a:solidFill>
              <a:srgbClr val="808080"/>
            </a:solidFill>
            <a:custDash>
              <a:ds d="197000" sp="127000"/>
            </a:custDash>
            <a:round/>
            <a:headEnd len="med" type="stealth" w="med"/>
          </a:ln>
        </p:spPr>
        <p:style>
          <a:lnRef idx="0"/>
          <a:fillRef idx="0"/>
          <a:effectRef idx="0"/>
          <a:fontRef idx="minor"/>
        </p:style>
      </p:sp>
      <p:sp>
        <p:nvSpPr>
          <p:cNvPr id="85" name="CustomShape 23"/>
          <p:cNvSpPr/>
          <p:nvPr/>
        </p:nvSpPr>
        <p:spPr>
          <a:xfrm>
            <a:off x="3159720" y="3727800"/>
            <a:ext cx="1156680" cy="3243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pt-BR" sz="900" spc="-1" strike="noStrike">
                <a:solidFill>
                  <a:srgbClr val="000000"/>
                </a:solidFill>
                <a:latin typeface="Calibri"/>
                <a:ea typeface="DejaVu Sans"/>
              </a:rPr>
              <a:t>até 1 semana </a:t>
            </a:r>
            <a:endParaRPr b="0" lang="pt-BR" sz="900" spc="-1" strike="noStrike">
              <a:latin typeface="Arial"/>
            </a:endParaRPr>
          </a:p>
          <a:p>
            <a:pPr algn="r">
              <a:lnSpc>
                <a:spcPct val="100000"/>
              </a:lnSpc>
            </a:pPr>
            <a:r>
              <a:rPr b="0" lang="pt-BR" sz="900" spc="-1" strike="noStrike">
                <a:solidFill>
                  <a:srgbClr val="000000"/>
                </a:solidFill>
                <a:latin typeface="Calibri"/>
                <a:ea typeface="DejaVu Sans"/>
              </a:rPr>
              <a:t>antes do ISL</a:t>
            </a:r>
            <a:endParaRPr b="0" lang="pt-BR" sz="900" spc="-1" strike="noStrike">
              <a:latin typeface="Arial"/>
            </a:endParaRPr>
          </a:p>
        </p:txBody>
      </p:sp>
      <p:sp>
        <p:nvSpPr>
          <p:cNvPr id="86" name="CustomShape 24"/>
          <p:cNvSpPr/>
          <p:nvPr/>
        </p:nvSpPr>
        <p:spPr>
          <a:xfrm>
            <a:off x="2355840" y="3447720"/>
            <a:ext cx="1436760" cy="3243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pt-BR" sz="900" spc="-1" strike="noStrike">
                <a:solidFill>
                  <a:srgbClr val="000000"/>
                </a:solidFill>
                <a:latin typeface="Calibri"/>
                <a:ea typeface="DejaVu Sans"/>
              </a:rPr>
              <a:t>até 6 semanas </a:t>
            </a:r>
            <a:endParaRPr b="0" lang="pt-BR" sz="900" spc="-1" strike="noStrike">
              <a:latin typeface="Arial"/>
            </a:endParaRPr>
          </a:p>
          <a:p>
            <a:pPr algn="r">
              <a:lnSpc>
                <a:spcPct val="100000"/>
              </a:lnSpc>
            </a:pPr>
            <a:r>
              <a:rPr b="0" lang="pt-BR" sz="900" spc="-1" strike="noStrike">
                <a:solidFill>
                  <a:srgbClr val="000000"/>
                </a:solidFill>
                <a:latin typeface="Calibri"/>
                <a:ea typeface="DejaVu Sans"/>
              </a:rPr>
              <a:t>antes do ISL</a:t>
            </a:r>
            <a:endParaRPr b="0" lang="pt-BR" sz="900" spc="-1" strike="noStrike">
              <a:latin typeface="Arial"/>
            </a:endParaRPr>
          </a:p>
        </p:txBody>
      </p:sp>
      <p:sp>
        <p:nvSpPr>
          <p:cNvPr id="87" name="CustomShape 25"/>
          <p:cNvSpPr/>
          <p:nvPr/>
        </p:nvSpPr>
        <p:spPr>
          <a:xfrm>
            <a:off x="4199760" y="2684880"/>
            <a:ext cx="280800" cy="1119960"/>
          </a:xfrm>
          <a:custGeom>
            <a:avLst/>
            <a:gdLst/>
            <a:ahLst/>
            <a:rect l="l" t="t" r="r" b="b"/>
            <a:pathLst>
              <a:path w="789" h="3120">
                <a:moveTo>
                  <a:pt x="0" y="3119"/>
                </a:moveTo>
                <a:lnTo>
                  <a:pt x="788" y="1777"/>
                </a:lnTo>
                <a:lnTo>
                  <a:pt x="788" y="0"/>
                </a:lnTo>
              </a:path>
            </a:pathLst>
          </a:custGeom>
          <a:noFill/>
          <a:ln w="12600">
            <a:solidFill>
              <a:srgbClr val="808080"/>
            </a:solidFill>
            <a:custDash>
              <a:ds d="197000" sp="127000"/>
            </a:custDash>
            <a:round/>
            <a:headEnd len="med" type="stealth" w="med"/>
          </a:ln>
        </p:spPr>
        <p:style>
          <a:lnRef idx="0"/>
          <a:fillRef idx="0"/>
          <a:effectRef idx="0"/>
          <a:fontRef idx="minor"/>
        </p:style>
      </p:sp>
      <p:sp>
        <p:nvSpPr>
          <p:cNvPr id="88" name="CustomShape 26"/>
          <p:cNvSpPr/>
          <p:nvPr/>
        </p:nvSpPr>
        <p:spPr>
          <a:xfrm>
            <a:off x="1364040" y="3287880"/>
            <a:ext cx="1436400" cy="32436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pt-BR" sz="900" spc="-1" strike="noStrike">
                <a:solidFill>
                  <a:srgbClr val="000000"/>
                </a:solidFill>
                <a:latin typeface="Calibri"/>
                <a:ea typeface="DejaVu Sans"/>
              </a:rPr>
              <a:t>até 8 semanas </a:t>
            </a:r>
            <a:endParaRPr b="0" lang="pt-BR" sz="900" spc="-1" strike="noStrike">
              <a:latin typeface="Arial"/>
            </a:endParaRPr>
          </a:p>
          <a:p>
            <a:pPr algn="r">
              <a:lnSpc>
                <a:spcPct val="100000"/>
              </a:lnSpc>
            </a:pPr>
            <a:r>
              <a:rPr b="0" lang="pt-BR" sz="900" spc="-1" strike="noStrike">
                <a:solidFill>
                  <a:srgbClr val="000000"/>
                </a:solidFill>
                <a:latin typeface="Calibri"/>
                <a:ea typeface="DejaVu Sans"/>
              </a:rPr>
              <a:t>antes do ISL</a:t>
            </a:r>
            <a:endParaRPr b="0" lang="pt-BR" sz="900" spc="-1" strike="noStrike">
              <a:latin typeface="Arial"/>
            </a:endParaRPr>
          </a:p>
        </p:txBody>
      </p:sp>
      <p:pic>
        <p:nvPicPr>
          <p:cNvPr id="89" name="Imagem 12_1" descr="Forma&#10;&#10;Descrição gerada automaticamente com confiança baixa"/>
          <p:cNvPicPr/>
          <p:nvPr/>
        </p:nvPicPr>
        <p:blipFill>
          <a:blip r:embed="rId1"/>
          <a:stretch/>
        </p:blipFill>
        <p:spPr>
          <a:xfrm>
            <a:off x="7220520" y="2288880"/>
            <a:ext cx="516960" cy="516600"/>
          </a:xfrm>
          <a:prstGeom prst="rect">
            <a:avLst/>
          </a:prstGeom>
          <a:ln>
            <a:noFill/>
          </a:ln>
        </p:spPr>
      </p:pic>
      <p:grpSp>
        <p:nvGrpSpPr>
          <p:cNvPr id="90" name="Group 27"/>
          <p:cNvGrpSpPr/>
          <p:nvPr/>
        </p:nvGrpSpPr>
        <p:grpSpPr>
          <a:xfrm>
            <a:off x="4272480" y="2008080"/>
            <a:ext cx="1764000" cy="2276280"/>
            <a:chOff x="4272480" y="2008080"/>
            <a:chExt cx="1764000" cy="2276280"/>
          </a:xfrm>
        </p:grpSpPr>
        <p:sp>
          <p:nvSpPr>
            <p:cNvPr id="91" name="CustomShape 28"/>
            <p:cNvSpPr/>
            <p:nvPr/>
          </p:nvSpPr>
          <p:spPr>
            <a:xfrm>
              <a:off x="4559760" y="2048040"/>
              <a:ext cx="1196640" cy="1117440"/>
            </a:xfrm>
            <a:prstGeom prst="rect">
              <a:avLst/>
            </a:prstGeom>
            <a:solidFill>
              <a:srgbClr val="000066"/>
            </a:solidFill>
            <a:ln>
              <a:noFill/>
            </a:ln>
          </p:spPr>
          <p:style>
            <a:lnRef idx="0"/>
            <a:fillRef idx="0"/>
            <a:effectRef idx="0"/>
            <a:fontRef idx="minor"/>
          </p:style>
          <p:txBody>
            <a:bodyPr wrap="none" lIns="90000" rIns="90000" tIns="45000" bIns="45000">
              <a:noAutofit/>
            </a:bodyPr>
            <a:p>
              <a:pPr algn="ctr">
                <a:lnSpc>
                  <a:spcPct val="100000"/>
                </a:lnSpc>
              </a:pPr>
              <a:r>
                <a:rPr b="1" lang="pt-BR" sz="1400" spc="-1" strike="noStrike">
                  <a:solidFill>
                    <a:srgbClr val="ffffff"/>
                  </a:solidFill>
                  <a:latin typeface="Calibri"/>
                  <a:ea typeface="DejaVu Sans"/>
                </a:rPr>
                <a:t>Semestre letivo</a:t>
              </a:r>
              <a:endParaRPr b="0" lang="pt-BR" sz="1400" spc="-1" strike="noStrike">
                <a:latin typeface="Arial"/>
              </a:endParaRPr>
            </a:p>
            <a:p>
              <a:pPr algn="ctr">
                <a:lnSpc>
                  <a:spcPct val="100000"/>
                </a:lnSpc>
              </a:pPr>
              <a:endParaRPr b="0" lang="pt-BR" sz="1400" spc="-1" strike="noStrike">
                <a:latin typeface="Arial"/>
              </a:endParaRPr>
            </a:p>
          </p:txBody>
        </p:sp>
        <p:sp>
          <p:nvSpPr>
            <p:cNvPr id="92" name="Line 29"/>
            <p:cNvSpPr/>
            <p:nvPr/>
          </p:nvSpPr>
          <p:spPr>
            <a:xfrm flipV="1">
              <a:off x="4559760" y="2008080"/>
              <a:ext cx="0" cy="1959840"/>
            </a:xfrm>
            <a:prstGeom prst="line">
              <a:avLst/>
            </a:prstGeom>
            <a:ln w="29160">
              <a:solidFill>
                <a:srgbClr val="666666"/>
              </a:solidFill>
              <a:custDash>
                <a:ds d="197000" sp="127000"/>
              </a:custDash>
              <a:round/>
            </a:ln>
          </p:spPr>
          <p:style>
            <a:lnRef idx="0"/>
            <a:fillRef idx="0"/>
            <a:effectRef idx="0"/>
            <a:fontRef idx="minor"/>
          </p:style>
        </p:sp>
        <p:sp>
          <p:nvSpPr>
            <p:cNvPr id="93" name="Line 30"/>
            <p:cNvSpPr/>
            <p:nvPr/>
          </p:nvSpPr>
          <p:spPr>
            <a:xfrm flipV="1">
              <a:off x="5759640" y="2016000"/>
              <a:ext cx="0" cy="1951920"/>
            </a:xfrm>
            <a:prstGeom prst="line">
              <a:avLst/>
            </a:prstGeom>
            <a:ln w="29160">
              <a:solidFill>
                <a:srgbClr val="666666"/>
              </a:solidFill>
              <a:custDash>
                <a:ds d="197000" sp="127000"/>
              </a:custDash>
              <a:round/>
            </a:ln>
          </p:spPr>
          <p:style>
            <a:lnRef idx="0"/>
            <a:fillRef idx="0"/>
            <a:effectRef idx="0"/>
            <a:fontRef idx="minor"/>
          </p:style>
        </p:sp>
        <p:sp>
          <p:nvSpPr>
            <p:cNvPr id="94" name="CustomShape 31"/>
            <p:cNvSpPr/>
            <p:nvPr/>
          </p:nvSpPr>
          <p:spPr>
            <a:xfrm>
              <a:off x="5472360" y="3961800"/>
              <a:ext cx="564120" cy="3225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600" spc="-1" strike="noStrike">
                  <a:solidFill>
                    <a:srgbClr val="ff0000"/>
                  </a:solidFill>
                  <a:latin typeface="Calibri"/>
                  <a:ea typeface="DejaVu Sans"/>
                </a:rPr>
                <a:t>TSL</a:t>
              </a:r>
              <a:endParaRPr b="0" lang="pt-BR" sz="1600" spc="-1" strike="noStrike">
                <a:latin typeface="Arial"/>
              </a:endParaRPr>
            </a:p>
          </p:txBody>
        </p:sp>
        <p:sp>
          <p:nvSpPr>
            <p:cNvPr id="95" name="CustomShape 32"/>
            <p:cNvSpPr/>
            <p:nvPr/>
          </p:nvSpPr>
          <p:spPr>
            <a:xfrm>
              <a:off x="4272480" y="3961800"/>
              <a:ext cx="564120" cy="3225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600" spc="-1" strike="noStrike">
                  <a:solidFill>
                    <a:srgbClr val="ff0000"/>
                  </a:solidFill>
                  <a:latin typeface="Calibri"/>
                  <a:ea typeface="DejaVu Sans"/>
                </a:rPr>
                <a:t>ISL</a:t>
              </a:r>
              <a:endParaRPr b="0" lang="pt-BR" sz="1600" spc="-1" strike="noStrike">
                <a:latin typeface="Arial"/>
              </a:endParaRPr>
            </a:p>
          </p:txBody>
        </p:sp>
      </p:grpSp>
      <p:sp>
        <p:nvSpPr>
          <p:cNvPr id="96" name="CustomShape 33"/>
          <p:cNvSpPr/>
          <p:nvPr/>
        </p:nvSpPr>
        <p:spPr>
          <a:xfrm>
            <a:off x="6550920" y="1281240"/>
            <a:ext cx="276840" cy="2157120"/>
          </a:xfrm>
          <a:custGeom>
            <a:avLst/>
            <a:gdLst/>
            <a:ahLst/>
            <a:rect l="l" t="t" r="r" b="b"/>
            <a:pathLst>
              <a:path w="778" h="6001">
                <a:moveTo>
                  <a:pt x="0" y="6000"/>
                </a:moveTo>
                <a:lnTo>
                  <a:pt x="777" y="5555"/>
                </a:lnTo>
                <a:lnTo>
                  <a:pt x="777" y="0"/>
                </a:lnTo>
              </a:path>
            </a:pathLst>
          </a:custGeom>
          <a:noFill/>
          <a:ln w="12600">
            <a:solidFill>
              <a:srgbClr val="808080"/>
            </a:solidFill>
            <a:custDash>
              <a:ds d="197000" sp="127000"/>
            </a:custDash>
            <a:round/>
            <a:headEnd len="med" type="stealth" w="med"/>
          </a:ln>
        </p:spPr>
        <p:style>
          <a:lnRef idx="0"/>
          <a:fillRef idx="0"/>
          <a:effectRef idx="0"/>
          <a:fontRef idx="minor"/>
        </p:style>
      </p:sp>
      <p:sp>
        <p:nvSpPr>
          <p:cNvPr id="97" name="CustomShape 34"/>
          <p:cNvSpPr/>
          <p:nvPr/>
        </p:nvSpPr>
        <p:spPr>
          <a:xfrm>
            <a:off x="5820120" y="3406680"/>
            <a:ext cx="920160" cy="438120"/>
          </a:xfrm>
          <a:prstGeom prst="rect">
            <a:avLst/>
          </a:prstGeom>
          <a:noFill/>
          <a:ln>
            <a:noFill/>
          </a:ln>
        </p:spPr>
        <p:style>
          <a:lnRef idx="0"/>
          <a:fillRef idx="0"/>
          <a:effectRef idx="0"/>
          <a:fontRef idx="minor"/>
        </p:style>
        <p:txBody>
          <a:bodyPr lIns="90000" rIns="90000" tIns="45000" bIns="45000">
            <a:noAutofit/>
          </a:bodyPr>
          <a:p>
            <a:pPr algn="r">
              <a:lnSpc>
                <a:spcPct val="100000"/>
              </a:lnSpc>
            </a:pPr>
            <a:r>
              <a:rPr b="0" lang="pt-BR" sz="900" spc="-1" strike="noStrike">
                <a:solidFill>
                  <a:srgbClr val="000000"/>
                </a:solidFill>
                <a:latin typeface="Calibri"/>
                <a:ea typeface="DejaVu Sans"/>
              </a:rPr>
              <a:t>até 30 dias</a:t>
            </a:r>
            <a:endParaRPr b="0" lang="pt-BR" sz="900" spc="-1" strike="noStrike">
              <a:latin typeface="Arial"/>
            </a:endParaRPr>
          </a:p>
          <a:p>
            <a:pPr algn="r">
              <a:lnSpc>
                <a:spcPct val="100000"/>
              </a:lnSpc>
            </a:pPr>
            <a:r>
              <a:rPr b="0" lang="pt-BR" sz="900" spc="-1" strike="noStrike">
                <a:solidFill>
                  <a:srgbClr val="000000"/>
                </a:solidFill>
                <a:latin typeface="Calibri"/>
                <a:ea typeface="DejaVu Sans"/>
              </a:rPr>
              <a:t>após término da ação</a:t>
            </a:r>
            <a:endParaRPr b="0" lang="pt-BR" sz="900" spc="-1" strike="noStrike">
              <a:latin typeface="Arial"/>
            </a:endParaRPr>
          </a:p>
        </p:txBody>
      </p:sp>
      <p:grpSp>
        <p:nvGrpSpPr>
          <p:cNvPr id="98" name="Group 35"/>
          <p:cNvGrpSpPr/>
          <p:nvPr/>
        </p:nvGrpSpPr>
        <p:grpSpPr>
          <a:xfrm>
            <a:off x="2999880" y="1296000"/>
            <a:ext cx="2759760" cy="752040"/>
            <a:chOff x="2999880" y="1296000"/>
            <a:chExt cx="2759760" cy="752040"/>
          </a:xfrm>
        </p:grpSpPr>
        <p:sp>
          <p:nvSpPr>
            <p:cNvPr id="99" name="CustomShape 36"/>
            <p:cNvSpPr/>
            <p:nvPr/>
          </p:nvSpPr>
          <p:spPr>
            <a:xfrm>
              <a:off x="2999880" y="1406520"/>
              <a:ext cx="2685600" cy="2764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300" spc="-1" strike="noStrike">
                  <a:solidFill>
                    <a:srgbClr val="801900"/>
                  </a:solidFill>
                  <a:latin typeface="Calibri"/>
                  <a:ea typeface="DejaVu Sans"/>
                </a:rPr>
                <a:t>Monitoramento</a:t>
              </a:r>
              <a:endParaRPr b="0" lang="pt-BR" sz="1300" spc="-1" strike="noStrike">
                <a:latin typeface="Arial"/>
              </a:endParaRPr>
            </a:p>
          </p:txBody>
        </p:sp>
        <p:sp>
          <p:nvSpPr>
            <p:cNvPr id="100" name="Line 37"/>
            <p:cNvSpPr/>
            <p:nvPr/>
          </p:nvSpPr>
          <p:spPr>
            <a:xfrm flipV="1">
              <a:off x="5758920" y="1296000"/>
              <a:ext cx="720" cy="752040"/>
            </a:xfrm>
            <a:prstGeom prst="line">
              <a:avLst/>
            </a:prstGeom>
            <a:ln w="29160">
              <a:solidFill>
                <a:srgbClr val="666666"/>
              </a:solidFill>
              <a:custDash>
                <a:ds d="197000" sp="127000"/>
              </a:custDash>
              <a:round/>
            </a:ln>
          </p:spPr>
          <p:style>
            <a:lnRef idx="0"/>
            <a:fillRef idx="0"/>
            <a:effectRef idx="0"/>
            <a:fontRef idx="minor"/>
          </p:style>
        </p:sp>
      </p:grpSp>
      <p:sp>
        <p:nvSpPr>
          <p:cNvPr id="101" name="Line 38"/>
          <p:cNvSpPr/>
          <p:nvPr/>
        </p:nvSpPr>
        <p:spPr>
          <a:xfrm flipV="1">
            <a:off x="2952000" y="1368000"/>
            <a:ext cx="11520" cy="2592000"/>
          </a:xfrm>
          <a:prstGeom prst="line">
            <a:avLst/>
          </a:prstGeom>
          <a:ln w="29160">
            <a:solidFill>
              <a:srgbClr val="666666"/>
            </a:solidFill>
            <a:custDash>
              <a:ds d="197000" sp="127000"/>
            </a:custDash>
            <a:round/>
          </a:ln>
        </p:spPr>
        <p:style>
          <a:lnRef idx="0"/>
          <a:fillRef idx="0"/>
          <a:effectRef idx="0"/>
          <a:fontRef idx="minor"/>
        </p:style>
      </p:sp>
      <p:sp>
        <p:nvSpPr>
          <p:cNvPr id="102" name="CustomShape 39"/>
          <p:cNvSpPr/>
          <p:nvPr/>
        </p:nvSpPr>
        <p:spPr>
          <a:xfrm>
            <a:off x="4579920" y="2416320"/>
            <a:ext cx="1176480" cy="26676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1" lang="pt-BR" sz="1400" spc="-1" strike="noStrike">
                <a:solidFill>
                  <a:srgbClr val="ffffff"/>
                </a:solidFill>
                <a:latin typeface="Calibri"/>
                <a:ea typeface="DejaVu Sans"/>
              </a:rPr>
              <a:t>Execução</a:t>
            </a:r>
            <a:endParaRPr b="0" lang="pt-BR" sz="1400" spc="-1" strike="noStrike">
              <a:latin typeface="Arial"/>
            </a:endParaRPr>
          </a:p>
        </p:txBody>
      </p:sp>
      <p:sp>
        <p:nvSpPr>
          <p:cNvPr id="103" name="CustomShape 40"/>
          <p:cNvSpPr/>
          <p:nvPr/>
        </p:nvSpPr>
        <p:spPr>
          <a:xfrm>
            <a:off x="8352000" y="485712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EC7FD70D-BDFB-48ED-B772-64FC59067691}"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471DA6CB-C437-4232-981A-20AFEBA1692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nodeType="withEffect" fill="hold" presetClass="entr" presetID="1">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64"/>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70"/>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9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7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nodeType="withEffect" fill="hold" presetClass="entr" presetID="1">
                                  <p:stCondLst>
                                    <p:cond delay="0"/>
                                  </p:stCondLst>
                                  <p:childTnLst>
                                    <p:set>
                                      <p:cBhvr>
                                        <p:cTn id="76" dur="1" fill="hold">
                                          <p:stCondLst>
                                            <p:cond delay="0"/>
                                          </p:stCondLst>
                                        </p:cTn>
                                        <p:tgtEl>
                                          <p:spTgt spid="8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420"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4. </a:t>
            </a:r>
            <a:r>
              <a:rPr b="1" lang="pt-BR" sz="2400" spc="-1" strike="noStrike" u="sng">
                <a:solidFill>
                  <a:srgbClr val="000000"/>
                </a:solidFill>
                <a:uFillTx/>
                <a:latin typeface="Arial"/>
                <a:ea typeface="DejaVu Sans"/>
              </a:rPr>
              <a:t>Coordenador da AEX</a:t>
            </a:r>
            <a:r>
              <a:rPr b="1" lang="pt-BR" sz="2400" spc="-1" strike="noStrike">
                <a:solidFill>
                  <a:srgbClr val="000000"/>
                </a:solidFill>
                <a:latin typeface="Arial"/>
                <a:ea typeface="DejaVu Sans"/>
              </a:rPr>
              <a:t> cadastra Plano de Trabalho</a:t>
            </a:r>
            <a:endParaRPr b="0" lang="pt-BR" sz="2400" spc="-1" strike="noStrike">
              <a:latin typeface="Arial"/>
            </a:endParaRPr>
          </a:p>
        </p:txBody>
      </p:sp>
      <p:sp>
        <p:nvSpPr>
          <p:cNvPr id="421" name="CustomShape 3"/>
          <p:cNvSpPr/>
          <p:nvPr/>
        </p:nvSpPr>
        <p:spPr>
          <a:xfrm>
            <a:off x="6192000" y="2016000"/>
            <a:ext cx="2877120" cy="676800"/>
          </a:xfrm>
          <a:prstGeom prst="wedgeRoundRectCallout">
            <a:avLst>
              <a:gd name="adj1" fmla="val -63523"/>
              <a:gd name="adj2" fmla="val 93726"/>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5. Informar o discente correspondente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dentre os que manifestaram </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interesse.</a:t>
            </a:r>
            <a:endParaRPr b="0" lang="pt-BR" sz="1200" spc="-1" strike="noStrike">
              <a:latin typeface="Arial"/>
            </a:endParaRPr>
          </a:p>
        </p:txBody>
      </p:sp>
      <p:pic>
        <p:nvPicPr>
          <p:cNvPr id="422" name="" descr=""/>
          <p:cNvPicPr/>
          <p:nvPr/>
        </p:nvPicPr>
        <p:blipFill>
          <a:blip r:embed="rId1"/>
          <a:stretch/>
        </p:blipFill>
        <p:spPr>
          <a:xfrm>
            <a:off x="289800" y="1878480"/>
            <a:ext cx="5611320" cy="1504080"/>
          </a:xfrm>
          <a:prstGeom prst="rect">
            <a:avLst/>
          </a:prstGeom>
          <a:ln w="36000">
            <a:solidFill>
              <a:srgbClr val="000000"/>
            </a:solidFill>
            <a:round/>
          </a:ln>
        </p:spPr>
      </p:pic>
      <p:sp>
        <p:nvSpPr>
          <p:cNvPr id="423" name="CustomShape 4"/>
          <p:cNvSpPr/>
          <p:nvPr/>
        </p:nvSpPr>
        <p:spPr>
          <a:xfrm>
            <a:off x="5616000" y="2988000"/>
            <a:ext cx="285120" cy="213120"/>
          </a:xfrm>
          <a:custGeom>
            <a:avLst/>
            <a:gdLst/>
            <a:ahLst/>
            <a:rect l="l" t="t" r="r" b="b"/>
            <a:pathLst>
              <a:path w="802" h="602">
                <a:moveTo>
                  <a:pt x="100" y="0"/>
                </a:moveTo>
                <a:lnTo>
                  <a:pt x="100" y="0"/>
                </a:lnTo>
                <a:cubicBezTo>
                  <a:pt x="83" y="0"/>
                  <a:pt x="65" y="5"/>
                  <a:pt x="50" y="13"/>
                </a:cubicBezTo>
                <a:cubicBezTo>
                  <a:pt x="35" y="22"/>
                  <a:pt x="22" y="35"/>
                  <a:pt x="13" y="50"/>
                </a:cubicBezTo>
                <a:cubicBezTo>
                  <a:pt x="5" y="65"/>
                  <a:pt x="0" y="83"/>
                  <a:pt x="0" y="100"/>
                </a:cubicBezTo>
                <a:lnTo>
                  <a:pt x="0" y="500"/>
                </a:lnTo>
                <a:lnTo>
                  <a:pt x="0" y="501"/>
                </a:lnTo>
                <a:cubicBezTo>
                  <a:pt x="0" y="518"/>
                  <a:pt x="5" y="536"/>
                  <a:pt x="13" y="551"/>
                </a:cubicBezTo>
                <a:cubicBezTo>
                  <a:pt x="22" y="566"/>
                  <a:pt x="35" y="579"/>
                  <a:pt x="50" y="588"/>
                </a:cubicBezTo>
                <a:cubicBezTo>
                  <a:pt x="65" y="596"/>
                  <a:pt x="83" y="601"/>
                  <a:pt x="100" y="601"/>
                </a:cubicBezTo>
                <a:lnTo>
                  <a:pt x="700" y="601"/>
                </a:lnTo>
                <a:lnTo>
                  <a:pt x="701" y="601"/>
                </a:lnTo>
                <a:cubicBezTo>
                  <a:pt x="718" y="601"/>
                  <a:pt x="736" y="596"/>
                  <a:pt x="751" y="588"/>
                </a:cubicBezTo>
                <a:cubicBezTo>
                  <a:pt x="766" y="579"/>
                  <a:pt x="779" y="566"/>
                  <a:pt x="788" y="551"/>
                </a:cubicBezTo>
                <a:cubicBezTo>
                  <a:pt x="796" y="536"/>
                  <a:pt x="801" y="518"/>
                  <a:pt x="801" y="501"/>
                </a:cubicBezTo>
                <a:lnTo>
                  <a:pt x="801" y="100"/>
                </a:lnTo>
                <a:lnTo>
                  <a:pt x="801" y="100"/>
                </a:lnTo>
                <a:lnTo>
                  <a:pt x="801" y="100"/>
                </a:lnTo>
                <a:cubicBezTo>
                  <a:pt x="801" y="83"/>
                  <a:pt x="796" y="65"/>
                  <a:pt x="788" y="50"/>
                </a:cubicBezTo>
                <a:cubicBezTo>
                  <a:pt x="779" y="35"/>
                  <a:pt x="766" y="22"/>
                  <a:pt x="751" y="13"/>
                </a:cubicBezTo>
                <a:cubicBezTo>
                  <a:pt x="736" y="5"/>
                  <a:pt x="718" y="0"/>
                  <a:pt x="701" y="0"/>
                </a:cubicBezTo>
                <a:lnTo>
                  <a:pt x="100" y="0"/>
                </a:lnTo>
              </a:path>
            </a:pathLst>
          </a:custGeom>
          <a:noFill/>
          <a:ln w="36000">
            <a:solidFill>
              <a:srgbClr val="ff3333"/>
            </a:solidFill>
            <a:round/>
          </a:ln>
        </p:spPr>
        <p:style>
          <a:lnRef idx="0"/>
          <a:fillRef idx="0"/>
          <a:effectRef idx="0"/>
          <a:fontRef idx="minor"/>
        </p:style>
      </p:sp>
      <p:pic>
        <p:nvPicPr>
          <p:cNvPr id="424" name="" descr=""/>
          <p:cNvPicPr/>
          <p:nvPr/>
        </p:nvPicPr>
        <p:blipFill>
          <a:blip r:embed="rId2"/>
          <a:stretch/>
        </p:blipFill>
        <p:spPr>
          <a:xfrm>
            <a:off x="272160" y="3528000"/>
            <a:ext cx="5844960" cy="1520640"/>
          </a:xfrm>
          <a:prstGeom prst="rect">
            <a:avLst/>
          </a:prstGeom>
          <a:ln w="36000">
            <a:solidFill>
              <a:srgbClr val="000000"/>
            </a:solidFill>
            <a:round/>
          </a:ln>
        </p:spPr>
      </p:pic>
      <p:sp>
        <p:nvSpPr>
          <p:cNvPr id="425" name="CustomShape 5"/>
          <p:cNvSpPr/>
          <p:nvPr/>
        </p:nvSpPr>
        <p:spPr>
          <a:xfrm>
            <a:off x="5544000" y="3312000"/>
            <a:ext cx="3525120" cy="1149120"/>
          </a:xfrm>
          <a:prstGeom prst="wedgeRoundRectCallout">
            <a:avLst>
              <a:gd name="adj1" fmla="val -89230"/>
              <a:gd name="adj2" fmla="val 44657"/>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nSpc>
                <a:spcPct val="100000"/>
              </a:lnSpc>
            </a:pPr>
            <a:r>
              <a:rPr b="0" lang="pt-BR" sz="1200" spc="-1" strike="noStrike">
                <a:solidFill>
                  <a:srgbClr val="000000"/>
                </a:solidFill>
                <a:latin typeface="Arial"/>
                <a:ea typeface="DejaVu Sans"/>
              </a:rPr>
              <a:t>6. Indicar:</a:t>
            </a:r>
            <a:endParaRPr b="0" lang="pt-BR" sz="1200" spc="-1" strike="noStrike">
              <a:latin typeface="Arial"/>
            </a:endParaRPr>
          </a:p>
          <a:p>
            <a:pPr>
              <a:lnSpc>
                <a:spcPct val="100000"/>
              </a:lnSpc>
            </a:pPr>
            <a:r>
              <a:rPr b="0" lang="pt-BR" sz="1200" spc="-1" strike="noStrike">
                <a:solidFill>
                  <a:srgbClr val="000000"/>
                </a:solidFill>
                <a:latin typeface="Arial"/>
                <a:ea typeface="DejaVu Sans"/>
              </a:rPr>
              <a:t>- vínculo: VOLUNTÁRIO;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data de início das atividades do discente;</a:t>
            </a:r>
            <a:endParaRPr b="0" lang="pt-BR" sz="1200" spc="-1" strike="noStrike">
              <a:latin typeface="Arial"/>
            </a:endParaRPr>
          </a:p>
          <a:p>
            <a:pPr>
              <a:lnSpc>
                <a:spcPct val="100000"/>
              </a:lnSpc>
            </a:pPr>
            <a:r>
              <a:rPr b="0" lang="pt-BR" sz="1200" spc="-1" strike="noStrike">
                <a:solidFill>
                  <a:srgbClr val="000000"/>
                </a:solidFill>
                <a:latin typeface="Arial"/>
                <a:ea typeface="DejaVu Sans"/>
              </a:rPr>
              <a:t>- carga horária </a:t>
            </a:r>
            <a:r>
              <a:rPr b="1" lang="pt-BR" sz="1200" spc="-1" strike="noStrike">
                <a:solidFill>
                  <a:srgbClr val="000000"/>
                </a:solidFill>
                <a:latin typeface="Arial"/>
                <a:ea typeface="DejaVu Sans"/>
              </a:rPr>
              <a:t>TOTAL do plano de trabalho;</a:t>
            </a:r>
            <a:endParaRPr b="0" lang="pt-BR" sz="1200" spc="-1" strike="noStrike">
              <a:latin typeface="Arial"/>
            </a:endParaRPr>
          </a:p>
          <a:p>
            <a:pPr>
              <a:lnSpc>
                <a:spcPct val="100000"/>
              </a:lnSpc>
            </a:pPr>
            <a:r>
              <a:rPr b="0" lang="pt-BR" sz="1200" spc="-1" strike="noStrike">
                <a:solidFill>
                  <a:srgbClr val="000000"/>
                </a:solidFill>
                <a:latin typeface="Arial"/>
                <a:ea typeface="DejaVu Sans"/>
              </a:rPr>
              <a:t>- justificativa da escolha do discente.</a:t>
            </a:r>
            <a:endParaRPr b="0" lang="pt-BR" sz="1200" spc="-1" strike="noStrike">
              <a:latin typeface="Arial"/>
            </a:endParaRPr>
          </a:p>
        </p:txBody>
      </p:sp>
      <p:sp>
        <p:nvSpPr>
          <p:cNvPr id="426" name="CustomShape 6"/>
          <p:cNvSpPr/>
          <p:nvPr/>
        </p:nvSpPr>
        <p:spPr>
          <a:xfrm>
            <a:off x="3888000" y="3744000"/>
            <a:ext cx="141120" cy="1304640"/>
          </a:xfrm>
          <a:custGeom>
            <a:avLst/>
            <a:gdLst/>
            <a:ahLst/>
            <a:rect l="l" t="t" r="r" b="b"/>
            <a:pathLst>
              <a:path w="402" h="3634">
                <a:moveTo>
                  <a:pt x="0" y="0"/>
                </a:moveTo>
                <a:cubicBezTo>
                  <a:pt x="100" y="0"/>
                  <a:pt x="200" y="151"/>
                  <a:pt x="200" y="302"/>
                </a:cubicBezTo>
                <a:lnTo>
                  <a:pt x="200" y="1513"/>
                </a:lnTo>
                <a:cubicBezTo>
                  <a:pt x="200" y="1665"/>
                  <a:pt x="300" y="1816"/>
                  <a:pt x="401" y="1816"/>
                </a:cubicBezTo>
                <a:cubicBezTo>
                  <a:pt x="300" y="1816"/>
                  <a:pt x="200" y="1967"/>
                  <a:pt x="200" y="2119"/>
                </a:cubicBezTo>
                <a:lnTo>
                  <a:pt x="200" y="3330"/>
                </a:lnTo>
                <a:cubicBezTo>
                  <a:pt x="200" y="3481"/>
                  <a:pt x="100" y="3633"/>
                  <a:pt x="0" y="3633"/>
                </a:cubicBezTo>
              </a:path>
            </a:pathLst>
          </a:custGeom>
          <a:noFill/>
          <a:ln w="36000">
            <a:solidFill>
              <a:srgbClr val="ff3333"/>
            </a:solidFill>
            <a:round/>
          </a:ln>
        </p:spPr>
        <p:style>
          <a:lnRef idx="0"/>
          <a:fillRef idx="0"/>
          <a:effectRef idx="0"/>
          <a:fontRef idx="minor"/>
        </p:style>
      </p:sp>
      <p:sp>
        <p:nvSpPr>
          <p:cNvPr id="427" name="CustomShape 7"/>
          <p:cNvSpPr/>
          <p:nvPr/>
        </p:nvSpPr>
        <p:spPr>
          <a:xfrm>
            <a:off x="648000" y="4428000"/>
            <a:ext cx="2014200" cy="322200"/>
          </a:xfrm>
          <a:custGeom>
            <a:avLst/>
            <a:gdLst/>
            <a:ahLst/>
            <a:rect l="l" t="t" r="r" b="b"/>
            <a:pathLst>
              <a:path w="802" h="602">
                <a:moveTo>
                  <a:pt x="100" y="0"/>
                </a:moveTo>
                <a:lnTo>
                  <a:pt x="100" y="0"/>
                </a:lnTo>
                <a:cubicBezTo>
                  <a:pt x="83" y="0"/>
                  <a:pt x="65" y="5"/>
                  <a:pt x="50" y="13"/>
                </a:cubicBezTo>
                <a:cubicBezTo>
                  <a:pt x="35" y="22"/>
                  <a:pt x="22" y="35"/>
                  <a:pt x="13" y="50"/>
                </a:cubicBezTo>
                <a:cubicBezTo>
                  <a:pt x="5" y="65"/>
                  <a:pt x="0" y="83"/>
                  <a:pt x="0" y="100"/>
                </a:cubicBezTo>
                <a:lnTo>
                  <a:pt x="0" y="500"/>
                </a:lnTo>
                <a:lnTo>
                  <a:pt x="0" y="501"/>
                </a:lnTo>
                <a:cubicBezTo>
                  <a:pt x="0" y="518"/>
                  <a:pt x="5" y="536"/>
                  <a:pt x="13" y="551"/>
                </a:cubicBezTo>
                <a:cubicBezTo>
                  <a:pt x="22" y="566"/>
                  <a:pt x="35" y="579"/>
                  <a:pt x="50" y="588"/>
                </a:cubicBezTo>
                <a:cubicBezTo>
                  <a:pt x="65" y="596"/>
                  <a:pt x="83" y="601"/>
                  <a:pt x="100" y="601"/>
                </a:cubicBezTo>
                <a:lnTo>
                  <a:pt x="700" y="601"/>
                </a:lnTo>
                <a:lnTo>
                  <a:pt x="701" y="601"/>
                </a:lnTo>
                <a:cubicBezTo>
                  <a:pt x="718" y="601"/>
                  <a:pt x="736" y="596"/>
                  <a:pt x="751" y="588"/>
                </a:cubicBezTo>
                <a:cubicBezTo>
                  <a:pt x="766" y="579"/>
                  <a:pt x="779" y="566"/>
                  <a:pt x="788" y="551"/>
                </a:cubicBezTo>
                <a:cubicBezTo>
                  <a:pt x="796" y="536"/>
                  <a:pt x="801" y="518"/>
                  <a:pt x="801" y="501"/>
                </a:cubicBezTo>
                <a:lnTo>
                  <a:pt x="801" y="100"/>
                </a:lnTo>
                <a:lnTo>
                  <a:pt x="801" y="100"/>
                </a:lnTo>
                <a:lnTo>
                  <a:pt x="801" y="100"/>
                </a:lnTo>
                <a:cubicBezTo>
                  <a:pt x="801" y="83"/>
                  <a:pt x="796" y="65"/>
                  <a:pt x="788" y="50"/>
                </a:cubicBezTo>
                <a:cubicBezTo>
                  <a:pt x="779" y="35"/>
                  <a:pt x="766" y="22"/>
                  <a:pt x="751" y="13"/>
                </a:cubicBezTo>
                <a:cubicBezTo>
                  <a:pt x="736" y="5"/>
                  <a:pt x="718" y="0"/>
                  <a:pt x="701" y="0"/>
                </a:cubicBezTo>
                <a:lnTo>
                  <a:pt x="100" y="0"/>
                </a:lnTo>
              </a:path>
            </a:pathLst>
          </a:custGeom>
          <a:noFill/>
          <a:ln w="36000">
            <a:solidFill>
              <a:srgbClr val="ff3333"/>
            </a:solidFill>
            <a:round/>
          </a:ln>
        </p:spPr>
        <p:style>
          <a:lnRef idx="0"/>
          <a:fillRef idx="0"/>
          <a:effectRef idx="0"/>
          <a:fontRef idx="minor"/>
        </p:style>
      </p:sp>
      <p:sp>
        <p:nvSpPr>
          <p:cNvPr id="428" name="Line 8"/>
          <p:cNvSpPr/>
          <p:nvPr/>
        </p:nvSpPr>
        <p:spPr>
          <a:xfrm>
            <a:off x="792000" y="4680000"/>
            <a:ext cx="1152000" cy="0"/>
          </a:xfrm>
          <a:prstGeom prst="line">
            <a:avLst/>
          </a:prstGeom>
          <a:ln w="36000">
            <a:solidFill>
              <a:srgbClr val="00cc33"/>
            </a:solidFill>
            <a:round/>
          </a:ln>
        </p:spPr>
        <p:style>
          <a:lnRef idx="0"/>
          <a:fillRef idx="0"/>
          <a:effectRef idx="0"/>
          <a:fontRef idx="minor"/>
        </p:style>
      </p:sp>
      <p:sp>
        <p:nvSpPr>
          <p:cNvPr id="429" name="CustomShape 9"/>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46E0BFE1-7131-43C3-965C-2275DA720779}"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76749B88-CC65-46CF-B0AB-F496830C3BDA}"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617" dur="indefinite" restart="never" nodeType="tmRoot">
          <p:childTnLst>
            <p:seq>
              <p:cTn id="618" dur="indefinite" nodeType="mainSeq">
                <p:childTnLst>
                  <p:par>
                    <p:cTn id="619" fill="hold">
                      <p:stCondLst>
                        <p:cond delay="indefinite"/>
                      </p:stCondLst>
                      <p:childTnLst>
                        <p:par>
                          <p:cTn id="620" fill="hold">
                            <p:stCondLst>
                              <p:cond delay="0"/>
                            </p:stCondLst>
                            <p:childTnLst>
                              <p:par>
                                <p:cTn id="621" nodeType="clickEffect" fill="hold" presetClass="entr" presetID="1">
                                  <p:stCondLst>
                                    <p:cond delay="0"/>
                                  </p:stCondLst>
                                  <p:childTnLst>
                                    <p:set>
                                      <p:cBhvr>
                                        <p:cTn id="622" dur="1" fill="hold">
                                          <p:stCondLst>
                                            <p:cond delay="0"/>
                                          </p:stCondLst>
                                        </p:cTn>
                                        <p:tgtEl>
                                          <p:spTgt spid="422"/>
                                        </p:tgtEl>
                                        <p:attrNameLst>
                                          <p:attrName>style.visibility</p:attrName>
                                        </p:attrNameLst>
                                      </p:cBhvr>
                                      <p:to>
                                        <p:strVal val="visible"/>
                                      </p:to>
                                    </p:set>
                                  </p:childTnLst>
                                </p:cTn>
                              </p:par>
                            </p:childTnLst>
                          </p:cTn>
                        </p:par>
                      </p:childTnLst>
                    </p:cTn>
                  </p:par>
                  <p:par>
                    <p:cTn id="623" fill="hold">
                      <p:stCondLst>
                        <p:cond delay="indefinite"/>
                      </p:stCondLst>
                      <p:childTnLst>
                        <p:par>
                          <p:cTn id="624" fill="hold">
                            <p:stCondLst>
                              <p:cond delay="0"/>
                            </p:stCondLst>
                            <p:childTnLst>
                              <p:par>
                                <p:cTn id="625" nodeType="clickEffect" fill="hold" presetClass="entr" presetID="1">
                                  <p:stCondLst>
                                    <p:cond delay="0"/>
                                  </p:stCondLst>
                                  <p:childTnLst>
                                    <p:set>
                                      <p:cBhvr>
                                        <p:cTn id="626" dur="1" fill="hold">
                                          <p:stCondLst>
                                            <p:cond delay="0"/>
                                          </p:stCondLst>
                                        </p:cTn>
                                        <p:tgtEl>
                                          <p:spTgt spid="421"/>
                                        </p:tgtEl>
                                        <p:attrNameLst>
                                          <p:attrName>style.visibility</p:attrName>
                                        </p:attrNameLst>
                                      </p:cBhvr>
                                      <p:to>
                                        <p:strVal val="visible"/>
                                      </p:to>
                                    </p:set>
                                  </p:childTnLst>
                                </p:cTn>
                              </p:par>
                              <p:par>
                                <p:cTn id="627" nodeType="withEffect" fill="hold" presetClass="entr" presetID="1">
                                  <p:stCondLst>
                                    <p:cond delay="0"/>
                                  </p:stCondLst>
                                  <p:childTnLst>
                                    <p:set>
                                      <p:cBhvr>
                                        <p:cTn id="628" dur="1" fill="hold">
                                          <p:stCondLst>
                                            <p:cond delay="0"/>
                                          </p:stCondLst>
                                        </p:cTn>
                                        <p:tgtEl>
                                          <p:spTgt spid="423"/>
                                        </p:tgtEl>
                                        <p:attrNameLst>
                                          <p:attrName>style.visibility</p:attrName>
                                        </p:attrNameLst>
                                      </p:cBhvr>
                                      <p:to>
                                        <p:strVal val="visible"/>
                                      </p:to>
                                    </p:set>
                                  </p:childTnLst>
                                </p:cTn>
                              </p:par>
                            </p:childTnLst>
                          </p:cTn>
                        </p:par>
                      </p:childTnLst>
                    </p:cTn>
                  </p:par>
                  <p:par>
                    <p:cTn id="629" fill="hold">
                      <p:stCondLst>
                        <p:cond delay="indefinite"/>
                      </p:stCondLst>
                      <p:childTnLst>
                        <p:par>
                          <p:cTn id="630" fill="hold">
                            <p:stCondLst>
                              <p:cond delay="0"/>
                            </p:stCondLst>
                            <p:childTnLst>
                              <p:par>
                                <p:cTn id="631" nodeType="clickEffect" fill="hold" presetClass="entr" presetID="1">
                                  <p:stCondLst>
                                    <p:cond delay="0"/>
                                  </p:stCondLst>
                                  <p:childTnLst>
                                    <p:set>
                                      <p:cBhvr>
                                        <p:cTn id="632" dur="1" fill="hold">
                                          <p:stCondLst>
                                            <p:cond delay="0"/>
                                          </p:stCondLst>
                                        </p:cTn>
                                        <p:tgtEl>
                                          <p:spTgt spid="424"/>
                                        </p:tgtEl>
                                        <p:attrNameLst>
                                          <p:attrName>style.visibility</p:attrName>
                                        </p:attrNameLst>
                                      </p:cBhvr>
                                      <p:to>
                                        <p:strVal val="visible"/>
                                      </p:to>
                                    </p:set>
                                  </p:childTnLst>
                                </p:cTn>
                              </p:par>
                            </p:childTnLst>
                          </p:cTn>
                        </p:par>
                      </p:childTnLst>
                    </p:cTn>
                  </p:par>
                  <p:par>
                    <p:cTn id="633" fill="hold">
                      <p:stCondLst>
                        <p:cond delay="indefinite"/>
                      </p:stCondLst>
                      <p:childTnLst>
                        <p:par>
                          <p:cTn id="634" fill="hold">
                            <p:stCondLst>
                              <p:cond delay="0"/>
                            </p:stCondLst>
                            <p:childTnLst>
                              <p:par>
                                <p:cTn id="635" nodeType="clickEffect" fill="hold" presetClass="entr" presetID="1">
                                  <p:stCondLst>
                                    <p:cond delay="0"/>
                                  </p:stCondLst>
                                  <p:childTnLst>
                                    <p:set>
                                      <p:cBhvr>
                                        <p:cTn id="636" dur="1" fill="hold">
                                          <p:stCondLst>
                                            <p:cond delay="0"/>
                                          </p:stCondLst>
                                        </p:cTn>
                                        <p:tgtEl>
                                          <p:spTgt spid="425"/>
                                        </p:tgtEl>
                                        <p:attrNameLst>
                                          <p:attrName>style.visibility</p:attrName>
                                        </p:attrNameLst>
                                      </p:cBhvr>
                                      <p:to>
                                        <p:strVal val="visible"/>
                                      </p:to>
                                    </p:set>
                                  </p:childTnLst>
                                </p:cTn>
                              </p:par>
                              <p:par>
                                <p:cTn id="637" nodeType="withEffect" fill="hold" presetClass="entr" presetID="1">
                                  <p:stCondLst>
                                    <p:cond delay="0"/>
                                  </p:stCondLst>
                                  <p:childTnLst>
                                    <p:set>
                                      <p:cBhvr>
                                        <p:cTn id="638" dur="1" fill="hold">
                                          <p:stCondLst>
                                            <p:cond delay="0"/>
                                          </p:stCondLst>
                                        </p:cTn>
                                        <p:tgtEl>
                                          <p:spTgt spid="426"/>
                                        </p:tgtEl>
                                        <p:attrNameLst>
                                          <p:attrName>style.visibility</p:attrName>
                                        </p:attrNameLst>
                                      </p:cBhvr>
                                      <p:to>
                                        <p:strVal val="visible"/>
                                      </p:to>
                                    </p:set>
                                  </p:childTnLst>
                                </p:cTn>
                              </p:par>
                            </p:childTnLst>
                          </p:cTn>
                        </p:par>
                      </p:childTnLst>
                    </p:cTn>
                  </p:par>
                  <p:par>
                    <p:cTn id="639" fill="hold">
                      <p:stCondLst>
                        <p:cond delay="indefinite"/>
                      </p:stCondLst>
                      <p:childTnLst>
                        <p:par>
                          <p:cTn id="640" fill="hold">
                            <p:stCondLst>
                              <p:cond delay="0"/>
                            </p:stCondLst>
                            <p:childTnLst>
                              <p:par>
                                <p:cTn id="641" nodeType="clickEffect" fill="hold" presetClass="entr" presetID="1">
                                  <p:stCondLst>
                                    <p:cond delay="0"/>
                                  </p:stCondLst>
                                  <p:childTnLst>
                                    <p:set>
                                      <p:cBhvr>
                                        <p:cTn id="642" dur="1" fill="hold">
                                          <p:stCondLst>
                                            <p:cond delay="0"/>
                                          </p:stCondLst>
                                        </p:cTn>
                                        <p:tgtEl>
                                          <p:spTgt spid="427"/>
                                        </p:tgtEl>
                                        <p:attrNameLst>
                                          <p:attrName>style.visibility</p:attrName>
                                        </p:attrNameLst>
                                      </p:cBhvr>
                                      <p:to>
                                        <p:strVal val="visible"/>
                                      </p:to>
                                    </p:set>
                                  </p:childTnLst>
                                </p:cTn>
                              </p:par>
                              <p:par>
                                <p:cTn id="643" nodeType="withEffect" fill="hold" presetClass="entr" presetID="1">
                                  <p:stCondLst>
                                    <p:cond delay="0"/>
                                  </p:stCondLst>
                                  <p:childTnLst>
                                    <p:set>
                                      <p:cBhvr>
                                        <p:cTn id="644"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0" name="" descr=""/>
          <p:cNvPicPr/>
          <p:nvPr/>
        </p:nvPicPr>
        <p:blipFill>
          <a:blip r:embed="rId1"/>
          <a:stretch/>
        </p:blipFill>
        <p:spPr>
          <a:xfrm>
            <a:off x="580320" y="2088000"/>
            <a:ext cx="7768800" cy="1047600"/>
          </a:xfrm>
          <a:prstGeom prst="rect">
            <a:avLst/>
          </a:prstGeom>
          <a:ln w="36000">
            <a:solidFill>
              <a:srgbClr val="000000"/>
            </a:solidFill>
            <a:round/>
          </a:ln>
        </p:spPr>
      </p:pic>
      <p:sp>
        <p:nvSpPr>
          <p:cNvPr id="431" name="CustomShape 1"/>
          <p:cNvSpPr/>
          <p:nvPr/>
        </p:nvSpPr>
        <p:spPr>
          <a:xfrm>
            <a:off x="3888000" y="2088000"/>
            <a:ext cx="1221120" cy="285120"/>
          </a:xfrm>
          <a:custGeom>
            <a:avLst/>
            <a:gdLst/>
            <a:ahLst/>
            <a:rect l="l" t="t" r="r" b="b"/>
            <a:pathLst>
              <a:path w="3402" h="802">
                <a:moveTo>
                  <a:pt x="133" y="0"/>
                </a:moveTo>
                <a:lnTo>
                  <a:pt x="134" y="0"/>
                </a:lnTo>
                <a:cubicBezTo>
                  <a:pt x="110" y="0"/>
                  <a:pt x="87" y="6"/>
                  <a:pt x="67" y="18"/>
                </a:cubicBezTo>
                <a:cubicBezTo>
                  <a:pt x="46" y="30"/>
                  <a:pt x="30" y="46"/>
                  <a:pt x="18" y="67"/>
                </a:cubicBezTo>
                <a:cubicBezTo>
                  <a:pt x="6" y="87"/>
                  <a:pt x="0" y="110"/>
                  <a:pt x="0" y="134"/>
                </a:cubicBezTo>
                <a:lnTo>
                  <a:pt x="0" y="667"/>
                </a:lnTo>
                <a:lnTo>
                  <a:pt x="0" y="668"/>
                </a:lnTo>
                <a:cubicBezTo>
                  <a:pt x="0" y="691"/>
                  <a:pt x="6" y="714"/>
                  <a:pt x="18" y="734"/>
                </a:cubicBezTo>
                <a:cubicBezTo>
                  <a:pt x="30" y="755"/>
                  <a:pt x="46" y="771"/>
                  <a:pt x="67" y="783"/>
                </a:cubicBezTo>
                <a:cubicBezTo>
                  <a:pt x="87" y="795"/>
                  <a:pt x="110" y="801"/>
                  <a:pt x="134" y="801"/>
                </a:cubicBezTo>
                <a:lnTo>
                  <a:pt x="3267" y="801"/>
                </a:lnTo>
                <a:lnTo>
                  <a:pt x="3268" y="801"/>
                </a:lnTo>
                <a:cubicBezTo>
                  <a:pt x="3291" y="801"/>
                  <a:pt x="3314" y="795"/>
                  <a:pt x="3334" y="783"/>
                </a:cubicBezTo>
                <a:cubicBezTo>
                  <a:pt x="3355" y="771"/>
                  <a:pt x="3371" y="755"/>
                  <a:pt x="3383" y="734"/>
                </a:cubicBezTo>
                <a:cubicBezTo>
                  <a:pt x="3395" y="714"/>
                  <a:pt x="3401" y="691"/>
                  <a:pt x="3401" y="668"/>
                </a:cubicBezTo>
                <a:lnTo>
                  <a:pt x="3401" y="133"/>
                </a:lnTo>
                <a:lnTo>
                  <a:pt x="3401" y="134"/>
                </a:lnTo>
                <a:lnTo>
                  <a:pt x="3401" y="134"/>
                </a:lnTo>
                <a:cubicBezTo>
                  <a:pt x="3401" y="110"/>
                  <a:pt x="3395" y="87"/>
                  <a:pt x="3383" y="67"/>
                </a:cubicBezTo>
                <a:cubicBezTo>
                  <a:pt x="3371" y="46"/>
                  <a:pt x="3355" y="30"/>
                  <a:pt x="3334" y="18"/>
                </a:cubicBezTo>
                <a:cubicBezTo>
                  <a:pt x="3314" y="6"/>
                  <a:pt x="3291" y="0"/>
                  <a:pt x="3268" y="0"/>
                </a:cubicBezTo>
                <a:lnTo>
                  <a:pt x="133" y="0"/>
                </a:lnTo>
              </a:path>
            </a:pathLst>
          </a:custGeom>
          <a:noFill/>
          <a:ln w="36000">
            <a:solidFill>
              <a:srgbClr val="ff3333"/>
            </a:solidFill>
            <a:round/>
          </a:ln>
        </p:spPr>
        <p:style>
          <a:lnRef idx="0"/>
          <a:fillRef idx="0"/>
          <a:effectRef idx="0"/>
          <a:fontRef idx="minor"/>
        </p:style>
      </p:sp>
      <p:sp>
        <p:nvSpPr>
          <p:cNvPr id="432" name="CustomShape 2"/>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433" name="CustomShape 3"/>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4. </a:t>
            </a:r>
            <a:r>
              <a:rPr b="1" lang="pt-BR" sz="2400" spc="-1" strike="noStrike" u="sng">
                <a:solidFill>
                  <a:srgbClr val="000000"/>
                </a:solidFill>
                <a:uFillTx/>
                <a:latin typeface="Arial"/>
                <a:ea typeface="DejaVu Sans"/>
              </a:rPr>
              <a:t>Coordenador da AEX</a:t>
            </a:r>
            <a:r>
              <a:rPr b="1" lang="pt-BR" sz="2400" spc="-1" strike="noStrike">
                <a:solidFill>
                  <a:srgbClr val="000000"/>
                </a:solidFill>
                <a:latin typeface="Arial"/>
                <a:ea typeface="DejaVu Sans"/>
              </a:rPr>
              <a:t> cadastra Plano de Trabalho</a:t>
            </a:r>
            <a:endParaRPr b="0" lang="pt-BR" sz="2400" spc="-1" strike="noStrike">
              <a:latin typeface="Arial"/>
            </a:endParaRPr>
          </a:p>
        </p:txBody>
      </p:sp>
      <p:pic>
        <p:nvPicPr>
          <p:cNvPr id="434" name="" descr=""/>
          <p:cNvPicPr/>
          <p:nvPr/>
        </p:nvPicPr>
        <p:blipFill>
          <a:blip r:embed="rId2"/>
          <a:stretch/>
        </p:blipFill>
        <p:spPr>
          <a:xfrm>
            <a:off x="479880" y="3473640"/>
            <a:ext cx="6717240" cy="1491480"/>
          </a:xfrm>
          <a:prstGeom prst="rect">
            <a:avLst/>
          </a:prstGeom>
          <a:ln w="36000">
            <a:solidFill>
              <a:srgbClr val="000000"/>
            </a:solidFill>
            <a:round/>
          </a:ln>
        </p:spPr>
      </p:pic>
      <p:sp>
        <p:nvSpPr>
          <p:cNvPr id="435" name="CustomShape 4"/>
          <p:cNvSpPr/>
          <p:nvPr/>
        </p:nvSpPr>
        <p:spPr>
          <a:xfrm>
            <a:off x="144000" y="1872000"/>
            <a:ext cx="1941120" cy="501120"/>
          </a:xfrm>
          <a:prstGeom prst="wedgeRoundRectCallout">
            <a:avLst>
              <a:gd name="adj1" fmla="val 69570"/>
              <a:gd name="adj2" fmla="val 124161"/>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7. Informe a atividade e 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prazo correspondente.</a:t>
            </a:r>
            <a:endParaRPr b="0" lang="pt-BR" sz="1200" spc="-1" strike="noStrike">
              <a:latin typeface="Arial"/>
            </a:endParaRPr>
          </a:p>
        </p:txBody>
      </p:sp>
      <p:sp>
        <p:nvSpPr>
          <p:cNvPr id="436" name="CustomShape 5"/>
          <p:cNvSpPr/>
          <p:nvPr/>
        </p:nvSpPr>
        <p:spPr>
          <a:xfrm>
            <a:off x="6480000" y="1800000"/>
            <a:ext cx="2589120" cy="501120"/>
          </a:xfrm>
          <a:prstGeom prst="wedgeRoundRectCallout">
            <a:avLst>
              <a:gd name="adj1" fmla="val -108380"/>
              <a:gd name="adj2" fmla="val 22876"/>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8. Clique em “Adicionar Atividade”</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para uma nova atividade.</a:t>
            </a:r>
            <a:endParaRPr b="0" lang="pt-BR" sz="1200" spc="-1" strike="noStrike">
              <a:latin typeface="Arial"/>
            </a:endParaRPr>
          </a:p>
        </p:txBody>
      </p:sp>
      <p:sp>
        <p:nvSpPr>
          <p:cNvPr id="437" name="CustomShape 6"/>
          <p:cNvSpPr/>
          <p:nvPr/>
        </p:nvSpPr>
        <p:spPr>
          <a:xfrm>
            <a:off x="4392000" y="4752000"/>
            <a:ext cx="789120" cy="213120"/>
          </a:xfrm>
          <a:custGeom>
            <a:avLst/>
            <a:gdLst/>
            <a:ahLst/>
            <a:rect l="l" t="t" r="r" b="b"/>
            <a:pathLst>
              <a:path w="2202" h="602">
                <a:moveTo>
                  <a:pt x="100" y="0"/>
                </a:moveTo>
                <a:lnTo>
                  <a:pt x="100" y="0"/>
                </a:lnTo>
                <a:cubicBezTo>
                  <a:pt x="83" y="0"/>
                  <a:pt x="65" y="5"/>
                  <a:pt x="50" y="13"/>
                </a:cubicBezTo>
                <a:cubicBezTo>
                  <a:pt x="35" y="22"/>
                  <a:pt x="22" y="35"/>
                  <a:pt x="13" y="50"/>
                </a:cubicBezTo>
                <a:cubicBezTo>
                  <a:pt x="5" y="65"/>
                  <a:pt x="0" y="83"/>
                  <a:pt x="0" y="100"/>
                </a:cubicBezTo>
                <a:lnTo>
                  <a:pt x="0" y="500"/>
                </a:lnTo>
                <a:lnTo>
                  <a:pt x="0" y="501"/>
                </a:lnTo>
                <a:cubicBezTo>
                  <a:pt x="0" y="518"/>
                  <a:pt x="5" y="536"/>
                  <a:pt x="13" y="551"/>
                </a:cubicBezTo>
                <a:cubicBezTo>
                  <a:pt x="22" y="566"/>
                  <a:pt x="35" y="579"/>
                  <a:pt x="50" y="588"/>
                </a:cubicBezTo>
                <a:cubicBezTo>
                  <a:pt x="65" y="596"/>
                  <a:pt x="83" y="601"/>
                  <a:pt x="100" y="601"/>
                </a:cubicBezTo>
                <a:lnTo>
                  <a:pt x="2100" y="601"/>
                </a:lnTo>
                <a:lnTo>
                  <a:pt x="2101" y="601"/>
                </a:lnTo>
                <a:cubicBezTo>
                  <a:pt x="2118" y="601"/>
                  <a:pt x="2136" y="596"/>
                  <a:pt x="2151" y="588"/>
                </a:cubicBezTo>
                <a:cubicBezTo>
                  <a:pt x="2166" y="579"/>
                  <a:pt x="2179" y="566"/>
                  <a:pt x="2188" y="551"/>
                </a:cubicBezTo>
                <a:cubicBezTo>
                  <a:pt x="2196" y="536"/>
                  <a:pt x="2201" y="518"/>
                  <a:pt x="2201" y="501"/>
                </a:cubicBezTo>
                <a:lnTo>
                  <a:pt x="2201" y="100"/>
                </a:lnTo>
                <a:lnTo>
                  <a:pt x="2201" y="100"/>
                </a:lnTo>
                <a:lnTo>
                  <a:pt x="2201" y="100"/>
                </a:lnTo>
                <a:cubicBezTo>
                  <a:pt x="2201" y="83"/>
                  <a:pt x="2196" y="65"/>
                  <a:pt x="2188" y="50"/>
                </a:cubicBezTo>
                <a:cubicBezTo>
                  <a:pt x="2179" y="35"/>
                  <a:pt x="2166" y="22"/>
                  <a:pt x="2151" y="13"/>
                </a:cubicBezTo>
                <a:cubicBezTo>
                  <a:pt x="2136" y="5"/>
                  <a:pt x="2118" y="0"/>
                  <a:pt x="2101" y="0"/>
                </a:cubicBezTo>
                <a:lnTo>
                  <a:pt x="100" y="0"/>
                </a:lnTo>
              </a:path>
            </a:pathLst>
          </a:custGeom>
          <a:noFill/>
          <a:ln w="36000">
            <a:solidFill>
              <a:srgbClr val="ff3333"/>
            </a:solidFill>
            <a:round/>
          </a:ln>
        </p:spPr>
        <p:style>
          <a:lnRef idx="0"/>
          <a:fillRef idx="0"/>
          <a:effectRef idx="0"/>
          <a:fontRef idx="minor"/>
        </p:style>
      </p:sp>
      <p:sp>
        <p:nvSpPr>
          <p:cNvPr id="438" name="CustomShape 7"/>
          <p:cNvSpPr/>
          <p:nvPr/>
        </p:nvSpPr>
        <p:spPr>
          <a:xfrm>
            <a:off x="6552000" y="3240000"/>
            <a:ext cx="2589120" cy="501120"/>
          </a:xfrm>
          <a:prstGeom prst="wedgeRoundRectCallout">
            <a:avLst>
              <a:gd name="adj1" fmla="val -99534"/>
              <a:gd name="adj2" fmla="val 263418"/>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9. Avance na opção “Resumo”.</a:t>
            </a:r>
            <a:endParaRPr b="0" lang="pt-BR" sz="1200" spc="-1" strike="noStrike">
              <a:latin typeface="Arial"/>
            </a:endParaRPr>
          </a:p>
        </p:txBody>
      </p:sp>
      <p:sp>
        <p:nvSpPr>
          <p:cNvPr id="439" name="CustomShape 8"/>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86C1F8DF-0934-44E4-A11E-88424E4DA369}"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A812E6D9-AC1D-4F30-9302-E4E7FD53FC04}"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645" dur="indefinite" restart="never" nodeType="tmRoot">
          <p:childTnLst>
            <p:seq>
              <p:cTn id="646" dur="indefinite" nodeType="mainSeq">
                <p:childTnLst>
                  <p:par>
                    <p:cTn id="647" fill="hold">
                      <p:stCondLst>
                        <p:cond delay="indefinite"/>
                      </p:stCondLst>
                      <p:childTnLst>
                        <p:par>
                          <p:cTn id="648" fill="hold">
                            <p:stCondLst>
                              <p:cond delay="0"/>
                            </p:stCondLst>
                            <p:childTnLst>
                              <p:par>
                                <p:cTn id="649" nodeType="clickEffect" fill="hold" presetClass="entr" presetID="1">
                                  <p:stCondLst>
                                    <p:cond delay="0"/>
                                  </p:stCondLst>
                                  <p:childTnLst>
                                    <p:set>
                                      <p:cBhvr>
                                        <p:cTn id="650" dur="1" fill="hold">
                                          <p:stCondLst>
                                            <p:cond delay="0"/>
                                          </p:stCondLst>
                                        </p:cTn>
                                        <p:tgtEl>
                                          <p:spTgt spid="430"/>
                                        </p:tgtEl>
                                        <p:attrNameLst>
                                          <p:attrName>style.visibility</p:attrName>
                                        </p:attrNameLst>
                                      </p:cBhvr>
                                      <p:to>
                                        <p:strVal val="visible"/>
                                      </p:to>
                                    </p:set>
                                  </p:childTnLst>
                                </p:cTn>
                              </p:par>
                              <p:par>
                                <p:cTn id="651" nodeType="withEffect" fill="hold" presetClass="entr" presetID="1">
                                  <p:stCondLst>
                                    <p:cond delay="0"/>
                                  </p:stCondLst>
                                  <p:childTnLst>
                                    <p:set>
                                      <p:cBhvr>
                                        <p:cTn id="652" dur="1" fill="hold">
                                          <p:stCondLst>
                                            <p:cond delay="0"/>
                                          </p:stCondLst>
                                        </p:cTn>
                                        <p:tgtEl>
                                          <p:spTgt spid="435"/>
                                        </p:tgtEl>
                                        <p:attrNameLst>
                                          <p:attrName>style.visibility</p:attrName>
                                        </p:attrNameLst>
                                      </p:cBhvr>
                                      <p:to>
                                        <p:strVal val="visible"/>
                                      </p:to>
                                    </p:set>
                                  </p:childTnLst>
                                </p:cTn>
                              </p:par>
                            </p:childTnLst>
                          </p:cTn>
                        </p:par>
                      </p:childTnLst>
                    </p:cTn>
                  </p:par>
                  <p:par>
                    <p:cTn id="653" fill="hold">
                      <p:stCondLst>
                        <p:cond delay="indefinite"/>
                      </p:stCondLst>
                      <p:childTnLst>
                        <p:par>
                          <p:cTn id="654" fill="hold">
                            <p:stCondLst>
                              <p:cond delay="0"/>
                            </p:stCondLst>
                            <p:childTnLst>
                              <p:par>
                                <p:cTn id="655" nodeType="clickEffect" fill="hold" presetClass="entr" presetID="1">
                                  <p:stCondLst>
                                    <p:cond delay="0"/>
                                  </p:stCondLst>
                                  <p:childTnLst>
                                    <p:set>
                                      <p:cBhvr>
                                        <p:cTn id="656" dur="1" fill="hold">
                                          <p:stCondLst>
                                            <p:cond delay="0"/>
                                          </p:stCondLst>
                                        </p:cTn>
                                        <p:tgtEl>
                                          <p:spTgt spid="431"/>
                                        </p:tgtEl>
                                        <p:attrNameLst>
                                          <p:attrName>style.visibility</p:attrName>
                                        </p:attrNameLst>
                                      </p:cBhvr>
                                      <p:to>
                                        <p:strVal val="visible"/>
                                      </p:to>
                                    </p:set>
                                  </p:childTnLst>
                                </p:cTn>
                              </p:par>
                              <p:par>
                                <p:cTn id="657" nodeType="withEffect" fill="hold" presetClass="entr" presetID="1">
                                  <p:stCondLst>
                                    <p:cond delay="0"/>
                                  </p:stCondLst>
                                  <p:childTnLst>
                                    <p:set>
                                      <p:cBhvr>
                                        <p:cTn id="658" dur="1" fill="hold">
                                          <p:stCondLst>
                                            <p:cond delay="0"/>
                                          </p:stCondLst>
                                        </p:cTn>
                                        <p:tgtEl>
                                          <p:spTgt spid="436"/>
                                        </p:tgtEl>
                                        <p:attrNameLst>
                                          <p:attrName>style.visibility</p:attrName>
                                        </p:attrNameLst>
                                      </p:cBhvr>
                                      <p:to>
                                        <p:strVal val="visible"/>
                                      </p:to>
                                    </p:set>
                                  </p:childTnLst>
                                </p:cTn>
                              </p:par>
                            </p:childTnLst>
                          </p:cTn>
                        </p:par>
                      </p:childTnLst>
                    </p:cTn>
                  </p:par>
                  <p:par>
                    <p:cTn id="659" fill="hold">
                      <p:stCondLst>
                        <p:cond delay="indefinite"/>
                      </p:stCondLst>
                      <p:childTnLst>
                        <p:par>
                          <p:cTn id="660" fill="hold">
                            <p:stCondLst>
                              <p:cond delay="0"/>
                            </p:stCondLst>
                            <p:childTnLst>
                              <p:par>
                                <p:cTn id="661" nodeType="clickEffect" fill="hold" presetClass="entr" presetID="1">
                                  <p:stCondLst>
                                    <p:cond delay="0"/>
                                  </p:stCondLst>
                                  <p:childTnLst>
                                    <p:set>
                                      <p:cBhvr>
                                        <p:cTn id="662" dur="1" fill="hold">
                                          <p:stCondLst>
                                            <p:cond delay="0"/>
                                          </p:stCondLst>
                                        </p:cTn>
                                        <p:tgtEl>
                                          <p:spTgt spid="434"/>
                                        </p:tgtEl>
                                        <p:attrNameLst>
                                          <p:attrName>style.visibility</p:attrName>
                                        </p:attrNameLst>
                                      </p:cBhvr>
                                      <p:to>
                                        <p:strVal val="visible"/>
                                      </p:to>
                                    </p:set>
                                  </p:childTnLst>
                                </p:cTn>
                              </p:par>
                              <p:par>
                                <p:cTn id="663" nodeType="withEffect" fill="hold" presetClass="entr" presetID="1">
                                  <p:stCondLst>
                                    <p:cond delay="0"/>
                                  </p:stCondLst>
                                  <p:childTnLst>
                                    <p:set>
                                      <p:cBhvr>
                                        <p:cTn id="664" dur="1" fill="hold">
                                          <p:stCondLst>
                                            <p:cond delay="0"/>
                                          </p:stCondLst>
                                        </p:cTn>
                                        <p:tgtEl>
                                          <p:spTgt spid="437"/>
                                        </p:tgtEl>
                                        <p:attrNameLst>
                                          <p:attrName>style.visibility</p:attrName>
                                        </p:attrNameLst>
                                      </p:cBhvr>
                                      <p:to>
                                        <p:strVal val="visible"/>
                                      </p:to>
                                    </p:set>
                                  </p:childTnLst>
                                </p:cTn>
                              </p:par>
                              <p:par>
                                <p:cTn id="665" nodeType="withEffect" fill="hold" presetClass="entr" presetID="1">
                                  <p:stCondLst>
                                    <p:cond delay="0"/>
                                  </p:stCondLst>
                                  <p:childTnLst>
                                    <p:set>
                                      <p:cBhvr>
                                        <p:cTn id="666" dur="1" fill="hold">
                                          <p:stCondLst>
                                            <p:cond delay="0"/>
                                          </p:stCondLst>
                                        </p:cTn>
                                        <p:tgtEl>
                                          <p:spTgt spid="4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Cadastro de discentes</a:t>
            </a:r>
            <a:endParaRPr b="0" lang="pt-BR" sz="3600" spc="-1" strike="noStrike">
              <a:latin typeface="Arial"/>
            </a:endParaRPr>
          </a:p>
        </p:txBody>
      </p:sp>
      <p:sp>
        <p:nvSpPr>
          <p:cNvPr id="441" name="CustomShape 2"/>
          <p:cNvSpPr/>
          <p:nvPr/>
        </p:nvSpPr>
        <p:spPr>
          <a:xfrm>
            <a:off x="168120" y="1381680"/>
            <a:ext cx="774864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4. </a:t>
            </a:r>
            <a:r>
              <a:rPr b="1" lang="pt-BR" sz="2400" spc="-1" strike="noStrike" u="sng">
                <a:solidFill>
                  <a:srgbClr val="000000"/>
                </a:solidFill>
                <a:uFillTx/>
                <a:latin typeface="Arial"/>
                <a:ea typeface="DejaVu Sans"/>
              </a:rPr>
              <a:t>Coordenador da AEX</a:t>
            </a:r>
            <a:r>
              <a:rPr b="1" lang="pt-BR" sz="2400" spc="-1" strike="noStrike">
                <a:solidFill>
                  <a:srgbClr val="000000"/>
                </a:solidFill>
                <a:latin typeface="Arial"/>
                <a:ea typeface="DejaVu Sans"/>
              </a:rPr>
              <a:t> cadastra Plano de Trabalho</a:t>
            </a:r>
            <a:endParaRPr b="0" lang="pt-BR" sz="2400" spc="-1" strike="noStrike">
              <a:latin typeface="Arial"/>
            </a:endParaRPr>
          </a:p>
        </p:txBody>
      </p:sp>
      <p:pic>
        <p:nvPicPr>
          <p:cNvPr id="442" name="" descr=""/>
          <p:cNvPicPr/>
          <p:nvPr/>
        </p:nvPicPr>
        <p:blipFill>
          <a:blip r:embed="rId1"/>
          <a:stretch/>
        </p:blipFill>
        <p:spPr>
          <a:xfrm>
            <a:off x="432000" y="1880640"/>
            <a:ext cx="5522760" cy="3264840"/>
          </a:xfrm>
          <a:prstGeom prst="rect">
            <a:avLst/>
          </a:prstGeom>
          <a:ln w="36000">
            <a:solidFill>
              <a:srgbClr val="000000"/>
            </a:solidFill>
            <a:round/>
          </a:ln>
        </p:spPr>
      </p:pic>
      <p:sp>
        <p:nvSpPr>
          <p:cNvPr id="443" name="CustomShape 3"/>
          <p:cNvSpPr/>
          <p:nvPr/>
        </p:nvSpPr>
        <p:spPr>
          <a:xfrm>
            <a:off x="6192000" y="2736000"/>
            <a:ext cx="2589120" cy="501120"/>
          </a:xfrm>
          <a:prstGeom prst="wedgeRoundRectCallout">
            <a:avLst>
              <a:gd name="adj1" fmla="val -99534"/>
              <a:gd name="adj2" fmla="val 263418"/>
              <a:gd name="adj3" fmla="val 16667"/>
            </a:avLst>
          </a:prstGeom>
          <a:solidFill>
            <a:srgbClr val="ff9999"/>
          </a:solidFill>
          <a:ln>
            <a:noFill/>
          </a:ln>
        </p:spPr>
        <p:style>
          <a:lnRef idx="0"/>
          <a:fillRef idx="0"/>
          <a:effectRef idx="0"/>
          <a:fontRef idx="minor"/>
        </p:style>
        <p:txBody>
          <a:bodyPr wrap="none" lIns="90000" rIns="90000" tIns="45000" bIns="45000" anchor="ctr">
            <a:noAutofit/>
          </a:bodyPr>
          <a:p>
            <a:pPr algn="ctr">
              <a:lnSpc>
                <a:spcPct val="100000"/>
              </a:lnSpc>
            </a:pPr>
            <a:r>
              <a:rPr b="0" lang="pt-BR" sz="1200" spc="-1" strike="noStrike">
                <a:solidFill>
                  <a:srgbClr val="000000"/>
                </a:solidFill>
                <a:latin typeface="Arial"/>
                <a:ea typeface="DejaVu Sans"/>
              </a:rPr>
              <a:t>10. Finalize o cadastro na opção</a:t>
            </a:r>
            <a:endParaRPr b="0" lang="pt-BR" sz="1200" spc="-1" strike="noStrike">
              <a:latin typeface="Arial"/>
            </a:endParaRPr>
          </a:p>
          <a:p>
            <a:pPr algn="ctr">
              <a:lnSpc>
                <a:spcPct val="100000"/>
              </a:lnSpc>
            </a:pPr>
            <a:r>
              <a:rPr b="0" lang="pt-BR" sz="1200" spc="-1" strike="noStrike">
                <a:solidFill>
                  <a:srgbClr val="000000"/>
                </a:solidFill>
                <a:latin typeface="Arial"/>
                <a:ea typeface="DejaVu Sans"/>
              </a:rPr>
              <a:t>“</a:t>
            </a:r>
            <a:r>
              <a:rPr b="0" lang="pt-BR" sz="1200" spc="-1" strike="noStrike">
                <a:solidFill>
                  <a:srgbClr val="000000"/>
                </a:solidFill>
                <a:latin typeface="Arial"/>
                <a:ea typeface="DejaVu Sans"/>
              </a:rPr>
              <a:t>Confirmar Cadastro e Enviar”.</a:t>
            </a:r>
            <a:endParaRPr b="0" lang="pt-BR" sz="1200" spc="-1" strike="noStrike">
              <a:latin typeface="Arial"/>
            </a:endParaRPr>
          </a:p>
        </p:txBody>
      </p:sp>
      <p:sp>
        <p:nvSpPr>
          <p:cNvPr id="444" name="CustomShape 4"/>
          <p:cNvSpPr/>
          <p:nvPr/>
        </p:nvSpPr>
        <p:spPr>
          <a:xfrm>
            <a:off x="1944000" y="4892040"/>
            <a:ext cx="1005120" cy="213120"/>
          </a:xfrm>
          <a:custGeom>
            <a:avLst/>
            <a:gdLst/>
            <a:ahLst/>
            <a:rect l="l" t="t" r="r" b="b"/>
            <a:pathLst>
              <a:path w="2802" h="602">
                <a:moveTo>
                  <a:pt x="100" y="0"/>
                </a:moveTo>
                <a:lnTo>
                  <a:pt x="100" y="0"/>
                </a:lnTo>
                <a:cubicBezTo>
                  <a:pt x="83" y="0"/>
                  <a:pt x="65" y="5"/>
                  <a:pt x="50" y="13"/>
                </a:cubicBezTo>
                <a:cubicBezTo>
                  <a:pt x="35" y="22"/>
                  <a:pt x="22" y="35"/>
                  <a:pt x="13" y="50"/>
                </a:cubicBezTo>
                <a:cubicBezTo>
                  <a:pt x="5" y="65"/>
                  <a:pt x="0" y="83"/>
                  <a:pt x="0" y="100"/>
                </a:cubicBezTo>
                <a:lnTo>
                  <a:pt x="0" y="500"/>
                </a:lnTo>
                <a:lnTo>
                  <a:pt x="0" y="501"/>
                </a:lnTo>
                <a:cubicBezTo>
                  <a:pt x="0" y="518"/>
                  <a:pt x="5" y="536"/>
                  <a:pt x="13" y="551"/>
                </a:cubicBezTo>
                <a:cubicBezTo>
                  <a:pt x="22" y="566"/>
                  <a:pt x="35" y="579"/>
                  <a:pt x="50" y="588"/>
                </a:cubicBezTo>
                <a:cubicBezTo>
                  <a:pt x="65" y="596"/>
                  <a:pt x="83" y="601"/>
                  <a:pt x="100" y="601"/>
                </a:cubicBezTo>
                <a:lnTo>
                  <a:pt x="2700" y="601"/>
                </a:lnTo>
                <a:lnTo>
                  <a:pt x="2701" y="601"/>
                </a:lnTo>
                <a:cubicBezTo>
                  <a:pt x="2718" y="601"/>
                  <a:pt x="2736" y="596"/>
                  <a:pt x="2751" y="588"/>
                </a:cubicBezTo>
                <a:cubicBezTo>
                  <a:pt x="2766" y="579"/>
                  <a:pt x="2779" y="566"/>
                  <a:pt x="2788" y="551"/>
                </a:cubicBezTo>
                <a:cubicBezTo>
                  <a:pt x="2796" y="536"/>
                  <a:pt x="2801" y="518"/>
                  <a:pt x="2801" y="501"/>
                </a:cubicBezTo>
                <a:lnTo>
                  <a:pt x="2800" y="100"/>
                </a:lnTo>
                <a:lnTo>
                  <a:pt x="2801" y="100"/>
                </a:lnTo>
                <a:lnTo>
                  <a:pt x="2801" y="100"/>
                </a:lnTo>
                <a:cubicBezTo>
                  <a:pt x="2801" y="83"/>
                  <a:pt x="2796" y="65"/>
                  <a:pt x="2788" y="50"/>
                </a:cubicBezTo>
                <a:cubicBezTo>
                  <a:pt x="2779" y="35"/>
                  <a:pt x="2766" y="22"/>
                  <a:pt x="2751" y="13"/>
                </a:cubicBezTo>
                <a:cubicBezTo>
                  <a:pt x="2736" y="5"/>
                  <a:pt x="2718" y="0"/>
                  <a:pt x="2701" y="0"/>
                </a:cubicBezTo>
                <a:lnTo>
                  <a:pt x="100" y="0"/>
                </a:lnTo>
              </a:path>
            </a:pathLst>
          </a:custGeom>
          <a:noFill/>
          <a:ln w="36000">
            <a:solidFill>
              <a:srgbClr val="ff3333"/>
            </a:solidFill>
            <a:round/>
          </a:ln>
        </p:spPr>
        <p:style>
          <a:lnRef idx="0"/>
          <a:fillRef idx="0"/>
          <a:effectRef idx="0"/>
          <a:fontRef idx="minor"/>
        </p:style>
      </p:sp>
      <p:sp>
        <p:nvSpPr>
          <p:cNvPr id="445" name="CustomShape 5"/>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20CB401D-076C-476C-8E06-D23A59B6481D}"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044A1F9E-1842-40ED-8C1E-8FE0606513A3}"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667" dur="indefinite" restart="never" nodeType="tmRoot">
          <p:childTnLst>
            <p:seq>
              <p:cTn id="668" dur="indefinite" nodeType="mainSeq">
                <p:childTnLst>
                  <p:par>
                    <p:cTn id="669" fill="hold">
                      <p:stCondLst>
                        <p:cond delay="indefinite"/>
                      </p:stCondLst>
                      <p:childTnLst>
                        <p:par>
                          <p:cTn id="670" fill="hold">
                            <p:stCondLst>
                              <p:cond delay="0"/>
                            </p:stCondLst>
                            <p:childTnLst>
                              <p:par>
                                <p:cTn id="671" nodeType="clickEffect" fill="hold" presetClass="entr" presetID="1">
                                  <p:stCondLst>
                                    <p:cond delay="0"/>
                                  </p:stCondLst>
                                  <p:childTnLst>
                                    <p:set>
                                      <p:cBhvr>
                                        <p:cTn id="672" dur="1" fill="hold">
                                          <p:stCondLst>
                                            <p:cond delay="0"/>
                                          </p:stCondLst>
                                        </p:cTn>
                                        <p:tgtEl>
                                          <p:spTgt spid="442"/>
                                        </p:tgtEl>
                                        <p:attrNameLst>
                                          <p:attrName>style.visibility</p:attrName>
                                        </p:attrNameLst>
                                      </p:cBhvr>
                                      <p:to>
                                        <p:strVal val="visible"/>
                                      </p:to>
                                    </p:set>
                                  </p:childTnLst>
                                </p:cTn>
                              </p:par>
                              <p:par>
                                <p:cTn id="673" nodeType="withEffect" fill="hold" presetClass="entr" presetID="1">
                                  <p:stCondLst>
                                    <p:cond delay="0"/>
                                  </p:stCondLst>
                                  <p:childTnLst>
                                    <p:set>
                                      <p:cBhvr>
                                        <p:cTn id="674" dur="1" fill="hold">
                                          <p:stCondLst>
                                            <p:cond delay="0"/>
                                          </p:stCondLst>
                                        </p:cTn>
                                        <p:tgtEl>
                                          <p:spTgt spid="443"/>
                                        </p:tgtEl>
                                        <p:attrNameLst>
                                          <p:attrName>style.visibility</p:attrName>
                                        </p:attrNameLst>
                                      </p:cBhvr>
                                      <p:to>
                                        <p:strVal val="visible"/>
                                      </p:to>
                                    </p:set>
                                  </p:childTnLst>
                                </p:cTn>
                              </p:par>
                              <p:par>
                                <p:cTn id="675" nodeType="withEffect" fill="hold" presetClass="entr" presetID="1">
                                  <p:stCondLst>
                                    <p:cond delay="0"/>
                                  </p:stCondLst>
                                  <p:childTnLst>
                                    <p:set>
                                      <p:cBhvr>
                                        <p:cTn id="676" dur="1" fill="hold">
                                          <p:stCondLst>
                                            <p:cond delay="0"/>
                                          </p:stCondLst>
                                        </p:cTn>
                                        <p:tgtEl>
                                          <p:spTgt spid="4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Onde consultar?</a:t>
            </a:r>
            <a:endParaRPr b="0" lang="pt-BR" sz="3600" spc="-1" strike="noStrike">
              <a:latin typeface="Arial"/>
            </a:endParaRPr>
          </a:p>
        </p:txBody>
      </p:sp>
      <p:sp>
        <p:nvSpPr>
          <p:cNvPr id="447" name="CustomShape 2"/>
          <p:cNvSpPr/>
          <p:nvPr/>
        </p:nvSpPr>
        <p:spPr>
          <a:xfrm>
            <a:off x="168120" y="1381680"/>
            <a:ext cx="8900640" cy="11350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400" spc="-1" strike="noStrike">
                <a:solidFill>
                  <a:srgbClr val="000000"/>
                </a:solidFill>
                <a:latin typeface="Arial"/>
                <a:ea typeface="DejaVu Sans"/>
              </a:rPr>
              <a:t>Páginas da DEDC:</a:t>
            </a:r>
            <a:endParaRPr b="0" lang="pt-BR" sz="2400" spc="-1" strike="noStrike">
              <a:latin typeface="Arial"/>
            </a:endParaRPr>
          </a:p>
          <a:p>
            <a:pPr>
              <a:lnSpc>
                <a:spcPct val="100000"/>
              </a:lnSpc>
            </a:pPr>
            <a:endParaRPr b="0" lang="pt-BR" sz="2400" spc="-1" strike="noStrike">
              <a:latin typeface="Arial"/>
            </a:endParaRPr>
          </a:p>
          <a:p>
            <a:pPr marL="216000" indent="-212760">
              <a:lnSpc>
                <a:spcPct val="100000"/>
              </a:lnSpc>
              <a:buClr>
                <a:srgbClr val="000000"/>
              </a:buClr>
              <a:buSzPct val="45000"/>
              <a:buFont typeface="Wingdings" charset="2"/>
              <a:buChar char=""/>
            </a:pPr>
            <a:r>
              <a:rPr b="0" lang="pt-BR" sz="2000" spc="-1" strike="noStrike">
                <a:solidFill>
                  <a:srgbClr val="000000"/>
                </a:solidFill>
                <a:latin typeface="Arial"/>
                <a:ea typeface="DejaVu Sans"/>
              </a:rPr>
              <a:t>Integração Curricular: </a:t>
            </a:r>
            <a:r>
              <a:rPr b="0" lang="pt-BR" sz="2000" spc="-1" strike="noStrike" u="sng">
                <a:solidFill>
                  <a:srgbClr val="0000ff"/>
                </a:solidFill>
                <a:uFillTx/>
                <a:latin typeface="Arial"/>
                <a:ea typeface="DejaVu Sans"/>
                <a:hlinkClick r:id="rId1"/>
              </a:rPr>
              <a:t>https://www.dedc.cefetmg.br/integracaodaextensao/</a:t>
            </a:r>
            <a:endParaRPr b="0" lang="pt-BR" sz="2000" spc="-1" strike="noStrike">
              <a:latin typeface="Arial"/>
            </a:endParaRPr>
          </a:p>
          <a:p>
            <a:pPr>
              <a:lnSpc>
                <a:spcPct val="100000"/>
              </a:lnSpc>
            </a:pPr>
            <a:endParaRPr b="0" lang="pt-BR" sz="2000" spc="-1" strike="noStrike">
              <a:latin typeface="Arial"/>
            </a:endParaRPr>
          </a:p>
          <a:p>
            <a:pPr marL="216000" indent="-212760">
              <a:lnSpc>
                <a:spcPct val="100000"/>
              </a:lnSpc>
              <a:buClr>
                <a:srgbClr val="000000"/>
              </a:buClr>
              <a:buSzPct val="45000"/>
              <a:buFont typeface="Wingdings" charset="2"/>
              <a:buChar char=""/>
            </a:pPr>
            <a:r>
              <a:rPr b="0" lang="pt-BR" sz="2000" spc="-1" strike="noStrike">
                <a:solidFill>
                  <a:srgbClr val="000000"/>
                </a:solidFill>
                <a:latin typeface="Arial"/>
                <a:ea typeface="DejaVu Sans"/>
              </a:rPr>
              <a:t>Guias SIGAA: </a:t>
            </a:r>
            <a:r>
              <a:rPr b="0" lang="pt-BR" sz="2000" spc="-1" strike="noStrike" u="sng">
                <a:solidFill>
                  <a:srgbClr val="0000ff"/>
                </a:solidFill>
                <a:uFillTx/>
                <a:latin typeface="Arial"/>
                <a:ea typeface="DejaVu Sans"/>
                <a:hlinkClick r:id="rId2"/>
              </a:rPr>
              <a:t>www.dedc.cefetmg.br/guias</a:t>
            </a:r>
            <a:endParaRPr b="0" lang="pt-BR" sz="2000" spc="-1" strike="noStrike">
              <a:latin typeface="Arial"/>
            </a:endParaRPr>
          </a:p>
          <a:p>
            <a:pPr>
              <a:lnSpc>
                <a:spcPct val="100000"/>
              </a:lnSpc>
            </a:pPr>
            <a:endParaRPr b="0" lang="pt-BR" sz="2000" spc="-1" strike="noStrike">
              <a:latin typeface="Arial"/>
            </a:endParaRPr>
          </a:p>
          <a:p>
            <a:pPr marL="216000" indent="-212760">
              <a:lnSpc>
                <a:spcPct val="100000"/>
              </a:lnSpc>
              <a:buClr>
                <a:srgbClr val="000000"/>
              </a:buClr>
              <a:buSzPct val="45000"/>
              <a:buFont typeface="Wingdings" charset="2"/>
              <a:buChar char=""/>
            </a:pPr>
            <a:r>
              <a:rPr b="0" lang="pt-BR" sz="2000" spc="-1" strike="noStrike">
                <a:solidFill>
                  <a:srgbClr val="000000"/>
                </a:solidFill>
                <a:latin typeface="Arial"/>
                <a:ea typeface="DejaVu Sans"/>
              </a:rPr>
              <a:t>Modelos de documentos: </a:t>
            </a:r>
            <a:r>
              <a:rPr b="0" lang="pt-BR" sz="2000" spc="-1" strike="noStrike" u="sng">
                <a:solidFill>
                  <a:srgbClr val="0000ff"/>
                </a:solidFill>
                <a:uFillTx/>
                <a:latin typeface="Arial"/>
                <a:ea typeface="DejaVu Sans"/>
                <a:hlinkClick r:id="rId3"/>
              </a:rPr>
              <a:t>www.dedc.cefetmg.br/documentos</a:t>
            </a:r>
            <a:endParaRPr b="0" lang="pt-BR" sz="2000" spc="-1" strike="noStrike">
              <a:latin typeface="Arial"/>
            </a:endParaRPr>
          </a:p>
          <a:p>
            <a:pPr>
              <a:lnSpc>
                <a:spcPct val="100000"/>
              </a:lnSpc>
            </a:pPr>
            <a:endParaRPr b="0" lang="pt-BR" sz="2000" spc="-1" strike="noStrike">
              <a:latin typeface="Arial"/>
            </a:endParaRPr>
          </a:p>
          <a:p>
            <a:pPr marL="216000" indent="-212760">
              <a:lnSpc>
                <a:spcPct val="100000"/>
              </a:lnSpc>
              <a:buClr>
                <a:srgbClr val="000000"/>
              </a:buClr>
              <a:buSzPct val="45000"/>
              <a:buFont typeface="Wingdings" charset="2"/>
              <a:buChar char=""/>
            </a:pPr>
            <a:r>
              <a:rPr b="0" lang="pt-BR" sz="2000" spc="-1" strike="noStrike">
                <a:solidFill>
                  <a:srgbClr val="000000"/>
                </a:solidFill>
                <a:latin typeface="Arial"/>
                <a:ea typeface="DejaVu Sans"/>
              </a:rPr>
              <a:t>Legislação e normas: </a:t>
            </a:r>
            <a:r>
              <a:rPr b="0" lang="pt-BR" sz="2000" spc="-1" strike="noStrike" u="sng">
                <a:solidFill>
                  <a:srgbClr val="0000ff"/>
                </a:solidFill>
                <a:uFillTx/>
                <a:latin typeface="Arial"/>
                <a:ea typeface="DejaVu Sans"/>
                <a:hlinkClick r:id="rId4"/>
              </a:rPr>
              <a:t>https://www.dedc.cefetmg.br/legislacao-e-normas/</a:t>
            </a:r>
            <a:endParaRPr b="0" lang="pt-BR" sz="2000" spc="-1" strike="noStrike">
              <a:latin typeface="Arial"/>
            </a:endParaRPr>
          </a:p>
        </p:txBody>
      </p:sp>
      <p:sp>
        <p:nvSpPr>
          <p:cNvPr id="448" name="CustomShape 3"/>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FAB957F4-930F-4611-8226-3B474D2BA2E4}"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D65D6432-32FA-4DB7-B160-642DABCA24C7}"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768240" y="4197240"/>
            <a:ext cx="7996680" cy="621000"/>
          </a:xfrm>
          <a:prstGeom prst="roundRect">
            <a:avLst>
              <a:gd name="adj" fmla="val 16667"/>
            </a:avLst>
          </a:prstGeom>
          <a:solidFill>
            <a:schemeClr val="accent6">
              <a:lumMod val="7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0" name="CustomShape 2"/>
          <p:cNvSpPr/>
          <p:nvPr/>
        </p:nvSpPr>
        <p:spPr>
          <a:xfrm>
            <a:off x="768240" y="3001680"/>
            <a:ext cx="7996680" cy="621000"/>
          </a:xfrm>
          <a:prstGeom prst="roundRect">
            <a:avLst>
              <a:gd name="adj" fmla="val 16667"/>
            </a:avLst>
          </a:prstGeom>
          <a:solidFill>
            <a:schemeClr val="accent6">
              <a:lumMod val="7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1" name="CustomShape 3"/>
          <p:cNvSpPr/>
          <p:nvPr/>
        </p:nvSpPr>
        <p:spPr>
          <a:xfrm>
            <a:off x="768240" y="1829520"/>
            <a:ext cx="7996680" cy="621000"/>
          </a:xfrm>
          <a:prstGeom prst="roundRect">
            <a:avLst>
              <a:gd name="adj" fmla="val 16667"/>
            </a:avLst>
          </a:prstGeom>
          <a:solidFill>
            <a:schemeClr val="accent6">
              <a:lumMod val="75000"/>
            </a:schemeClr>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2" name="CustomShape 4"/>
          <p:cNvSpPr/>
          <p:nvPr/>
        </p:nvSpPr>
        <p:spPr>
          <a:xfrm>
            <a:off x="0" y="200160"/>
            <a:ext cx="876492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Contatos</a:t>
            </a:r>
            <a:endParaRPr b="0" lang="pt-BR" sz="3600" spc="-1" strike="noStrike">
              <a:latin typeface="Arial"/>
            </a:endParaRPr>
          </a:p>
        </p:txBody>
      </p:sp>
      <p:sp>
        <p:nvSpPr>
          <p:cNvPr id="453" name="CustomShape 5"/>
          <p:cNvSpPr/>
          <p:nvPr/>
        </p:nvSpPr>
        <p:spPr>
          <a:xfrm>
            <a:off x="447840" y="1427040"/>
            <a:ext cx="8317440" cy="3655800"/>
          </a:xfrm>
          <a:prstGeom prst="rect">
            <a:avLst/>
          </a:prstGeom>
          <a:noFill/>
          <a:ln>
            <a:noFill/>
          </a:ln>
        </p:spPr>
        <p:style>
          <a:lnRef idx="0"/>
          <a:fillRef idx="0"/>
          <a:effectRef idx="0"/>
          <a:fontRef idx="minor"/>
        </p:style>
        <p:txBody>
          <a:bodyPr lIns="90000" rIns="90000" tIns="45000" bIns="45000">
            <a:spAutoFit/>
          </a:bodyPr>
          <a:p>
            <a:pPr marL="285840" indent="-281520" algn="just">
              <a:lnSpc>
                <a:spcPct val="100000"/>
              </a:lnSpc>
              <a:buClr>
                <a:srgbClr val="000000"/>
              </a:buClr>
              <a:buFont typeface="Arial"/>
              <a:buChar char="•"/>
            </a:pPr>
            <a:r>
              <a:rPr b="0" lang="en-US" sz="2400" spc="-1" strike="noStrike">
                <a:solidFill>
                  <a:srgbClr val="000000"/>
                </a:solidFill>
                <a:latin typeface="Arial"/>
                <a:ea typeface="ＭＳ Ｐゴシック"/>
              </a:rPr>
              <a:t>Flávio Cardeal</a:t>
            </a:r>
            <a:endParaRPr b="0" lang="pt-BR" sz="24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Diretor de Extensão 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cardeal@cefetmg.br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a:p>
            <a:pPr marL="285840" indent="-281520" algn="just">
              <a:lnSpc>
                <a:spcPct val="100000"/>
              </a:lnSpc>
              <a:buClr>
                <a:srgbClr val="000000"/>
              </a:buClr>
              <a:buFont typeface="Arial"/>
              <a:buChar char="•"/>
              <a:tabLst>
                <a:tab algn="l" pos="0"/>
              </a:tabLst>
            </a:pPr>
            <a:r>
              <a:rPr b="0" lang="en-US" sz="2400" spc="-1" strike="noStrike">
                <a:solidFill>
                  <a:srgbClr val="000000"/>
                </a:solidFill>
                <a:latin typeface="Arial"/>
                <a:ea typeface="ＭＳ Ｐゴシック"/>
              </a:rPr>
              <a:t>Ulisses Cotta Cavalca</a:t>
            </a:r>
            <a:endParaRPr b="0" lang="pt-BR" sz="24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Diretor Adjunto de Extensão 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ulisses@cefetmg.br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a:p>
            <a:pPr marL="285840" indent="-281520" algn="just">
              <a:lnSpc>
                <a:spcPct val="100000"/>
              </a:lnSpc>
              <a:buClr>
                <a:srgbClr val="000000"/>
              </a:buClr>
              <a:buFont typeface="Arial"/>
              <a:buChar char="•"/>
              <a:tabLst>
                <a:tab algn="l" pos="0"/>
              </a:tabLst>
            </a:pPr>
            <a:r>
              <a:rPr b="0" lang="en-US" sz="2400" spc="-1" strike="noStrike">
                <a:solidFill>
                  <a:srgbClr val="000000"/>
                </a:solidFill>
                <a:latin typeface="Arial"/>
                <a:ea typeface="ＭＳ Ｐゴシック"/>
              </a:rPr>
              <a:t>Lucas Mello de Souza</a:t>
            </a:r>
            <a:endParaRPr b="0" lang="pt-BR" sz="2400" spc="-1" strike="noStrike">
              <a:latin typeface="Arial"/>
            </a:endParaRPr>
          </a:p>
          <a:p>
            <a:pPr algn="just">
              <a:lnSpc>
                <a:spcPct val="100000"/>
              </a:lnSpc>
              <a:tabLst>
                <a:tab algn="l" pos="0"/>
              </a:tabLst>
            </a:pPr>
            <a:r>
              <a:rPr b="0" lang="en-US" sz="1800" spc="-1" strike="noStrike">
                <a:solidFill>
                  <a:srgbClr val="ffffff"/>
                </a:solidFill>
                <a:latin typeface="Arial"/>
                <a:ea typeface="ＭＳ Ｐゴシック"/>
              </a:rPr>
              <a:t>       </a:t>
            </a:r>
            <a:r>
              <a:rPr b="0" lang="en-US" sz="1800" spc="-1" strike="noStrike">
                <a:solidFill>
                  <a:srgbClr val="ffffff"/>
                </a:solidFill>
                <a:latin typeface="Arial"/>
                <a:ea typeface="ＭＳ Ｐゴシック"/>
              </a:rPr>
              <a:t>Coordenador de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cdco@cefetmg.br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p:txBody>
      </p:sp>
      <p:sp>
        <p:nvSpPr>
          <p:cNvPr id="454" name="CustomShape 6"/>
          <p:cNvSpPr/>
          <p:nvPr/>
        </p:nvSpPr>
        <p:spPr>
          <a:xfrm>
            <a:off x="6553080" y="4772160"/>
            <a:ext cx="2129400" cy="268560"/>
          </a:xfrm>
          <a:prstGeom prst="rect">
            <a:avLst/>
          </a:prstGeom>
          <a:noFill/>
          <a:ln>
            <a:noFill/>
          </a:ln>
        </p:spPr>
        <p:style>
          <a:lnRef idx="0"/>
          <a:fillRef idx="0"/>
          <a:effectRef idx="0"/>
          <a:fontRef idx="minor"/>
        </p:style>
        <p:txBody>
          <a:bodyPr lIns="90000" rIns="90000" tIns="45000" bIns="45000" anchor="ctr">
            <a:noAutofit/>
          </a:bodyPr>
          <a:p>
            <a:pPr algn="r">
              <a:lnSpc>
                <a:spcPct val="100000"/>
              </a:lnSpc>
            </a:pPr>
            <a:fld id="{43A1C5FE-3683-443B-BF8C-AFB887EAE4F1}" type="slidenum">
              <a:rPr b="0" lang="en-US" sz="1200" spc="-1" strike="noStrike">
                <a:solidFill>
                  <a:srgbClr val="8b8b8b"/>
                </a:solidFill>
                <a:latin typeface="Calibri"/>
                <a:ea typeface="DejaVu Sans"/>
              </a:rPr>
              <a:t>&lt;número&gt;</a:t>
            </a:fld>
            <a:endParaRPr b="0" lang="pt-BR" sz="1200" spc="-1" strike="noStrike">
              <a:latin typeface="Arial"/>
            </a:endParaRPr>
          </a:p>
        </p:txBody>
      </p:sp>
      <p:sp>
        <p:nvSpPr>
          <p:cNvPr id="455" name="CustomShape 7"/>
          <p:cNvSpPr/>
          <p:nvPr/>
        </p:nvSpPr>
        <p:spPr>
          <a:xfrm>
            <a:off x="8352000" y="4801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E8012B99-5308-4053-A8EE-28D85E88BEF4}"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B924767D-AC08-4F8C-9684-815E17C8DF98}"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CustomShape 1"/>
          <p:cNvSpPr/>
          <p:nvPr/>
        </p:nvSpPr>
        <p:spPr>
          <a:xfrm>
            <a:off x="0" y="2981880"/>
            <a:ext cx="892476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914400" algn="r">
              <a:lnSpc>
                <a:spcPct val="100000"/>
              </a:lnSpc>
            </a:pPr>
            <a:r>
              <a:rPr b="1" lang="en-US" sz="4400" spc="-1" strike="noStrike">
                <a:solidFill>
                  <a:srgbClr val="ffffff"/>
                </a:solidFill>
                <a:latin typeface="Arial"/>
                <a:ea typeface="ＭＳ Ｐゴシック"/>
              </a:rPr>
              <a:t>Informações básicas</a:t>
            </a:r>
            <a:endParaRPr b="0" lang="pt-BR" sz="4400" spc="-1" strike="noStrike">
              <a:latin typeface="Arial"/>
            </a:endParaRPr>
          </a:p>
        </p:txBody>
      </p:sp>
      <p:sp>
        <p:nvSpPr>
          <p:cNvPr id="105" name="CustomShape 2"/>
          <p:cNvSpPr/>
          <p:nvPr/>
        </p:nvSpPr>
        <p:spPr>
          <a:xfrm>
            <a:off x="8352000" y="485712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579C0451-DFC0-4FFF-BFAF-2A3EEAE109D4}"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E9760409-F2FA-4595-BF43-222633408CE3}"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Informações básicas de uma AEX</a:t>
            </a:r>
            <a:endParaRPr b="0" lang="pt-BR" sz="3600" spc="-1" strike="noStrike">
              <a:latin typeface="Arial"/>
            </a:endParaRPr>
          </a:p>
        </p:txBody>
      </p:sp>
      <p:graphicFrame>
        <p:nvGraphicFramePr>
          <p:cNvPr id="107" name="Table 2"/>
          <p:cNvGraphicFramePr/>
          <p:nvPr/>
        </p:nvGraphicFramePr>
        <p:xfrm>
          <a:off x="305280" y="1259640"/>
          <a:ext cx="8406360" cy="3708000"/>
        </p:xfrm>
        <a:graphic>
          <a:graphicData uri="http://schemas.openxmlformats.org/drawingml/2006/table">
            <a:tbl>
              <a:tblPr/>
              <a:tblGrid>
                <a:gridCol w="1578600"/>
                <a:gridCol w="6828120"/>
              </a:tblGrid>
              <a:tr h="781200">
                <a:tc>
                  <a:txBody>
                    <a:bodyPr lIns="90000" rIns="90000">
                      <a:noAutofit/>
                    </a:bodyPr>
                    <a:p>
                      <a:pPr>
                        <a:lnSpc>
                          <a:spcPct val="100000"/>
                        </a:lnSpc>
                      </a:pPr>
                      <a:r>
                        <a:rPr b="1" lang="pt-BR" sz="1600" spc="-1" strike="noStrike">
                          <a:latin typeface="Arial"/>
                        </a:rPr>
                        <a:t>Objetivos</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spcAft>
                          <a:spcPts val="1191"/>
                        </a:spcAft>
                      </a:pPr>
                      <a:r>
                        <a:rPr b="0" lang="pt-BR" sz="1600" spc="-1" strike="noStrike">
                          <a:latin typeface="Arial"/>
                        </a:rPr>
                        <a:t>(1) Qual o objetivo geral da AEX?</a:t>
                      </a:r>
                      <a:endParaRPr b="0" lang="pt-BR" sz="1600" spc="-1" strike="noStrike">
                        <a:latin typeface="Arial"/>
                      </a:endParaRPr>
                    </a:p>
                    <a:p>
                      <a:pPr>
                        <a:lnSpc>
                          <a:spcPct val="100000"/>
                        </a:lnSpc>
                        <a:spcAft>
                          <a:spcPts val="1191"/>
                        </a:spcAft>
                      </a:pPr>
                      <a:r>
                        <a:rPr b="0" lang="pt-BR" sz="1600" spc="-1" strike="noStrike">
                          <a:latin typeface="Arial"/>
                        </a:rPr>
                        <a:t>(2) Quais os objetivos específicos da AEX?</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81200">
                <a:tc>
                  <a:txBody>
                    <a:bodyPr lIns="90000" rIns="90000">
                      <a:noAutofit/>
                    </a:bodyPr>
                    <a:p>
                      <a:pPr>
                        <a:lnSpc>
                          <a:spcPct val="100000"/>
                        </a:lnSpc>
                      </a:pPr>
                      <a:r>
                        <a:rPr b="1" lang="pt-BR" sz="1600" spc="-1" strike="noStrike">
                          <a:latin typeface="Arial"/>
                        </a:rPr>
                        <a:t>Público-alvo</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spcAft>
                          <a:spcPts val="1191"/>
                        </a:spcAft>
                      </a:pPr>
                      <a:r>
                        <a:rPr b="0" lang="pt-BR" sz="1600" spc="-1" strike="noStrike">
                          <a:latin typeface="Arial"/>
                        </a:rPr>
                        <a:t>(1) Qual o público-alvo interno?</a:t>
                      </a:r>
                      <a:endParaRPr b="0" lang="pt-BR" sz="1600" spc="-1" strike="noStrike">
                        <a:latin typeface="Arial"/>
                      </a:endParaRPr>
                    </a:p>
                    <a:p>
                      <a:pPr>
                        <a:lnSpc>
                          <a:spcPct val="100000"/>
                        </a:lnSpc>
                        <a:spcAft>
                          <a:spcPts val="1191"/>
                        </a:spcAft>
                      </a:pPr>
                      <a:r>
                        <a:rPr b="0" lang="pt-BR" sz="1600" spc="-1" strike="noStrike">
                          <a:latin typeface="Arial"/>
                        </a:rPr>
                        <a:t>(2) Qual o público-alvo externo, visto como foco da AEX?</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2145960">
                <a:tc>
                  <a:txBody>
                    <a:bodyPr lIns="90000" rIns="90000">
                      <a:noAutofit/>
                    </a:bodyPr>
                    <a:p>
                      <a:pPr>
                        <a:lnSpc>
                          <a:spcPct val="100000"/>
                        </a:lnSpc>
                      </a:pPr>
                      <a:r>
                        <a:rPr b="1" lang="pt-BR" sz="1600" spc="-1" strike="noStrike">
                          <a:latin typeface="Arial"/>
                        </a:rPr>
                        <a:t>Relevâncias acadêmica e social</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spcAft>
                          <a:spcPts val="1191"/>
                        </a:spcAft>
                      </a:pPr>
                      <a:r>
                        <a:rPr b="0" lang="pt-BR" sz="1600" spc="-1" strike="noStrike">
                          <a:latin typeface="Arial"/>
                        </a:rPr>
                        <a:t>(1) Quais os impactos da AEX para a(s) área(s) do conhecimento em que esta se insere e para a(s) comunidade(s) a que se destina?</a:t>
                      </a:r>
                      <a:endParaRPr b="0" lang="pt-BR" sz="1600" spc="-1" strike="noStrike">
                        <a:latin typeface="Arial"/>
                      </a:endParaRPr>
                    </a:p>
                    <a:p>
                      <a:pPr>
                        <a:lnSpc>
                          <a:spcPct val="100000"/>
                        </a:lnSpc>
                        <a:spcAft>
                          <a:spcPts val="1191"/>
                        </a:spcAft>
                      </a:pPr>
                      <a:r>
                        <a:rPr b="0" lang="pt-BR" sz="1600" spc="-1" strike="noStrike">
                          <a:latin typeface="Arial"/>
                        </a:rPr>
                        <a:t>(2) De que forma a participação do discente na execução da AEX (o discente deve ser protagonista) contribuirá para sua formação acadêmico-profissional?</a:t>
                      </a:r>
                      <a:endParaRPr b="0" lang="pt-BR" sz="1600" spc="-1" strike="noStrike">
                        <a:latin typeface="Arial"/>
                      </a:endParaRPr>
                    </a:p>
                    <a:p>
                      <a:pPr>
                        <a:lnSpc>
                          <a:spcPct val="100000"/>
                        </a:lnSpc>
                        <a:spcAft>
                          <a:spcPts val="1191"/>
                        </a:spcAft>
                      </a:pPr>
                      <a:r>
                        <a:rPr b="0" lang="pt-BR" sz="1600" spc="-1" strike="noStrike">
                          <a:latin typeface="Arial"/>
                        </a:rPr>
                        <a:t>(3) A AEX é inovadora e apoia o desenvolvimento sócio-econômico do país?</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108" name="CustomShape 3"/>
          <p:cNvSpPr/>
          <p:nvPr/>
        </p:nvSpPr>
        <p:spPr>
          <a:xfrm>
            <a:off x="8352000" y="485712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5AC4C46A-3C1C-4866-94F7-993E891928B8}"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4B782457-6C42-4A35-B85A-AA059343DE97}"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81" dur="indefinite" restart="never" nodeType="tmRoot">
          <p:childTnLst>
            <p:seq>
              <p:cTn id="82" dur="indefinite" nodeType="mainSeq">
                <p:childTnLst>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Informações básicas de uma AEX</a:t>
            </a:r>
            <a:endParaRPr b="0" lang="pt-BR" sz="3600" spc="-1" strike="noStrike">
              <a:latin typeface="Arial"/>
            </a:endParaRPr>
          </a:p>
        </p:txBody>
      </p:sp>
      <p:graphicFrame>
        <p:nvGraphicFramePr>
          <p:cNvPr id="110" name="Table 2"/>
          <p:cNvGraphicFramePr/>
          <p:nvPr/>
        </p:nvGraphicFramePr>
        <p:xfrm>
          <a:off x="305280" y="1259640"/>
          <a:ext cx="8406360" cy="1562040"/>
        </p:xfrm>
        <a:graphic>
          <a:graphicData uri="http://schemas.openxmlformats.org/drawingml/2006/table">
            <a:tbl>
              <a:tblPr/>
              <a:tblGrid>
                <a:gridCol w="1578600"/>
                <a:gridCol w="6828120"/>
              </a:tblGrid>
              <a:tr h="781200">
                <a:tc>
                  <a:txBody>
                    <a:bodyPr lIns="90000" rIns="90000">
                      <a:noAutofit/>
                    </a:bodyPr>
                    <a:p>
                      <a:pPr>
                        <a:lnSpc>
                          <a:spcPct val="100000"/>
                        </a:lnSpc>
                      </a:pPr>
                      <a:r>
                        <a:rPr b="1" lang="pt-BR" sz="1600" spc="-1" strike="noStrike">
                          <a:latin typeface="Arial"/>
                        </a:rPr>
                        <a:t>Metodologia</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spcAft>
                          <a:spcPts val="1191"/>
                        </a:spcAft>
                      </a:pPr>
                      <a:r>
                        <a:rPr b="0" lang="pt-BR" sz="1600" spc="-1" strike="noStrike">
                          <a:latin typeface="Arial"/>
                        </a:rPr>
                        <a:t>(1) Qual a proposta metodológica para desenvolvimento da AEX?</a:t>
                      </a:r>
                      <a:endParaRPr b="0" lang="pt-BR" sz="1600" spc="-1" strike="noStrike">
                        <a:latin typeface="Arial"/>
                      </a:endParaRPr>
                    </a:p>
                    <a:p>
                      <a:pPr>
                        <a:lnSpc>
                          <a:spcPct val="100000"/>
                        </a:lnSpc>
                        <a:spcAft>
                          <a:spcPts val="1191"/>
                        </a:spcAft>
                      </a:pPr>
                      <a:r>
                        <a:rPr b="0" lang="pt-BR" sz="1600" spc="-1" strike="noStrike">
                          <a:latin typeface="Arial"/>
                        </a:rPr>
                        <a:t>(2) Quais insumos materiais e laboratoriais serão necessários para execução da AEX?</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781200">
                <a:tc>
                  <a:txBody>
                    <a:bodyPr lIns="90000" rIns="90000">
                      <a:noAutofit/>
                    </a:bodyPr>
                    <a:p>
                      <a:pPr>
                        <a:lnSpc>
                          <a:spcPct val="100000"/>
                        </a:lnSpc>
                      </a:pPr>
                      <a:r>
                        <a:rPr b="1" lang="pt-BR" sz="1600" spc="-1" strike="noStrike">
                          <a:latin typeface="Arial"/>
                        </a:rPr>
                        <a:t>Resultados Esperados</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oAutofit/>
                    </a:bodyPr>
                    <a:p>
                      <a:pPr>
                        <a:lnSpc>
                          <a:spcPct val="100000"/>
                        </a:lnSpc>
                        <a:spcAft>
                          <a:spcPts val="1191"/>
                        </a:spcAft>
                      </a:pPr>
                      <a:r>
                        <a:rPr b="0" lang="pt-BR" sz="1600" spc="-1" strike="noStrike">
                          <a:latin typeface="Arial"/>
                        </a:rPr>
                        <a:t>(1) Quais as metas e os indicadores a serem utilizados para aferi-las, visando alcançar os objetivos propostos?</a:t>
                      </a:r>
                      <a:endParaRPr b="0" lang="pt-BR" sz="1600" spc="-1" strike="noStrike">
                        <a:latin typeface="Arial"/>
                      </a:endParaRP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bl>
          </a:graphicData>
        </a:graphic>
      </p:graphicFrame>
      <p:sp>
        <p:nvSpPr>
          <p:cNvPr id="111" name="CustomShape 3"/>
          <p:cNvSpPr/>
          <p:nvPr/>
        </p:nvSpPr>
        <p:spPr>
          <a:xfrm>
            <a:off x="8352000" y="482112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BC572224-AB37-4890-B2B0-B9FF4C0C159A}"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29E62081-6D04-4462-8453-D33E5C393285}"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CustomShape 1"/>
          <p:cNvSpPr/>
          <p:nvPr/>
        </p:nvSpPr>
        <p:spPr>
          <a:xfrm>
            <a:off x="0" y="2970360"/>
            <a:ext cx="8637120" cy="96084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914400" algn="r">
              <a:lnSpc>
                <a:spcPct val="100000"/>
              </a:lnSpc>
            </a:pPr>
            <a:r>
              <a:rPr b="1" lang="en-US" sz="4800" spc="-1" strike="noStrike">
                <a:solidFill>
                  <a:srgbClr val="ffffff"/>
                </a:solidFill>
                <a:latin typeface="Arial"/>
                <a:ea typeface="ＭＳ Ｐゴシック"/>
              </a:rPr>
              <a:t>Submissão de propostas</a:t>
            </a:r>
            <a:endParaRPr b="0" lang="pt-BR" sz="4800" spc="-1" strike="noStrike">
              <a:latin typeface="Arial"/>
            </a:endParaRPr>
          </a:p>
        </p:txBody>
      </p:sp>
      <p:sp>
        <p:nvSpPr>
          <p:cNvPr id="113" name="CustomShape 2"/>
          <p:cNvSpPr/>
          <p:nvPr/>
        </p:nvSpPr>
        <p:spPr>
          <a:xfrm>
            <a:off x="8352000" y="482112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776873E8-A9DA-4F69-BCA7-E84BE129F2F4}"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6ABB5B12-4024-4311-B3CA-0346E33C27D9}"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CustomShape 1"/>
          <p:cNvSpPr/>
          <p:nvPr/>
        </p:nvSpPr>
        <p:spPr>
          <a:xfrm>
            <a:off x="0" y="83520"/>
            <a:ext cx="8764920" cy="1089000"/>
          </a:xfrm>
          <a:prstGeom prst="rect">
            <a:avLst/>
          </a:prstGeom>
          <a:solidFill>
            <a:schemeClr val="tx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noAutofit/>
          </a:bodyPr>
          <a:p>
            <a:pPr marL="457200">
              <a:lnSpc>
                <a:spcPct val="100000"/>
              </a:lnSpc>
            </a:pPr>
            <a:r>
              <a:rPr b="1" lang="en-US" sz="3600" spc="-1" strike="noStrike">
                <a:solidFill>
                  <a:srgbClr val="f2f2f2"/>
                </a:solidFill>
                <a:latin typeface="Arial"/>
                <a:ea typeface="ＭＳ Ｐゴシック"/>
              </a:rPr>
              <a:t>Submissão de propostas de AEXs</a:t>
            </a:r>
            <a:endParaRPr b="0" lang="pt-BR" sz="3600" spc="-1" strike="noStrike">
              <a:latin typeface="Arial"/>
            </a:endParaRPr>
          </a:p>
        </p:txBody>
      </p:sp>
      <p:sp>
        <p:nvSpPr>
          <p:cNvPr id="115" name="CustomShape 2"/>
          <p:cNvSpPr/>
          <p:nvPr/>
        </p:nvSpPr>
        <p:spPr>
          <a:xfrm>
            <a:off x="168120" y="1381680"/>
            <a:ext cx="2938680" cy="45576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pt-BR" sz="2600" spc="-1" strike="noStrike">
                <a:solidFill>
                  <a:srgbClr val="000000"/>
                </a:solidFill>
                <a:latin typeface="Arial"/>
                <a:ea typeface="DejaVu Sans"/>
              </a:rPr>
              <a:t>Passos:</a:t>
            </a:r>
            <a:endParaRPr b="0" lang="pt-BR" sz="2600" spc="-1" strike="noStrike">
              <a:latin typeface="Arial"/>
            </a:endParaRPr>
          </a:p>
        </p:txBody>
      </p:sp>
      <p:sp>
        <p:nvSpPr>
          <p:cNvPr id="116" name="CustomShape 3"/>
          <p:cNvSpPr/>
          <p:nvPr/>
        </p:nvSpPr>
        <p:spPr>
          <a:xfrm>
            <a:off x="447840" y="1927440"/>
            <a:ext cx="7966080" cy="2022840"/>
          </a:xfrm>
          <a:prstGeom prst="rect">
            <a:avLst/>
          </a:prstGeom>
          <a:noFill/>
          <a:ln>
            <a:noFill/>
          </a:ln>
        </p:spPr>
        <p:style>
          <a:lnRef idx="0"/>
          <a:fillRef idx="0"/>
          <a:effectRef idx="0"/>
          <a:fontRef idx="minor"/>
        </p:style>
        <p:txBody>
          <a:bodyPr lIns="90000" rIns="90000" tIns="45000" bIns="45000">
            <a:spAutoFit/>
          </a:bodyPr>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Coordenadores do PEX e das AEXs </a:t>
            </a:r>
            <a:r>
              <a:rPr b="1" lang="en-US" sz="2600" spc="-1" strike="noStrike">
                <a:solidFill>
                  <a:srgbClr val="ff9900"/>
                </a:solidFill>
                <a:latin typeface="Arial"/>
                <a:ea typeface="ＭＳ Ｐゴシック"/>
              </a:rPr>
              <a:t>articulam</a:t>
            </a:r>
            <a:r>
              <a:rPr b="0" lang="en-US" sz="2600" spc="-1" strike="noStrike">
                <a:solidFill>
                  <a:srgbClr val="000000"/>
                </a:solidFill>
                <a:latin typeface="Arial"/>
                <a:ea typeface="ＭＳ Ｐゴシック"/>
              </a:rPr>
              <a:t> objetivos e estratégia para oferta de Ações de Extensão;</a:t>
            </a:r>
            <a:endParaRPr b="0" lang="pt-BR" sz="2600" spc="-1" strike="noStrike">
              <a:latin typeface="Arial"/>
            </a:endParaRPr>
          </a:p>
          <a:p>
            <a:pPr marL="457200" indent="-452880">
              <a:lnSpc>
                <a:spcPct val="90000"/>
              </a:lnSpc>
              <a:spcAft>
                <a:spcPts val="1191"/>
              </a:spcAft>
              <a:buClr>
                <a:srgbClr val="000000"/>
              </a:buClr>
              <a:buFont typeface="Arial"/>
              <a:buAutoNum type="arabicPeriod"/>
            </a:pPr>
            <a:r>
              <a:rPr b="0" lang="en-US" sz="2600" spc="-1" strike="noStrike">
                <a:solidFill>
                  <a:srgbClr val="000000"/>
                </a:solidFill>
                <a:latin typeface="Arial"/>
                <a:ea typeface="ＭＳ Ｐゴシック"/>
              </a:rPr>
              <a:t>Coordenador da AEX </a:t>
            </a:r>
            <a:r>
              <a:rPr b="1" lang="en-US" sz="2600" spc="-1" strike="noStrike">
                <a:solidFill>
                  <a:srgbClr val="ff9900"/>
                </a:solidFill>
                <a:latin typeface="Arial"/>
                <a:ea typeface="ＭＳ Ｐゴシック"/>
              </a:rPr>
              <a:t>submete</a:t>
            </a:r>
            <a:r>
              <a:rPr b="0" lang="en-US" sz="2600" spc="-1" strike="noStrike">
                <a:solidFill>
                  <a:srgbClr val="000000"/>
                </a:solidFill>
                <a:latin typeface="Arial"/>
                <a:ea typeface="ＭＳ Ｐゴシック"/>
              </a:rPr>
              <a:t> a proposta de Ação de Extensão no Portal Docente (SIGAA).</a:t>
            </a:r>
            <a:endParaRPr b="0" lang="pt-BR" sz="2600" spc="-1" strike="noStrike">
              <a:latin typeface="Arial"/>
            </a:endParaRPr>
          </a:p>
        </p:txBody>
      </p:sp>
      <p:sp>
        <p:nvSpPr>
          <p:cNvPr id="117" name="CustomShape 4"/>
          <p:cNvSpPr/>
          <p:nvPr/>
        </p:nvSpPr>
        <p:spPr>
          <a:xfrm>
            <a:off x="8352000" y="4837680"/>
            <a:ext cx="788760" cy="315000"/>
          </a:xfrm>
          <a:prstGeom prst="rect">
            <a:avLst/>
          </a:prstGeom>
          <a:noFill/>
          <a:ln>
            <a:noFill/>
          </a:ln>
        </p:spPr>
        <p:style>
          <a:lnRef idx="0"/>
          <a:fillRef idx="0"/>
          <a:effectRef idx="0"/>
          <a:fontRef idx="minor"/>
        </p:style>
        <p:txBody>
          <a:bodyPr lIns="90000" rIns="90000" tIns="45000" bIns="45000">
            <a:noAutofit/>
          </a:bodyPr>
          <a:p>
            <a:pPr>
              <a:lnSpc>
                <a:spcPct val="100000"/>
              </a:lnSpc>
            </a:pPr>
            <a:fld id="{25FD9372-88A4-4AFB-B6EC-A0BD43614F8C}" type="slidenum">
              <a:rPr b="0" lang="pt-BR" sz="1100" spc="-1" strike="noStrike">
                <a:solidFill>
                  <a:srgbClr val="000000"/>
                </a:solidFill>
                <a:latin typeface="Arial"/>
                <a:ea typeface="DejaVu Sans"/>
              </a:rPr>
              <a:t>&lt;número&gt;</a:t>
            </a:fld>
            <a:r>
              <a:rPr b="0" lang="pt-BR" sz="1100" spc="-1" strike="noStrike">
                <a:solidFill>
                  <a:srgbClr val="000000"/>
                </a:solidFill>
                <a:latin typeface="Arial"/>
                <a:ea typeface="DejaVu Sans"/>
              </a:rPr>
              <a:t> de </a:t>
            </a:r>
            <a:fld id="{9367C6C4-8B6D-4975-9CD5-202E1B14E459}" type="slidecount">
              <a:rPr b="0" lang="pt-BR" sz="1100" spc="-1" strike="noStrike">
                <a:solidFill>
                  <a:srgbClr val="000000"/>
                </a:solidFill>
                <a:latin typeface="Arial"/>
                <a:ea typeface="DejaVu Sans"/>
              </a:rPr>
              <a:t>44</a:t>
            </a:fld>
            <a:endParaRPr b="0" lang="pt-BR" sz="1100" spc="-1" strike="noStrike">
              <a:latin typeface="Arial"/>
            </a:endParaRPr>
          </a:p>
        </p:txBody>
      </p:sp>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11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16">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49014</TotalTime>
  <Application>LibreOffice/6.4.7.2$Linux_X86_64 LibreOffice_project/40$Build-2</Application>
  <Words>1832</Words>
  <Paragraphs>372</Paragraphs>
  <Company>CEFET-MG</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2015-05-29T19:52:38Z</dcterms:created>
  <dc:creator>Flávio Cardeal</dc:creator>
  <dc:description/>
  <dc:language>pt-BR</dc:language>
  <cp:lastModifiedBy>Ulisses Cotta Cavalca</cp:lastModifiedBy>
  <cp:lastPrinted>2015-07-22T14:39:51Z</cp:lastPrinted>
  <dcterms:modified xsi:type="dcterms:W3CDTF">2022-01-21T15:38:37Z</dcterms:modified>
  <cp:revision>2323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CEFET-MG</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26</vt:i4>
  </property>
  <property fmtid="{D5CDD505-2E9C-101B-9397-08002B2CF9AE}" pid="9" name="PresentationFormat">
    <vt:lpwstr>Personalizar</vt:lpwstr>
  </property>
  <property fmtid="{D5CDD505-2E9C-101B-9397-08002B2CF9AE}" pid="10" name="ScaleCrop">
    <vt:bool>0</vt:bool>
  </property>
  <property fmtid="{D5CDD505-2E9C-101B-9397-08002B2CF9AE}" pid="11" name="ShareDoc">
    <vt:bool>0</vt:bool>
  </property>
  <property fmtid="{D5CDD505-2E9C-101B-9397-08002B2CF9AE}" pid="12" name="Slides">
    <vt:i4>27</vt:i4>
  </property>
</Properties>
</file>